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3"/>
  </p:notesMasterIdLst>
  <p:handoutMasterIdLst>
    <p:handoutMasterId r:id="rId14"/>
  </p:handoutMasterIdLst>
  <p:sldIdLst>
    <p:sldId id="256" r:id="rId5"/>
    <p:sldId id="257" r:id="rId6"/>
    <p:sldId id="258" r:id="rId7"/>
    <p:sldId id="259" r:id="rId8"/>
    <p:sldId id="263"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5" d="100"/>
          <a:sy n="115" d="100"/>
        </p:scale>
        <p:origin x="224" y="45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Market Capitalization since 2006</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YoY Historical Performance</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Yield Curve Inversion Leading Indicator for Recessions </a:t>
          </a:r>
          <a:r>
            <a:rPr lang="en-US" noProof="0" dirty="0">
              <a:solidFill>
                <a:schemeClr val="bg1"/>
              </a:solidFill>
              <a:effectLst>
                <a:glow rad="152400">
                  <a:schemeClr val="bg1">
                    <a:alpha val="19000"/>
                  </a:schemeClr>
                </a:glow>
              </a:effectLst>
              <a:sym typeface="Wingdings" panose="05000000000000000000" pitchFamily="2" charset="2"/>
            </a:rPr>
            <a:t> Sector Performance</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3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custLinFactNeighborX="-9330" custLinFactNeighborY="31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ward trend graph with solid fill"/>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Market Capitalization since 2006</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YoY Historical Performance</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476248" y="3983202"/>
          <a:ext cx="528758" cy="528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Yield Curve Inversion Leading Indicator for Recessions </a:t>
          </a:r>
          <a:r>
            <a:rPr lang="en-US" sz="2300" kern="1200" noProof="0" dirty="0">
              <a:solidFill>
                <a:schemeClr val="bg1"/>
              </a:solidFill>
              <a:effectLst>
                <a:glow rad="152400">
                  <a:schemeClr val="bg1">
                    <a:alpha val="19000"/>
                  </a:schemeClr>
                </a:glow>
              </a:effectLst>
              <a:sym typeface="Wingdings" panose="05000000000000000000" pitchFamily="2" charset="2"/>
            </a:rPr>
            <a:t> Sector Performance</a:t>
          </a:r>
          <a:endParaRPr lang="en-US" sz="23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4/9/22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11354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295337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340901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4/9/22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4/9/22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4/9/22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4/9/22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4/9/22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4/9/22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4/9/22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4/9/22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Project 01</a:t>
            </a:r>
            <a:br>
              <a:rPr lang="en-US" sz="3000" dirty="0">
                <a:solidFill>
                  <a:schemeClr val="tx1"/>
                </a:solidFill>
              </a:rPr>
            </a:br>
            <a:r>
              <a:rPr lang="en-US" sz="3000" dirty="0">
                <a:solidFill>
                  <a:schemeClr val="tx1"/>
                </a:solidFill>
              </a:rPr>
              <a:t>Discover Stocks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4"/>
            <a:ext cx="4486656" cy="2437597"/>
          </a:xfrm>
        </p:spPr>
        <p:txBody>
          <a:bodyPr>
            <a:normAutofit/>
          </a:bodyPr>
          <a:lstStyle/>
          <a:p>
            <a:r>
              <a:rPr lang="en-US" sz="1800" dirty="0">
                <a:solidFill>
                  <a:schemeClr val="tx1"/>
                </a:solidFill>
              </a:rPr>
              <a:t>Contributors:</a:t>
            </a:r>
            <a:br>
              <a:rPr lang="en-US" sz="1800" dirty="0">
                <a:solidFill>
                  <a:schemeClr val="tx1"/>
                </a:solidFill>
              </a:rPr>
            </a:br>
            <a:r>
              <a:rPr lang="en-US" sz="1800" dirty="0">
                <a:solidFill>
                  <a:schemeClr val="tx1"/>
                </a:solidFill>
              </a:rPr>
              <a:t>John Ryan</a:t>
            </a:r>
          </a:p>
          <a:p>
            <a:r>
              <a:rPr lang="en-US" sz="1800" dirty="0">
                <a:solidFill>
                  <a:schemeClr val="tx1"/>
                </a:solidFill>
              </a:rPr>
              <a:t>Kamalnivas Balasubramanian</a:t>
            </a:r>
          </a:p>
          <a:p>
            <a:r>
              <a:rPr lang="en-US" sz="1800" dirty="0">
                <a:solidFill>
                  <a:schemeClr val="tx1"/>
                </a:solidFill>
              </a:rPr>
              <a:t>Patricia Rajamanickam</a:t>
            </a:r>
          </a:p>
          <a:p>
            <a:r>
              <a:rPr lang="en-US" sz="1800" dirty="0">
                <a:solidFill>
                  <a:schemeClr val="tx1"/>
                </a:solidFill>
              </a:rPr>
              <a:t>Alyssa Younger</a:t>
            </a:r>
          </a:p>
          <a:p>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Project scope:</a:t>
            </a:r>
            <a:br>
              <a:rPr lang="en-US" dirty="0">
                <a:solidFill>
                  <a:schemeClr val="bg1"/>
                </a:solidFill>
              </a:rPr>
            </a:br>
            <a:r>
              <a:rPr lang="en-US" dirty="0">
                <a:solidFill>
                  <a:schemeClr val="bg1"/>
                </a:solidFill>
              </a:rPr>
              <a:t>Dynamic Dashboard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4399498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Market Cap</a:t>
            </a:r>
          </a:p>
        </p:txBody>
      </p:sp>
      <p:sp>
        <p:nvSpPr>
          <p:cNvPr id="5" name="TextBox 4">
            <a:extLst>
              <a:ext uri="{FF2B5EF4-FFF2-40B4-BE49-F238E27FC236}">
                <a16:creationId xmlns:a16="http://schemas.microsoft.com/office/drawing/2014/main" id="{F26EB60A-B03B-471E-9FD3-E42ED17BC2D4}"/>
              </a:ext>
            </a:extLst>
          </p:cNvPr>
          <p:cNvSpPr txBox="1"/>
          <p:nvPr/>
        </p:nvSpPr>
        <p:spPr>
          <a:xfrm>
            <a:off x="648393" y="1363287"/>
            <a:ext cx="5447607" cy="369332"/>
          </a:xfrm>
          <a:prstGeom prst="rect">
            <a:avLst/>
          </a:prstGeom>
          <a:noFill/>
        </p:spPr>
        <p:txBody>
          <a:bodyPr wrap="square" rtlCol="0">
            <a:spAutoFit/>
          </a:bodyPr>
          <a:lstStyle/>
          <a:p>
            <a:r>
              <a:rPr lang="en-US" dirty="0"/>
              <a:t>Patricia?</a:t>
            </a: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Year-over-year performance</a:t>
            </a:r>
          </a:p>
        </p:txBody>
      </p:sp>
      <p:sp>
        <p:nvSpPr>
          <p:cNvPr id="9" name="TextBox 8">
            <a:extLst>
              <a:ext uri="{FF2B5EF4-FFF2-40B4-BE49-F238E27FC236}">
                <a16:creationId xmlns:a16="http://schemas.microsoft.com/office/drawing/2014/main" id="{A661C30F-6F84-4376-8777-16BAC89BB686}"/>
              </a:ext>
            </a:extLst>
          </p:cNvPr>
          <p:cNvSpPr txBox="1"/>
          <p:nvPr/>
        </p:nvSpPr>
        <p:spPr>
          <a:xfrm>
            <a:off x="5699344" y="1363287"/>
            <a:ext cx="5447607" cy="369332"/>
          </a:xfrm>
          <a:prstGeom prst="rect">
            <a:avLst/>
          </a:prstGeom>
          <a:noFill/>
        </p:spPr>
        <p:txBody>
          <a:bodyPr wrap="square" rtlCol="0">
            <a:spAutoFit/>
          </a:bodyPr>
          <a:lstStyle/>
          <a:p>
            <a:r>
              <a:rPr lang="en-US" dirty="0"/>
              <a:t>Alyssa?</a:t>
            </a:r>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0" y="2394065"/>
            <a:ext cx="3589652" cy="1978430"/>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Yield curve inversion </a:t>
            </a:r>
            <a:r>
              <a:rPr lang="en-US" dirty="0">
                <a:solidFill>
                  <a:srgbClr val="FFFFFF"/>
                </a:solidFill>
                <a:sym typeface="Wingdings" panose="05000000000000000000" pitchFamily="2" charset="2"/>
              </a:rPr>
              <a:t> best performing sectors</a:t>
            </a:r>
            <a:endParaRPr lang="en-US" dirty="0">
              <a:solidFill>
                <a:srgbClr val="FFFFFF"/>
              </a:solidFill>
            </a:endParaRPr>
          </a:p>
        </p:txBody>
      </p:sp>
      <p:sp>
        <p:nvSpPr>
          <p:cNvPr id="3" name="TextBox 2">
            <a:extLst>
              <a:ext uri="{FF2B5EF4-FFF2-40B4-BE49-F238E27FC236}">
                <a16:creationId xmlns:a16="http://schemas.microsoft.com/office/drawing/2014/main" id="{00D945B9-0D28-4D18-A131-0CFAA6C2B8BC}"/>
              </a:ext>
            </a:extLst>
          </p:cNvPr>
          <p:cNvSpPr txBox="1"/>
          <p:nvPr/>
        </p:nvSpPr>
        <p:spPr>
          <a:xfrm>
            <a:off x="465513" y="980902"/>
            <a:ext cx="541989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yield curve has inverted before every recession that has taken place since the 1970s.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Historical analysis comparing the 10YR/2YR  and 10YR/3mo inversions over the last 15 years and subsequent performance of S&amp;P 500 sectors.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best performing sectors during a recession include:</a:t>
            </a:r>
          </a:p>
          <a:p>
            <a:pPr marL="742950" lvl="1" indent="-285750">
              <a:buFont typeface="Arial" panose="020B0604020202020204" pitchFamily="34" charset="0"/>
              <a:buChar char="•"/>
            </a:pPr>
            <a:r>
              <a:rPr lang="en-US" dirty="0"/>
              <a:t>Healthcare</a:t>
            </a:r>
          </a:p>
          <a:p>
            <a:pPr marL="742950" lvl="1" indent="-285750">
              <a:buFont typeface="Arial" panose="020B0604020202020204" pitchFamily="34" charset="0"/>
              <a:buChar char="•"/>
            </a:pPr>
            <a:r>
              <a:rPr lang="en-US" dirty="0"/>
              <a:t>Consumer Staples</a:t>
            </a:r>
          </a:p>
          <a:p>
            <a:pPr marL="742950" lvl="1" indent="-285750">
              <a:buFont typeface="Arial" panose="020B0604020202020204" pitchFamily="34" charset="0"/>
              <a:buChar char="•"/>
            </a:pPr>
            <a:r>
              <a:rPr lang="en-US" dirty="0"/>
              <a:t>Utilities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‘08-’09 Recession vs COVID-19 Recession.</a:t>
            </a:r>
          </a:p>
          <a:p>
            <a:endParaRPr lang="en-US" dirty="0"/>
          </a:p>
          <a:p>
            <a:pPr marL="285750" indent="-285750">
              <a:buFont typeface="Arial" panose="020B0604020202020204" pitchFamily="34" charset="0"/>
              <a:buChar char="•"/>
            </a:pPr>
            <a:r>
              <a:rPr lang="en-US" dirty="0"/>
              <a:t>Last 10YR/2YR inversion took place April 1</a:t>
            </a:r>
            <a:r>
              <a:rPr lang="en-US" baseline="30000" dirty="0"/>
              <a:t>st</a:t>
            </a:r>
            <a:r>
              <a:rPr lang="en-US" dirty="0"/>
              <a:t>, 2022.</a:t>
            </a:r>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5008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Project improvements &amp; difficulties</a:t>
            </a:r>
          </a:p>
        </p:txBody>
      </p:sp>
      <p:sp>
        <p:nvSpPr>
          <p:cNvPr id="5" name="TextBox 4">
            <a:extLst>
              <a:ext uri="{FF2B5EF4-FFF2-40B4-BE49-F238E27FC236}">
                <a16:creationId xmlns:a16="http://schemas.microsoft.com/office/drawing/2014/main" id="{67362BB6-3517-46CE-B649-3BC840B8D777}"/>
              </a:ext>
            </a:extLst>
          </p:cNvPr>
          <p:cNvSpPr txBox="1"/>
          <p:nvPr/>
        </p:nvSpPr>
        <p:spPr>
          <a:xfrm>
            <a:off x="5297762" y="751344"/>
            <a:ext cx="6310657" cy="5632311"/>
          </a:xfrm>
          <a:prstGeom prst="rect">
            <a:avLst/>
          </a:prstGeom>
          <a:noFill/>
        </p:spPr>
        <p:txBody>
          <a:bodyPr wrap="square" rtlCol="0">
            <a:spAutoFit/>
          </a:bodyPr>
          <a:lstStyle/>
          <a:p>
            <a:pPr marL="285750" indent="-285750">
              <a:buFont typeface="Arial" panose="020B0604020202020204" pitchFamily="34" charset="0"/>
              <a:buChar char="•"/>
            </a:pPr>
            <a:r>
              <a:rPr lang="en-US" dirty="0"/>
              <a:t>Backfilling data was an obstacle we had not foreseen or did not realize the severity of its impact on the percent change operation in python/pandas.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Compiling the top 10 companies in terms of market capitalization. At first tried an API but then manually compiled.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Had challenges with the dashboard in general where the rendering of the plots were inconsistent across computers (resource / panel constraint?).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we had more time, it would have been nice to extend our analysis back to the 1970s since the recession that occurred at the end of that decade will be most like the next recession we will endure in respects to inflation.</a:t>
            </a:r>
          </a:p>
          <a:p>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416076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Data collection &amp; cleansing</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5909310"/>
          </a:xfrm>
          <a:prstGeom prst="rect">
            <a:avLst/>
          </a:prstGeom>
          <a:noFill/>
        </p:spPr>
        <p:txBody>
          <a:bodyPr wrap="square" rtlCol="0">
            <a:spAutoFit/>
          </a:bodyPr>
          <a:lstStyle/>
          <a:p>
            <a:pPr marL="285750" indent="-285750">
              <a:buFont typeface="Arial" panose="020B0604020202020204" pitchFamily="34" charset="0"/>
              <a:buChar char="•"/>
            </a:pPr>
            <a:r>
              <a:rPr lang="en-US" dirty="0"/>
              <a:t>Keep the data collection limited but still gain insight at a macro level. We did this my limiting the analysis of the companies to top 10 by market cap for the years 2006 – 2021. This way we would cover the past losers &amp; the recent winners as well.</a:t>
            </a:r>
          </a:p>
          <a:p>
            <a:endParaRPr lang="en-US" dirty="0"/>
          </a:p>
          <a:p>
            <a:pPr marL="285750" indent="-285750">
              <a:buFont typeface="Arial" panose="020B0604020202020204" pitchFamily="34" charset="0"/>
              <a:buChar char="•"/>
            </a:pPr>
            <a:r>
              <a:rPr lang="en-US" dirty="0"/>
              <a:t>The union of this list of companies were done manually &amp; we also picked up the ETFs per sector for our analysis. The data was sourced for the time period between 2006 &amp;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used </a:t>
            </a:r>
            <a:r>
              <a:rPr lang="en-US" dirty="0" err="1"/>
              <a:t>yfinance</a:t>
            </a:r>
            <a:r>
              <a:rPr lang="en-US" dirty="0"/>
              <a:t> to primarily source all this data. To avoid the lack of data of non-US equities we decided to stick only to the US based companies.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this is a stale data, we wanted to avoid downloading this data repeatedly &amp; stored it in a csv which was then used for the subsequent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being a large time period, we had to deal with lack of data for recently </a:t>
            </a:r>
            <a:r>
              <a:rPr lang="en-US" dirty="0" err="1"/>
              <a:t>IPOd</a:t>
            </a:r>
            <a:r>
              <a:rPr lang="en-US" dirty="0"/>
              <a:t> companies. We used </a:t>
            </a:r>
            <a:r>
              <a:rPr lang="en-US" i="1" dirty="0" err="1"/>
              <a:t>fillna</a:t>
            </a:r>
            <a:r>
              <a:rPr lang="en-US" i="1" dirty="0"/>
              <a:t>(method='backfill’) </a:t>
            </a:r>
            <a:r>
              <a:rPr lang="en-US" dirty="0"/>
              <a:t>to make sure the </a:t>
            </a:r>
            <a:r>
              <a:rPr lang="en-US" dirty="0" err="1"/>
              <a:t>pct_change</a:t>
            </a:r>
            <a:r>
              <a:rPr lang="en-US" dirty="0"/>
              <a:t>() values are sane for the missing data.</a:t>
            </a:r>
            <a:endParaRPr lang="en-US" i="1" dirty="0"/>
          </a:p>
          <a:p>
            <a:r>
              <a:rPr lang="en-US" dirty="0"/>
              <a:t>	</a:t>
            </a:r>
          </a:p>
        </p:txBody>
      </p:sp>
    </p:spTree>
    <p:extLst>
      <p:ext uri="{BB962C8B-B14F-4D97-AF65-F5344CB8AC3E}">
        <p14:creationId xmlns:p14="http://schemas.microsoft.com/office/powerpoint/2010/main" val="225740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Questions?</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62</TotalTime>
  <Words>461</Words>
  <Application>Microsoft Macintosh PowerPoint</Application>
  <PresentationFormat>Widescreen</PresentationFormat>
  <Paragraphs>62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vt:lpstr>
      <vt:lpstr>Parcel</vt:lpstr>
      <vt:lpstr>Project 01 Discover Stocks</vt:lpstr>
      <vt:lpstr>Project scope: Dynamic Dashboard </vt:lpstr>
      <vt:lpstr>Market Cap</vt:lpstr>
      <vt:lpstr>Year-over-year performance</vt:lpstr>
      <vt:lpstr>Yield curve inversion  best performing sectors</vt:lpstr>
      <vt:lpstr>Project improvements &amp; difficulties</vt:lpstr>
      <vt:lpstr>Data collection &amp; cleansing</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01 Discover Stocks</dc:title>
  <dc:creator>john.ryan0092@yahoo.com</dc:creator>
  <cp:lastModifiedBy>kamalnivas balasubramanian</cp:lastModifiedBy>
  <cp:revision>7</cp:revision>
  <dcterms:created xsi:type="dcterms:W3CDTF">2022-04-09T15:55:56Z</dcterms:created>
  <dcterms:modified xsi:type="dcterms:W3CDTF">2022-04-09T17:12:19Z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