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4"/>
  </p:notesMasterIdLst>
  <p:handoutMasterIdLst>
    <p:handoutMasterId r:id="rId15"/>
  </p:handoutMasterIdLst>
  <p:sldIdLst>
    <p:sldId id="256" r:id="rId5"/>
    <p:sldId id="257" r:id="rId6"/>
    <p:sldId id="258" r:id="rId7"/>
    <p:sldId id="259" r:id="rId8"/>
    <p:sldId id="263" r:id="rId9"/>
    <p:sldId id="264" r:id="rId10"/>
    <p:sldId id="265" r:id="rId11"/>
    <p:sldId id="266"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7" d="100"/>
          <a:sy n="77" d="100"/>
        </p:scale>
        <p:origin x="76" y="236"/>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a:solidFill>
                <a:schemeClr val="bg1"/>
              </a:solidFill>
              <a:effectLst>
                <a:glow rad="152400">
                  <a:schemeClr val="bg1">
                    <a:alpha val="19000"/>
                  </a:schemeClr>
                </a:glow>
              </a:effectLst>
            </a:rPr>
            <a:t>Market Capitalization since 2006</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a:solidFill>
                <a:schemeClr val="bg1"/>
              </a:solidFill>
              <a:effectLst>
                <a:glow rad="152400">
                  <a:schemeClr val="bg1">
                    <a:alpha val="19000"/>
                  </a:schemeClr>
                </a:glow>
              </a:effectLst>
            </a:rPr>
            <a:t>YoY Historical Performance</a:t>
          </a: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a:solidFill>
                <a:schemeClr val="bg1"/>
              </a:solidFill>
              <a:effectLst>
                <a:glow rad="152400">
                  <a:schemeClr val="bg1">
                    <a:alpha val="19000"/>
                  </a:schemeClr>
                </a:glow>
              </a:effectLst>
            </a:rPr>
            <a:t>Yield Curve Inversion Leading Indicator for Recessions </a:t>
          </a:r>
          <a:r>
            <a:rPr lang="en-US" noProof="0" dirty="0">
              <a:solidFill>
                <a:schemeClr val="bg1"/>
              </a:solidFill>
              <a:effectLst>
                <a:glow rad="152400">
                  <a:schemeClr val="bg1">
                    <a:alpha val="19000"/>
                  </a:schemeClr>
                </a:glow>
              </a:effectLst>
              <a:sym typeface="Wingdings" panose="05000000000000000000" pitchFamily="2" charset="2"/>
            </a:rPr>
            <a:t> Sector Performance</a:t>
          </a:r>
          <a:endParaRPr lang="en-US" noProof="0" dirty="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custLinFactNeighborX="-32"/>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xponential Graph with solid fill"/>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custLinFactNeighborX="-9330" custLinFactNeighborY="314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wnward trend graph with solid fill"/>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022350">
            <a:lnSpc>
              <a:spcPct val="100000"/>
            </a:lnSpc>
            <a:spcBef>
              <a:spcPct val="0"/>
            </a:spcBef>
            <a:spcAft>
              <a:spcPct val="35000"/>
            </a:spcAft>
            <a:buNone/>
          </a:pPr>
          <a:r>
            <a:rPr lang="en-US" sz="2300" kern="1200" noProof="0" dirty="0">
              <a:solidFill>
                <a:schemeClr val="bg1"/>
              </a:solidFill>
              <a:effectLst>
                <a:glow rad="152400">
                  <a:schemeClr val="bg1">
                    <a:alpha val="19000"/>
                  </a:schemeClr>
                </a:glow>
              </a:effectLst>
            </a:rPr>
            <a:t>Market Capitalization since 2006</a:t>
          </a: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022350">
            <a:lnSpc>
              <a:spcPct val="100000"/>
            </a:lnSpc>
            <a:spcBef>
              <a:spcPct val="0"/>
            </a:spcBef>
            <a:spcAft>
              <a:spcPct val="35000"/>
            </a:spcAft>
            <a:buNone/>
          </a:pPr>
          <a:r>
            <a:rPr lang="en-US" sz="2300" kern="1200" noProof="0" dirty="0">
              <a:solidFill>
                <a:schemeClr val="bg1"/>
              </a:solidFill>
              <a:effectLst>
                <a:glow rad="152400">
                  <a:schemeClr val="bg1">
                    <a:alpha val="19000"/>
                  </a:schemeClr>
                </a:glow>
              </a:effectLst>
            </a:rPr>
            <a:t>YoY Historical Performance</a:t>
          </a: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476248" y="3983202"/>
          <a:ext cx="528758" cy="5287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022350">
            <a:lnSpc>
              <a:spcPct val="100000"/>
            </a:lnSpc>
            <a:spcBef>
              <a:spcPct val="0"/>
            </a:spcBef>
            <a:spcAft>
              <a:spcPct val="35000"/>
            </a:spcAft>
            <a:buNone/>
          </a:pPr>
          <a:r>
            <a:rPr lang="en-US" sz="2300" kern="1200" noProof="0" dirty="0">
              <a:solidFill>
                <a:schemeClr val="bg1"/>
              </a:solidFill>
              <a:effectLst>
                <a:glow rad="152400">
                  <a:schemeClr val="bg1">
                    <a:alpha val="19000"/>
                  </a:schemeClr>
                </a:glow>
              </a:effectLst>
            </a:rPr>
            <a:t>Yield Curve Inversion Leading Indicator for Recessions </a:t>
          </a:r>
          <a:r>
            <a:rPr lang="en-US" sz="2300" kern="1200" noProof="0" dirty="0">
              <a:solidFill>
                <a:schemeClr val="bg1"/>
              </a:solidFill>
              <a:effectLst>
                <a:glow rad="152400">
                  <a:schemeClr val="bg1">
                    <a:alpha val="19000"/>
                  </a:schemeClr>
                </a:glow>
              </a:effectLst>
              <a:sym typeface="Wingdings" panose="05000000000000000000" pitchFamily="2" charset="2"/>
            </a:rPr>
            <a:t> Sector Performance</a:t>
          </a:r>
          <a:endParaRPr lang="en-US" sz="2300" kern="1200" noProof="0" dirty="0">
            <a:solidFill>
              <a:schemeClr val="bg1"/>
            </a:solidFill>
            <a:effectLst>
              <a:glow rad="152400">
                <a:schemeClr val="bg1">
                  <a:alpha val="19000"/>
                </a:schemeClr>
              </a:glow>
            </a:effectLst>
          </a:endParaRPr>
        </a:p>
      </dsp:txBody>
      <dsp:txXfrm>
        <a:off x="1625711" y="3519456"/>
        <a:ext cx="3981338" cy="14075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4/10/2022</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4/10/2022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1</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a:t>
            </a:fld>
            <a:endParaRPr lang="en-US" dirty="0"/>
          </a:p>
        </p:txBody>
      </p:sp>
    </p:spTree>
    <p:extLst>
      <p:ext uri="{BB962C8B-B14F-4D97-AF65-F5344CB8AC3E}">
        <p14:creationId xmlns:p14="http://schemas.microsoft.com/office/powerpoint/2010/main" val="174864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4</a:t>
            </a:fld>
            <a:endParaRPr lang="en-US" dirty="0"/>
          </a:p>
        </p:txBody>
      </p:sp>
    </p:spTree>
    <p:extLst>
      <p:ext uri="{BB962C8B-B14F-4D97-AF65-F5344CB8AC3E}">
        <p14:creationId xmlns:p14="http://schemas.microsoft.com/office/powerpoint/2010/main" val="693570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5</a:t>
            </a:fld>
            <a:endParaRPr lang="en-US" dirty="0"/>
          </a:p>
        </p:txBody>
      </p:sp>
    </p:spTree>
    <p:extLst>
      <p:ext uri="{BB962C8B-B14F-4D97-AF65-F5344CB8AC3E}">
        <p14:creationId xmlns:p14="http://schemas.microsoft.com/office/powerpoint/2010/main" val="3113542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6</a:t>
            </a:fld>
            <a:endParaRPr lang="en-US" dirty="0"/>
          </a:p>
        </p:txBody>
      </p:sp>
    </p:spTree>
    <p:extLst>
      <p:ext uri="{BB962C8B-B14F-4D97-AF65-F5344CB8AC3E}">
        <p14:creationId xmlns:p14="http://schemas.microsoft.com/office/powerpoint/2010/main" val="2953372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7</a:t>
            </a:fld>
            <a:endParaRPr lang="en-US" dirty="0"/>
          </a:p>
        </p:txBody>
      </p:sp>
    </p:spTree>
    <p:extLst>
      <p:ext uri="{BB962C8B-B14F-4D97-AF65-F5344CB8AC3E}">
        <p14:creationId xmlns:p14="http://schemas.microsoft.com/office/powerpoint/2010/main" val="3409014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2587098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9</a:t>
            </a:fld>
            <a:endParaRPr lang="en-US" dirty="0"/>
          </a:p>
        </p:txBody>
      </p:sp>
    </p:spTree>
    <p:extLst>
      <p:ext uri="{BB962C8B-B14F-4D97-AF65-F5344CB8AC3E}">
        <p14:creationId xmlns:p14="http://schemas.microsoft.com/office/powerpoint/2010/main" val="3050018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4/10/2022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4/10/2022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4/10/2022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4/10/2022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4/10/2022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4/10/2022</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4/10/2022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4/10/2022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4/10/2022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4/10/2022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4/10/2022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4/10/2022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3000" dirty="0">
                <a:solidFill>
                  <a:schemeClr val="tx1"/>
                </a:solidFill>
              </a:rPr>
              <a:t>Project 01</a:t>
            </a:r>
            <a:br>
              <a:rPr lang="en-US" sz="3000" dirty="0">
                <a:solidFill>
                  <a:schemeClr val="tx1"/>
                </a:solidFill>
              </a:rPr>
            </a:br>
            <a:r>
              <a:rPr lang="en-US" sz="3000" dirty="0">
                <a:solidFill>
                  <a:schemeClr val="tx1"/>
                </a:solidFill>
              </a:rPr>
              <a:t>Discover Stocks</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4"/>
            <a:ext cx="4486656" cy="2437597"/>
          </a:xfrm>
        </p:spPr>
        <p:txBody>
          <a:bodyPr>
            <a:normAutofit/>
          </a:bodyPr>
          <a:lstStyle/>
          <a:p>
            <a:r>
              <a:rPr lang="en-US" sz="1800" dirty="0">
                <a:solidFill>
                  <a:schemeClr val="tx1"/>
                </a:solidFill>
              </a:rPr>
              <a:t>Contributors:</a:t>
            </a:r>
            <a:br>
              <a:rPr lang="en-US" sz="1800" dirty="0">
                <a:solidFill>
                  <a:schemeClr val="tx1"/>
                </a:solidFill>
              </a:rPr>
            </a:br>
            <a:r>
              <a:rPr lang="en-US" sz="1800" dirty="0">
                <a:solidFill>
                  <a:schemeClr val="tx1"/>
                </a:solidFill>
              </a:rPr>
              <a:t>John Ryan</a:t>
            </a:r>
          </a:p>
          <a:p>
            <a:r>
              <a:rPr lang="en-US" sz="1800" dirty="0">
                <a:solidFill>
                  <a:schemeClr val="tx1"/>
                </a:solidFill>
              </a:rPr>
              <a:t>Kamalnivas Balasubramanian</a:t>
            </a:r>
          </a:p>
          <a:p>
            <a:r>
              <a:rPr lang="en-US" sz="1800" dirty="0">
                <a:solidFill>
                  <a:schemeClr val="tx1"/>
                </a:solidFill>
              </a:rPr>
              <a:t>Patricia Rajamanickam</a:t>
            </a:r>
          </a:p>
          <a:p>
            <a:r>
              <a:rPr lang="en-US" sz="1800" dirty="0">
                <a:solidFill>
                  <a:schemeClr val="tx1"/>
                </a:solidFill>
              </a:rPr>
              <a:t>Alyssa Younger</a:t>
            </a:r>
          </a:p>
          <a:p>
            <a:endParaRPr lang="en-US" sz="1800" dirty="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fontScale="90000"/>
          </a:bodyPr>
          <a:lstStyle/>
          <a:p>
            <a:r>
              <a:rPr lang="en-US" dirty="0">
                <a:solidFill>
                  <a:schemeClr val="bg1"/>
                </a:solidFill>
              </a:rPr>
              <a:t>Project scope:</a:t>
            </a:r>
            <a:br>
              <a:rPr lang="en-US" dirty="0">
                <a:solidFill>
                  <a:schemeClr val="bg1"/>
                </a:solidFill>
              </a:rPr>
            </a:br>
            <a:r>
              <a:rPr lang="en-US" dirty="0">
                <a:solidFill>
                  <a:schemeClr val="bg1"/>
                </a:solidFill>
              </a:rPr>
              <a:t>Dynamic Dashboard </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1443994989"/>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a:bodyPr>
          <a:lstStyle/>
          <a:p>
            <a:r>
              <a:rPr lang="en-US" dirty="0">
                <a:solidFill>
                  <a:srgbClr val="FFFFFF"/>
                </a:solidFill>
              </a:rPr>
              <a:t>Market Cap</a:t>
            </a:r>
          </a:p>
        </p:txBody>
      </p:sp>
      <p:sp>
        <p:nvSpPr>
          <p:cNvPr id="5" name="TextBox 4">
            <a:extLst>
              <a:ext uri="{FF2B5EF4-FFF2-40B4-BE49-F238E27FC236}">
                <a16:creationId xmlns:a16="http://schemas.microsoft.com/office/drawing/2014/main" id="{F26EB60A-B03B-471E-9FD3-E42ED17BC2D4}"/>
              </a:ext>
            </a:extLst>
          </p:cNvPr>
          <p:cNvSpPr txBox="1"/>
          <p:nvPr/>
        </p:nvSpPr>
        <p:spPr>
          <a:xfrm>
            <a:off x="648393" y="1363287"/>
            <a:ext cx="5447607" cy="369332"/>
          </a:xfrm>
          <a:prstGeom prst="rect">
            <a:avLst/>
          </a:prstGeom>
          <a:noFill/>
        </p:spPr>
        <p:txBody>
          <a:bodyPr wrap="square" rtlCol="0">
            <a:spAutoFit/>
          </a:bodyPr>
          <a:lstStyle/>
          <a:p>
            <a:r>
              <a:rPr lang="en-US" dirty="0"/>
              <a:t>Patricia?</a:t>
            </a:r>
          </a:p>
        </p:txBody>
      </p:sp>
    </p:spTree>
    <p:extLst>
      <p:ext uri="{BB962C8B-B14F-4D97-AF65-F5344CB8AC3E}">
        <p14:creationId xmlns:p14="http://schemas.microsoft.com/office/powerpoint/2010/main" val="412895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0000"/>
          </a:bodyPr>
          <a:lstStyle/>
          <a:p>
            <a:r>
              <a:rPr lang="en-US" dirty="0">
                <a:solidFill>
                  <a:srgbClr val="FFFFFF"/>
                </a:solidFill>
              </a:rPr>
              <a:t>Year-over-year performance</a:t>
            </a:r>
          </a:p>
        </p:txBody>
      </p:sp>
      <p:sp>
        <p:nvSpPr>
          <p:cNvPr id="3" name="TextBox 2">
            <a:extLst>
              <a:ext uri="{FF2B5EF4-FFF2-40B4-BE49-F238E27FC236}">
                <a16:creationId xmlns:a16="http://schemas.microsoft.com/office/drawing/2014/main" id="{D70AE123-88F6-42BD-AA74-3B07452720C8}"/>
              </a:ext>
            </a:extLst>
          </p:cNvPr>
          <p:cNvSpPr txBox="1"/>
          <p:nvPr/>
        </p:nvSpPr>
        <p:spPr>
          <a:xfrm flipH="1">
            <a:off x="5025043" y="731519"/>
            <a:ext cx="5166361" cy="369332"/>
          </a:xfrm>
          <a:prstGeom prst="rect">
            <a:avLst/>
          </a:prstGeom>
          <a:noFill/>
        </p:spPr>
        <p:txBody>
          <a:bodyPr wrap="square" rtlCol="0">
            <a:spAutoFit/>
          </a:bodyPr>
          <a:lstStyle/>
          <a:p>
            <a:r>
              <a:rPr lang="en-US" dirty="0"/>
              <a:t>Highlights</a:t>
            </a:r>
          </a:p>
        </p:txBody>
      </p:sp>
      <p:sp>
        <p:nvSpPr>
          <p:cNvPr id="4" name="TextBox 3">
            <a:extLst>
              <a:ext uri="{FF2B5EF4-FFF2-40B4-BE49-F238E27FC236}">
                <a16:creationId xmlns:a16="http://schemas.microsoft.com/office/drawing/2014/main" id="{FEBE61E6-6F3A-4A04-AC98-1A6590522330}"/>
              </a:ext>
            </a:extLst>
          </p:cNvPr>
          <p:cNvSpPr txBox="1"/>
          <p:nvPr/>
        </p:nvSpPr>
        <p:spPr>
          <a:xfrm flipH="1">
            <a:off x="5365312" y="1647704"/>
            <a:ext cx="516636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In 2008 many stocks experienced a negative rate of change than in previous years</a:t>
            </a:r>
          </a:p>
          <a:p>
            <a:pPr marL="742950" lvl="1" indent="-285750">
              <a:buFont typeface="Arial" panose="020B0604020202020204" pitchFamily="34" charset="0"/>
              <a:buChar char="•"/>
            </a:pPr>
            <a:r>
              <a:rPr lang="en-US"/>
              <a:t>Recession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Due to the impact of COVID in 2020, many stocks experienced a slower rate of growth, but the rate was still significant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From 2006 till 2021 we see the continued fast paced growth of tech and tech related stocks</a:t>
            </a:r>
          </a:p>
          <a:p>
            <a:pPr marL="742950" lvl="1" indent="-285750">
              <a:buFont typeface="Arial" panose="020B0604020202020204" pitchFamily="34" charset="0"/>
              <a:buChar char="•"/>
            </a:pPr>
            <a:r>
              <a:rPr lang="en-US" dirty="0"/>
              <a:t>Tesla</a:t>
            </a:r>
          </a:p>
          <a:p>
            <a:pPr marL="742950" lvl="1" indent="-285750">
              <a:buFont typeface="Arial" panose="020B0604020202020204" pitchFamily="34" charset="0"/>
              <a:buChar char="•"/>
            </a:pPr>
            <a:r>
              <a:rPr lang="en-US" dirty="0"/>
              <a:t>Amazon</a:t>
            </a:r>
          </a:p>
          <a:p>
            <a:pPr marL="742950" lvl="1" indent="-285750">
              <a:buFont typeface="Arial" panose="020B0604020202020204" pitchFamily="34" charset="0"/>
              <a:buChar char="•"/>
            </a:pPr>
            <a:r>
              <a:rPr lang="en-US" dirty="0"/>
              <a:t>Facebook (Meta)</a:t>
            </a:r>
          </a:p>
          <a:p>
            <a:pPr marL="742950" lvl="1" indent="-285750">
              <a:buFont typeface="Arial" panose="020B0604020202020204" pitchFamily="34" charset="0"/>
              <a:buChar char="•"/>
            </a:pPr>
            <a:r>
              <a:rPr lang="en-US" dirty="0"/>
              <a:t>Nvidia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6700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0" y="2394065"/>
            <a:ext cx="3589652" cy="1978430"/>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Yield curve inversion </a:t>
            </a:r>
            <a:r>
              <a:rPr lang="en-US" dirty="0">
                <a:solidFill>
                  <a:srgbClr val="FFFFFF"/>
                </a:solidFill>
                <a:sym typeface="Wingdings" panose="05000000000000000000" pitchFamily="2" charset="2"/>
              </a:rPr>
              <a:t> best performing sectors</a:t>
            </a:r>
            <a:endParaRPr lang="en-US" dirty="0">
              <a:solidFill>
                <a:srgbClr val="FFFFFF"/>
              </a:solidFill>
            </a:endParaRPr>
          </a:p>
        </p:txBody>
      </p:sp>
      <p:sp>
        <p:nvSpPr>
          <p:cNvPr id="3" name="TextBox 2">
            <a:extLst>
              <a:ext uri="{FF2B5EF4-FFF2-40B4-BE49-F238E27FC236}">
                <a16:creationId xmlns:a16="http://schemas.microsoft.com/office/drawing/2014/main" id="{00D945B9-0D28-4D18-A131-0CFAA6C2B8BC}"/>
              </a:ext>
            </a:extLst>
          </p:cNvPr>
          <p:cNvSpPr txBox="1"/>
          <p:nvPr/>
        </p:nvSpPr>
        <p:spPr>
          <a:xfrm>
            <a:off x="465513" y="980902"/>
            <a:ext cx="5419898"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The yield curve has inverted before every recession that has taken place since the 1970s.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Historical analysis comparing the 10YR/2YR  and 10YR/3mo inversions over the last 15 years and subsequent performance of S&amp;P 500 sectors.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Typically, best performing sectors during a recession include:</a:t>
            </a:r>
          </a:p>
          <a:p>
            <a:pPr marL="742950" lvl="1" indent="-285750">
              <a:buFont typeface="Arial" panose="020B0604020202020204" pitchFamily="34" charset="0"/>
              <a:buChar char="•"/>
            </a:pPr>
            <a:r>
              <a:rPr lang="en-US" dirty="0"/>
              <a:t>Healthcare</a:t>
            </a:r>
          </a:p>
          <a:p>
            <a:pPr marL="742950" lvl="1" indent="-285750">
              <a:buFont typeface="Arial" panose="020B0604020202020204" pitchFamily="34" charset="0"/>
              <a:buChar char="•"/>
            </a:pPr>
            <a:r>
              <a:rPr lang="en-US" dirty="0"/>
              <a:t>Consumer Staples</a:t>
            </a:r>
          </a:p>
          <a:p>
            <a:pPr marL="742950" lvl="1" indent="-285750">
              <a:buFont typeface="Arial" panose="020B0604020202020204" pitchFamily="34" charset="0"/>
              <a:buChar char="•"/>
            </a:pPr>
            <a:r>
              <a:rPr lang="en-US" dirty="0"/>
              <a:t>Utilities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‘08-’09 Recession vs COVID-19 Recession.</a:t>
            </a:r>
          </a:p>
          <a:p>
            <a:endParaRPr lang="en-US" dirty="0"/>
          </a:p>
          <a:p>
            <a:pPr marL="285750" indent="-285750">
              <a:buFont typeface="Arial" panose="020B0604020202020204" pitchFamily="34" charset="0"/>
              <a:buChar char="•"/>
            </a:pPr>
            <a:r>
              <a:rPr lang="en-US" dirty="0"/>
              <a:t>Last 10YR/2YR inversion took place April 1</a:t>
            </a:r>
            <a:r>
              <a:rPr lang="en-US" baseline="30000" dirty="0"/>
              <a:t>st</a:t>
            </a:r>
            <a:r>
              <a:rPr lang="en-US" dirty="0"/>
              <a:t>, 2022.</a:t>
            </a:r>
          </a:p>
          <a:p>
            <a:pPr marL="742950" lvl="1" indent="-285750">
              <a:buFont typeface="Arial" panose="020B0604020202020204" pitchFamily="34" charset="0"/>
              <a:buChar char="•"/>
            </a:pPr>
            <a:endParaRPr lang="en-US" dirty="0"/>
          </a:p>
          <a:p>
            <a:pPr lvl="1"/>
            <a:endParaRPr lang="en-US" dirty="0"/>
          </a:p>
          <a:p>
            <a:r>
              <a:rPr lang="en-US" dirty="0"/>
              <a:t>	</a:t>
            </a:r>
          </a:p>
        </p:txBody>
      </p:sp>
    </p:spTree>
    <p:extLst>
      <p:ext uri="{BB962C8B-B14F-4D97-AF65-F5344CB8AC3E}">
        <p14:creationId xmlns:p14="http://schemas.microsoft.com/office/powerpoint/2010/main" val="50089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115107-5DA3-4397-A1DA-67705DAE1EC2}"/>
              </a:ext>
            </a:extLst>
          </p:cNvPr>
          <p:cNvSpPr>
            <a:spLocks noGrp="1"/>
          </p:cNvSpPr>
          <p:nvPr>
            <p:ph type="title"/>
          </p:nvPr>
        </p:nvSpPr>
        <p:spPr>
          <a:xfrm>
            <a:off x="643467" y="2681103"/>
            <a:ext cx="3363974" cy="149579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err="1">
                <a:solidFill>
                  <a:srgbClr val="FFFFFF"/>
                </a:solidFill>
              </a:rPr>
              <a:t>ProJECT</a:t>
            </a:r>
            <a:r>
              <a:rPr lang="en-US" dirty="0">
                <a:solidFill>
                  <a:srgbClr val="FFFFFF"/>
                </a:solidFill>
              </a:rPr>
              <a:t> difficulties</a:t>
            </a:r>
          </a:p>
        </p:txBody>
      </p:sp>
      <p:sp>
        <p:nvSpPr>
          <p:cNvPr id="5" name="TextBox 4">
            <a:extLst>
              <a:ext uri="{FF2B5EF4-FFF2-40B4-BE49-F238E27FC236}">
                <a16:creationId xmlns:a16="http://schemas.microsoft.com/office/drawing/2014/main" id="{67362BB6-3517-46CE-B649-3BC840B8D777}"/>
              </a:ext>
            </a:extLst>
          </p:cNvPr>
          <p:cNvSpPr txBox="1"/>
          <p:nvPr/>
        </p:nvSpPr>
        <p:spPr>
          <a:xfrm>
            <a:off x="5297762" y="751344"/>
            <a:ext cx="6310657" cy="4801314"/>
          </a:xfrm>
          <a:prstGeom prst="rect">
            <a:avLst/>
          </a:prstGeom>
          <a:noFill/>
        </p:spPr>
        <p:txBody>
          <a:bodyPr wrap="square" rtlCol="0">
            <a:spAutoFit/>
          </a:bodyPr>
          <a:lstStyle/>
          <a:p>
            <a:pPr marL="285750" indent="-285750">
              <a:buFont typeface="Arial" panose="020B0604020202020204" pitchFamily="34" charset="0"/>
              <a:buChar char="•"/>
            </a:pPr>
            <a:r>
              <a:rPr lang="en-US" dirty="0"/>
              <a:t>Backfilling data was an obstacle we had not foreseen or did not realize the severity of its impact on the percent change operation in python/pandas.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Compiling the top 10 companies in terms of market capitalization. At first tried an API but then manually compiled.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Had challenges with the dashboard in general where the rendering of the plots were inconsistent across computers (resource / panel constraint?).</a:t>
            </a:r>
          </a:p>
          <a:p>
            <a:pPr marL="285750" indent="-285750">
              <a:buFont typeface="Arial" panose="020B0604020202020204" pitchFamily="34" charset="0"/>
              <a:buChar char="•"/>
            </a:pPr>
            <a:endParaRPr lang="en-US" dirty="0"/>
          </a:p>
          <a:p>
            <a:endParaRPr lang="en-US" dirty="0"/>
          </a:p>
          <a:p>
            <a:endParaRPr lang="en-US" dirty="0"/>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lvl="1"/>
            <a:endParaRPr lang="en-US" dirty="0"/>
          </a:p>
          <a:p>
            <a:r>
              <a:rPr lang="en-US" dirty="0"/>
              <a:t>	</a:t>
            </a:r>
          </a:p>
        </p:txBody>
      </p:sp>
    </p:spTree>
    <p:extLst>
      <p:ext uri="{BB962C8B-B14F-4D97-AF65-F5344CB8AC3E}">
        <p14:creationId xmlns:p14="http://schemas.microsoft.com/office/powerpoint/2010/main" val="4160762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Data collection &amp; cleansing</a:t>
            </a:r>
          </a:p>
        </p:txBody>
      </p:sp>
      <p:sp>
        <p:nvSpPr>
          <p:cNvPr id="5" name="TextBox 4">
            <a:extLst>
              <a:ext uri="{FF2B5EF4-FFF2-40B4-BE49-F238E27FC236}">
                <a16:creationId xmlns:a16="http://schemas.microsoft.com/office/drawing/2014/main" id="{243BE7E8-47F4-41DF-BCC5-26C9526BBB0F}"/>
              </a:ext>
            </a:extLst>
          </p:cNvPr>
          <p:cNvSpPr txBox="1"/>
          <p:nvPr/>
        </p:nvSpPr>
        <p:spPr>
          <a:xfrm>
            <a:off x="245328" y="245328"/>
            <a:ext cx="6969512" cy="5909310"/>
          </a:xfrm>
          <a:prstGeom prst="rect">
            <a:avLst/>
          </a:prstGeom>
          <a:noFill/>
        </p:spPr>
        <p:txBody>
          <a:bodyPr wrap="square" rtlCol="0">
            <a:spAutoFit/>
          </a:bodyPr>
          <a:lstStyle/>
          <a:p>
            <a:pPr marL="285750" indent="-285750">
              <a:buFont typeface="Arial" panose="020B0604020202020204" pitchFamily="34" charset="0"/>
              <a:buChar char="•"/>
            </a:pPr>
            <a:r>
              <a:rPr lang="en-US" dirty="0"/>
              <a:t>Keep the data collection limited but still gain insight at a macro level. We did this my limiting the analysis of the companies to top 10 by market cap for the years 2006 – 2021. This way we would cover the past losers &amp; the recent winners as well.</a:t>
            </a:r>
          </a:p>
          <a:p>
            <a:endParaRPr lang="en-US" dirty="0"/>
          </a:p>
          <a:p>
            <a:pPr marL="285750" indent="-285750">
              <a:buFont typeface="Arial" panose="020B0604020202020204" pitchFamily="34" charset="0"/>
              <a:buChar char="•"/>
            </a:pPr>
            <a:r>
              <a:rPr lang="en-US" dirty="0"/>
              <a:t>The union of this list of companies were done manually &amp; we also picked up the ETFs per sector for our analysis. The data was sourced for the time period between 2006 &amp; 2021.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used </a:t>
            </a:r>
            <a:r>
              <a:rPr lang="en-US" dirty="0" err="1"/>
              <a:t>yfinance</a:t>
            </a:r>
            <a:r>
              <a:rPr lang="en-US" dirty="0"/>
              <a:t> to primarily source all this data. To avoid the lack of data of non-US equities we decided to stick only to the US based companies.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Since this is a stale data, we wanted to avoid downloading this data repeatedly &amp; stored it in a csv which was then used for the subsequent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This being a large time period, we had to deal with lack of data for recently </a:t>
            </a:r>
            <a:r>
              <a:rPr lang="en-US" dirty="0" err="1"/>
              <a:t>IPOd</a:t>
            </a:r>
            <a:r>
              <a:rPr lang="en-US" dirty="0"/>
              <a:t> companies. We used </a:t>
            </a:r>
            <a:r>
              <a:rPr lang="en-US" i="1" dirty="0" err="1"/>
              <a:t>fillna</a:t>
            </a:r>
            <a:r>
              <a:rPr lang="en-US" i="1" dirty="0"/>
              <a:t>(method='backfill’) </a:t>
            </a:r>
            <a:r>
              <a:rPr lang="en-US" dirty="0"/>
              <a:t>to make sure the </a:t>
            </a:r>
            <a:r>
              <a:rPr lang="en-US" dirty="0" err="1"/>
              <a:t>pct_change</a:t>
            </a:r>
            <a:r>
              <a:rPr lang="en-US" dirty="0"/>
              <a:t>() values are sane for the missing data.</a:t>
            </a:r>
            <a:endParaRPr lang="en-US" i="1" dirty="0"/>
          </a:p>
          <a:p>
            <a:r>
              <a:rPr lang="en-US" dirty="0"/>
              <a:t>	</a:t>
            </a:r>
          </a:p>
        </p:txBody>
      </p:sp>
    </p:spTree>
    <p:extLst>
      <p:ext uri="{BB962C8B-B14F-4D97-AF65-F5344CB8AC3E}">
        <p14:creationId xmlns:p14="http://schemas.microsoft.com/office/powerpoint/2010/main" val="2257402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B78894-19E5-4916-B37E-B4A80B9B8D52}"/>
              </a:ext>
            </a:extLst>
          </p:cNvPr>
          <p:cNvSpPr>
            <a:spLocks noGrp="1"/>
          </p:cNvSpPr>
          <p:nvPr>
            <p:ph type="title"/>
          </p:nvPr>
        </p:nvSpPr>
        <p:spPr>
          <a:xfrm>
            <a:off x="8181171" y="2681103"/>
            <a:ext cx="3363974" cy="1495794"/>
          </a:xfrm>
          <a:noFill/>
          <a:ln>
            <a:solidFill>
              <a:srgbClr val="FFFFFF"/>
            </a:solidFill>
          </a:ln>
          <a:effectLst>
            <a:glow rad="152400">
              <a:schemeClr val="bg1">
                <a:alpha val="13000"/>
              </a:schemeClr>
            </a:glow>
          </a:effectLst>
        </p:spPr>
        <p:txBody>
          <a:bodyPr wrap="square">
            <a:normAutofit fontScale="90000"/>
          </a:bodyPr>
          <a:lstStyle/>
          <a:p>
            <a:r>
              <a:rPr lang="en-US" dirty="0">
                <a:solidFill>
                  <a:srgbClr val="FFFFFF"/>
                </a:solidFill>
              </a:rPr>
              <a:t>Project Improvements/ EXPANSION IDEAS</a:t>
            </a:r>
          </a:p>
        </p:txBody>
      </p:sp>
      <p:sp>
        <p:nvSpPr>
          <p:cNvPr id="5" name="TextBox 4">
            <a:extLst>
              <a:ext uri="{FF2B5EF4-FFF2-40B4-BE49-F238E27FC236}">
                <a16:creationId xmlns:a16="http://schemas.microsoft.com/office/drawing/2014/main" id="{243BE7E8-47F4-41DF-BCC5-26C9526BBB0F}"/>
              </a:ext>
            </a:extLst>
          </p:cNvPr>
          <p:cNvSpPr txBox="1"/>
          <p:nvPr/>
        </p:nvSpPr>
        <p:spPr>
          <a:xfrm>
            <a:off x="245328" y="245328"/>
            <a:ext cx="696951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If we had more time, it would have been nice to extend our analysis back to the 1970s since the recession that occurred at the end of that decade will be most like the next recession we will endure in respects to inflation.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Dynamic Event-based filters to help the user analyze the stocks during macro events (like 08 Recession, Presidential Elections, Brexit &amp; COVID).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Sentiment Analysis on stocks.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Monte Carlo simulation for Portfolio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Apply Company Earnings and predict performs for top trending stocks.</a:t>
            </a:r>
          </a:p>
        </p:txBody>
      </p:sp>
    </p:spTree>
    <p:extLst>
      <p:ext uri="{BB962C8B-B14F-4D97-AF65-F5344CB8AC3E}">
        <p14:creationId xmlns:p14="http://schemas.microsoft.com/office/powerpoint/2010/main" val="274017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0220-677A-411B-B416-94321A555329}"/>
              </a:ext>
            </a:extLst>
          </p:cNvPr>
          <p:cNvSpPr>
            <a:spLocks noGrp="1"/>
          </p:cNvSpPr>
          <p:nvPr>
            <p:ph type="title"/>
          </p:nvPr>
        </p:nvSpPr>
        <p:spPr>
          <a:xfrm>
            <a:off x="6182265" y="978776"/>
            <a:ext cx="4451773" cy="1174991"/>
          </a:xfrm>
          <a:noFill/>
          <a:ln w="31750" cap="sq">
            <a:solidFill>
              <a:schemeClr val="bg1"/>
            </a:solidFill>
            <a:miter lim="800000"/>
          </a:ln>
          <a:effectLst>
            <a:glow rad="152400">
              <a:schemeClr val="bg1">
                <a:alpha val="13000"/>
              </a:schemeClr>
            </a:glow>
          </a:effectLst>
        </p:spPr>
        <p:txBody>
          <a:bodyPr vert="horz" wrap="square" lIns="182880" tIns="182880" rIns="182880" bIns="182880" rtlCol="0" anchor="ctr">
            <a:normAutofit/>
          </a:bodyPr>
          <a:lstStyle/>
          <a:p>
            <a:r>
              <a:rPr lang="en-US" dirty="0">
                <a:solidFill>
                  <a:schemeClr val="bg1"/>
                </a:solidFill>
              </a:rPr>
              <a:t>Questions?</a:t>
            </a:r>
          </a:p>
        </p:txBody>
      </p:sp>
      <p:pic>
        <p:nvPicPr>
          <p:cNvPr id="4" name="Picture 3" descr="Hand with pen pointing at financial numbers">
            <a:extLst>
              <a:ext uri="{FF2B5EF4-FFF2-40B4-BE49-F238E27FC236}">
                <a16:creationId xmlns:a16="http://schemas.microsoft.com/office/drawing/2014/main" id="{AB2E0BE0-B684-4228-A4DF-58C8CAFFDF4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20" y="10"/>
            <a:ext cx="4657325" cy="6857990"/>
          </a:xfrm>
          <a:prstGeom prst="rect">
            <a:avLst/>
          </a:prstGeom>
        </p:spPr>
      </p:pic>
    </p:spTree>
    <p:extLst>
      <p:ext uri="{BB962C8B-B14F-4D97-AF65-F5344CB8AC3E}">
        <p14:creationId xmlns:p14="http://schemas.microsoft.com/office/powerpoint/2010/main" val="267384911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12D154-BCA4-47A9-881C-4EFB9658D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8223DC-4748-4F7F-8D8D-E4EA5A6C1882}">
  <ds:schemaRefs>
    <ds:schemaRef ds:uri="http://schemas.microsoft.com/sharepoint/v3/contenttype/forms"/>
  </ds:schemaRefs>
</ds:datastoreItem>
</file>

<file path=customXml/itemProps3.xml><?xml version="1.0" encoding="utf-8"?>
<ds:datastoreItem xmlns:ds="http://schemas.openxmlformats.org/officeDocument/2006/customXml" ds:itemID="{1F4D5ADA-BB6C-46F4-9A97-3A3D44A9A8A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Financial design</Template>
  <TotalTime>98</TotalTime>
  <Words>575</Words>
  <Application>Microsoft Office PowerPoint</Application>
  <PresentationFormat>Widescreen</PresentationFormat>
  <Paragraphs>84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Wingdings</vt:lpstr>
      <vt:lpstr>Parcel</vt:lpstr>
      <vt:lpstr>Project 01 Discover Stocks</vt:lpstr>
      <vt:lpstr>Project scope: Dynamic Dashboard </vt:lpstr>
      <vt:lpstr>Market Cap</vt:lpstr>
      <vt:lpstr>Year-over-year performance</vt:lpstr>
      <vt:lpstr>Yield curve inversion  best performing sectors</vt:lpstr>
      <vt:lpstr>ProJECT difficulties</vt:lpstr>
      <vt:lpstr>Data collection &amp; cleansing</vt:lpstr>
      <vt:lpstr>Project Improvements/ EXPANSION IDEAS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01 Discover Stocks</dc:title>
  <dc:creator>john.ryan0092@yahoo.com</dc:creator>
  <cp:lastModifiedBy>Alyssa Younger</cp:lastModifiedBy>
  <cp:revision>13</cp:revision>
  <dcterms:created xsi:type="dcterms:W3CDTF">2022-04-09T15:55:56Z</dcterms:created>
  <dcterms:modified xsi:type="dcterms:W3CDTF">2022-04-10T22:25:51Z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