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61" r:id="rId7"/>
    <p:sldId id="264" r:id="rId8"/>
    <p:sldId id="263" r:id="rId9"/>
    <p:sldId id="262" r:id="rId10"/>
    <p:sldId id="26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003635"/>
    <a:srgbClr val="9EFF29"/>
    <a:srgbClr val="C80064"/>
    <a:srgbClr val="C33A1F"/>
    <a:srgbClr val="0000CC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783"/>
  </p:normalViewPr>
  <p:slideViewPr>
    <p:cSldViewPr snapToGrid="0">
      <p:cViewPr varScale="1">
        <p:scale>
          <a:sx n="173" d="100"/>
          <a:sy n="173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02" y="1849081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</a:t>
            </a:r>
            <a:br>
              <a:rPr lang="en-US" dirty="0"/>
            </a:br>
            <a:r>
              <a:rPr lang="en-US" dirty="0"/>
              <a:t>Processing (NLP)</a:t>
            </a:r>
            <a:br>
              <a:rPr lang="en-US" dirty="0"/>
            </a:br>
            <a:r>
              <a:rPr lang="en-US" sz="1200" dirty="0"/>
              <a:t>+</a:t>
            </a:r>
            <a:br>
              <a:rPr lang="en-US" dirty="0"/>
            </a:br>
            <a:r>
              <a:rPr lang="en-US" dirty="0"/>
              <a:t>LSTM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John Ryan</a:t>
            </a:r>
          </a:p>
          <a:p>
            <a:r>
              <a:rPr lang="en-US" dirty="0"/>
              <a:t>Kamalnivas Balasubramanian</a:t>
            </a:r>
          </a:p>
          <a:p>
            <a:r>
              <a:rPr lang="en-US" dirty="0"/>
              <a:t>Patricia Rajamanickam</a:t>
            </a:r>
          </a:p>
          <a:p>
            <a:r>
              <a:rPr lang="en-US" dirty="0"/>
              <a:t>Alyssa Younger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A3B-E1C3-E837-6783-7829D717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9F8C-F1DE-CDA9-4B21-8680FB68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36776"/>
            <a:ext cx="8182957" cy="3054096"/>
          </a:xfrm>
        </p:spPr>
        <p:txBody>
          <a:bodyPr/>
          <a:lstStyle/>
          <a:p>
            <a:pPr algn="l"/>
            <a:r>
              <a:rPr lang="en-US" dirty="0"/>
              <a:t>LSTM model – Evaluation.</a:t>
            </a:r>
          </a:p>
          <a:p>
            <a:pPr algn="l"/>
            <a:r>
              <a:rPr lang="en-US" dirty="0"/>
              <a:t>Data collection and Analysis from additional News source.</a:t>
            </a:r>
          </a:p>
          <a:p>
            <a:pPr algn="l"/>
            <a:r>
              <a:rPr lang="en-US" dirty="0"/>
              <a:t>Expand News corpus volume.</a:t>
            </a:r>
          </a:p>
          <a:p>
            <a:pPr algn="l"/>
            <a:r>
              <a:rPr lang="en-US"/>
              <a:t>Score sentiments </a:t>
            </a:r>
            <a:r>
              <a:rPr lang="en-US" dirty="0"/>
              <a:t>using RNNs.</a:t>
            </a:r>
          </a:p>
          <a:p>
            <a:pPr algn="l"/>
            <a:r>
              <a:rPr lang="en-US" dirty="0"/>
              <a:t>Assess and compare models’ performance.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3A596-FF26-A210-2113-4A9A67629F3D}"/>
              </a:ext>
            </a:extLst>
          </p:cNvPr>
          <p:cNvSpPr txBox="1"/>
          <p:nvPr/>
        </p:nvSpPr>
        <p:spPr>
          <a:xfrm>
            <a:off x="1856232" y="2387084"/>
            <a:ext cx="587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Preprocessing and Exploratory Analysis </a:t>
            </a:r>
          </a:p>
          <a:p>
            <a:r>
              <a:rPr lang="en-US" dirty="0"/>
              <a:t>NLP Sentiment Scores</a:t>
            </a:r>
          </a:p>
          <a:p>
            <a:r>
              <a:rPr lang="en-US" dirty="0"/>
              <a:t>ML – LSTM 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</a:t>
            </a:r>
          </a:p>
          <a:p>
            <a:r>
              <a:rPr lang="en-US" dirty="0"/>
              <a:t>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79-FCD5-3028-3C18-06E2E7D8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Due to increased volatility in the current market landscape, our group utilized NLP sentiment analysis alongside an LSTM model in order to predict future stock movements to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decipher whether the inclusion of NLP sentiment scores provided additional accuracy or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127914"/>
            <a:ext cx="3844147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Lowercasing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 err="1"/>
              <a:t>Stopwords</a:t>
            </a:r>
            <a:endParaRPr lang="en-US" b="1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Word segmentation (Tokenization)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Lemmatization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TF-IDF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867" y="2141845"/>
            <a:ext cx="3391501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/>
              <a:t>NLTK</a:t>
            </a:r>
          </a:p>
          <a:p>
            <a:pPr algn="l"/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17189"/>
            <a:ext cx="4041775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(XOM)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050D8A8-53E0-44F1-BC76-621215DCB5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80" y="1870997"/>
            <a:ext cx="3799386" cy="154846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17189"/>
            <a:ext cx="4040188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(NVDA)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B602CC-1C62-2873-24D5-CCB3F57C6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" y="1871393"/>
            <a:ext cx="3821112" cy="1548463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547F97-9673-A3D3-9A12-0789ACB64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2" y="3508170"/>
            <a:ext cx="3821112" cy="1548463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E66D4711-50D2-E4BC-BEE2-CB17A98C4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80" y="3508044"/>
            <a:ext cx="3799387" cy="15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Exploratory 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41632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(XOM)</a:t>
            </a:r>
          </a:p>
        </p:txBody>
      </p:sp>
      <p:pic>
        <p:nvPicPr>
          <p:cNvPr id="7" name="Content Placeholder 6" descr="Scatter chart&#10;&#10;Description automatically generated">
            <a:extLst>
              <a:ext uri="{FF2B5EF4-FFF2-40B4-BE49-F238E27FC236}">
                <a16:creationId xmlns:a16="http://schemas.microsoft.com/office/drawing/2014/main" id="{0ED5C9F4-84B7-4FE1-CDDC-5F0A39E3AA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9" y="2020382"/>
            <a:ext cx="4041775" cy="110230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41632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(NVDA)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1E380D-D01A-F51E-99F5-1527EF11C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6" y="2020815"/>
            <a:ext cx="4040187" cy="1101869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8B5C0-2F3E-C2DD-834C-36C970F2D3FC}"/>
              </a:ext>
            </a:extLst>
          </p:cNvPr>
          <p:cNvSpPr txBox="1">
            <a:spLocks/>
          </p:cNvSpPr>
          <p:nvPr/>
        </p:nvSpPr>
        <p:spPr>
          <a:xfrm>
            <a:off x="4556458" y="3122684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(XOM)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E8D3866-1F52-9FEE-EB87-7709EAB94162}"/>
              </a:ext>
            </a:extLst>
          </p:cNvPr>
          <p:cNvSpPr txBox="1">
            <a:spLocks/>
          </p:cNvSpPr>
          <p:nvPr/>
        </p:nvSpPr>
        <p:spPr>
          <a:xfrm>
            <a:off x="328199" y="31803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(NVDA)</a:t>
            </a:r>
          </a:p>
        </p:txBody>
      </p:sp>
      <p:pic>
        <p:nvPicPr>
          <p:cNvPr id="9" name="Picture 8" descr="A picture containing Teams&#10;&#10;Description automatically generated">
            <a:extLst>
              <a:ext uri="{FF2B5EF4-FFF2-40B4-BE49-F238E27FC236}">
                <a16:creationId xmlns:a16="http://schemas.microsoft.com/office/drawing/2014/main" id="{1EF6C3B4-BF06-54D9-1024-BFF125581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" y="3717778"/>
            <a:ext cx="4040188" cy="1188291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D7D93E-E493-990B-C4F4-77ACCEB12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75" y="3726262"/>
            <a:ext cx="3899658" cy="11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NLP Sentiment Scores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140" y="1667425"/>
            <a:ext cx="837846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Polygon Ticker News API</a:t>
            </a:r>
          </a:p>
          <a:p>
            <a:pPr algn="l"/>
            <a:r>
              <a:rPr lang="en-US" dirty="0"/>
              <a:t>Sourced news articles for CY ‘22 ytd for various tickers</a:t>
            </a:r>
          </a:p>
          <a:p>
            <a:pPr algn="l"/>
            <a:r>
              <a:rPr lang="en-US" dirty="0"/>
              <a:t>Performed sentiment analysis on both the title and text of new articles</a:t>
            </a:r>
          </a:p>
          <a:p>
            <a:pPr algn="l"/>
            <a:r>
              <a:rPr lang="en-US" dirty="0"/>
              <a:t>Correlation metrics against stock performance to determine whether title or text compound score would serve as the main feature for the machine learning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- LSTM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8161380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LSTM Model to predict future stock prices based upon sentiment scores</a:t>
            </a:r>
          </a:p>
          <a:p>
            <a:pPr algn="l"/>
            <a:r>
              <a:rPr lang="en-US" dirty="0"/>
              <a:t>Natural Language Processing + Time Series Data</a:t>
            </a:r>
          </a:p>
          <a:p>
            <a:pPr algn="l"/>
            <a:r>
              <a:rPr lang="en-US" dirty="0"/>
              <a:t>Hyperparameter Tuning</a:t>
            </a:r>
          </a:p>
          <a:p>
            <a:pPr lvl="1" algn="l"/>
            <a:r>
              <a:rPr lang="en-US" dirty="0"/>
              <a:t>Window size</a:t>
            </a:r>
          </a:p>
          <a:p>
            <a:pPr lvl="1" algn="l"/>
            <a:r>
              <a:rPr lang="en-US" dirty="0"/>
              <a:t>Number of Units</a:t>
            </a:r>
          </a:p>
          <a:p>
            <a:pPr lvl="1" algn="l"/>
            <a:r>
              <a:rPr lang="en-US" dirty="0"/>
              <a:t>Dropout Ratio</a:t>
            </a:r>
          </a:p>
          <a:p>
            <a:pPr lvl="1" algn="l"/>
            <a:r>
              <a:rPr lang="en-US" dirty="0"/>
              <a:t>Epochs</a:t>
            </a:r>
          </a:p>
          <a:p>
            <a:pPr lvl="1" algn="l"/>
            <a:r>
              <a:rPr lang="en-US" dirty="0"/>
              <a:t>Batch Size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Challenges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27632"/>
            <a:ext cx="8093365" cy="2776576"/>
          </a:xfrm>
        </p:spPr>
        <p:txBody>
          <a:bodyPr/>
          <a:lstStyle/>
          <a:p>
            <a:pPr algn="l"/>
            <a:r>
              <a:rPr lang="en-US" dirty="0"/>
              <a:t>News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20172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On-screen Show (16:9)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Natural Language  Processing (NLP) + LSTM Model</vt:lpstr>
      <vt:lpstr>Topics</vt:lpstr>
      <vt:lpstr>Background</vt:lpstr>
      <vt:lpstr>Pre-processing</vt:lpstr>
      <vt:lpstr> Exploratory Analysis</vt:lpstr>
      <vt:lpstr> Exploratory  Sentiment Analysis</vt:lpstr>
      <vt:lpstr>NLP Sentiment Scores</vt:lpstr>
      <vt:lpstr>  ML - LSTM  </vt:lpstr>
      <vt:lpstr>  Challenges  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2022-06-10T11:54:40Z</dcterms:modified>
</cp:coreProperties>
</file>