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5" r:id="rId5"/>
    <p:sldId id="266" r:id="rId6"/>
    <p:sldId id="261" r:id="rId7"/>
    <p:sldId id="264" r:id="rId8"/>
    <p:sldId id="263" r:id="rId9"/>
    <p:sldId id="268" r:id="rId10"/>
    <p:sldId id="262" r:id="rId11"/>
    <p:sldId id="267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6D"/>
    <a:srgbClr val="003635"/>
    <a:srgbClr val="9EFF29"/>
    <a:srgbClr val="C80064"/>
    <a:srgbClr val="C33A1F"/>
    <a:srgbClr val="0000CC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561"/>
  </p:normalViewPr>
  <p:slideViewPr>
    <p:cSldViewPr snapToGrid="0">
      <p:cViewPr>
        <p:scale>
          <a:sx n="159" d="100"/>
          <a:sy n="159" d="100"/>
        </p:scale>
        <p:origin x="824" y="-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0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802" y="1849081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Language </a:t>
            </a:r>
            <a:br>
              <a:rPr lang="en-US" dirty="0"/>
            </a:br>
            <a:r>
              <a:rPr lang="en-US" dirty="0"/>
              <a:t>Processing (NLP)</a:t>
            </a:r>
            <a:br>
              <a:rPr lang="en-US" dirty="0"/>
            </a:br>
            <a:r>
              <a:rPr lang="en-US" sz="1200" dirty="0"/>
              <a:t>+</a:t>
            </a:r>
            <a:br>
              <a:rPr lang="en-US" dirty="0"/>
            </a:br>
            <a:r>
              <a:rPr lang="en-US" dirty="0"/>
              <a:t>LSTM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John Ryan</a:t>
            </a:r>
          </a:p>
          <a:p>
            <a:r>
              <a:rPr lang="en-US" dirty="0"/>
              <a:t>Kamalnivas Balasubramanian</a:t>
            </a:r>
          </a:p>
          <a:p>
            <a:r>
              <a:rPr lang="en-US" dirty="0"/>
              <a:t>Patricia Rajamanickam</a:t>
            </a:r>
          </a:p>
          <a:p>
            <a:r>
              <a:rPr lang="en-US" dirty="0"/>
              <a:t>Alyssa Younger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Challenges 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627632"/>
            <a:ext cx="8093365" cy="2776576"/>
          </a:xfrm>
        </p:spPr>
        <p:txBody>
          <a:bodyPr/>
          <a:lstStyle/>
          <a:p>
            <a:pPr algn="l"/>
            <a:r>
              <a:rPr lang="en-US" dirty="0"/>
              <a:t>News data collection</a:t>
            </a:r>
          </a:p>
          <a:p>
            <a:pPr algn="l"/>
            <a:r>
              <a:rPr lang="en-US" dirty="0"/>
              <a:t>Twitter / Reddit API constraints</a:t>
            </a:r>
          </a:p>
          <a:p>
            <a:pPr algn="l"/>
            <a:r>
              <a:rPr lang="en-US" dirty="0"/>
              <a:t>Lack of full news article</a:t>
            </a:r>
          </a:p>
          <a:p>
            <a:pPr algn="l"/>
            <a:r>
              <a:rPr lang="en-US" dirty="0"/>
              <a:t>Modifying the hyper tuning parameters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FA3B-E1C3-E837-6783-7829D717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Expansion Ideas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C9F8C-F1DE-CDA9-4B21-8680FB68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0" y="1636776"/>
            <a:ext cx="8182957" cy="3054096"/>
          </a:xfrm>
        </p:spPr>
        <p:txBody>
          <a:bodyPr/>
          <a:lstStyle/>
          <a:p>
            <a:pPr algn="l"/>
            <a:r>
              <a:rPr lang="en-US" dirty="0"/>
              <a:t>LSTM model – Evaluation.</a:t>
            </a:r>
          </a:p>
          <a:p>
            <a:pPr algn="l"/>
            <a:r>
              <a:rPr lang="en-US" dirty="0"/>
              <a:t>Data collection and Analysis from additional News source.</a:t>
            </a:r>
          </a:p>
          <a:p>
            <a:pPr algn="l"/>
            <a:r>
              <a:rPr lang="en-US" dirty="0"/>
              <a:t>Expand News corpus volume.</a:t>
            </a:r>
          </a:p>
          <a:p>
            <a:pPr algn="l"/>
            <a:r>
              <a:rPr lang="en-US"/>
              <a:t>Score sentiments </a:t>
            </a:r>
            <a:r>
              <a:rPr lang="en-US" dirty="0"/>
              <a:t>using RNNs.</a:t>
            </a:r>
          </a:p>
          <a:p>
            <a:pPr algn="l"/>
            <a:r>
              <a:rPr lang="en-US" dirty="0"/>
              <a:t>Assess and compare models’ performance.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5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03A596-FF26-A210-2113-4A9A67629F3D}"/>
              </a:ext>
            </a:extLst>
          </p:cNvPr>
          <p:cNvSpPr txBox="1"/>
          <p:nvPr/>
        </p:nvSpPr>
        <p:spPr>
          <a:xfrm>
            <a:off x="1856232" y="2387084"/>
            <a:ext cx="5870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Preprocessing and Exploratory Analysis </a:t>
            </a:r>
          </a:p>
          <a:p>
            <a:r>
              <a:rPr lang="en-US" dirty="0"/>
              <a:t>NLP Sentiment Scores</a:t>
            </a:r>
          </a:p>
          <a:p>
            <a:r>
              <a:rPr lang="en-US" dirty="0"/>
              <a:t>ML – LSTM </a:t>
            </a:r>
          </a:p>
          <a:p>
            <a:r>
              <a:rPr lang="en-US" dirty="0"/>
              <a:t>Challenges </a:t>
            </a:r>
          </a:p>
          <a:p>
            <a:r>
              <a:rPr lang="en-US" dirty="0"/>
              <a:t>Expansion Ideas</a:t>
            </a:r>
          </a:p>
          <a:p>
            <a:r>
              <a:rPr lang="en-US" dirty="0"/>
              <a:t>Questions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0579-FCD5-3028-3C18-06E2E7D8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Due to increased volatility in the current market landscape, our group utilized NLP sentiment analysis alongside an LSTM model in order to predict future stock movements to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decipher whether the inclusion of NLP sentiment scores provided additional accuracy or precision.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A475B4-B50B-5084-9AFE-E7E03D7A6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127914"/>
            <a:ext cx="3844147" cy="2276294"/>
          </a:xfrm>
          <a:ln>
            <a:solidFill>
              <a:schemeClr val="accent1">
                <a:lumMod val="40000"/>
                <a:lumOff val="60000"/>
                <a:alpha val="30000"/>
              </a:schemeClr>
            </a:solidFill>
          </a:ln>
        </p:spPr>
        <p:txBody>
          <a:bodyPr>
            <a:normAutofit/>
          </a:bodyPr>
          <a:lstStyle/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Lowercasing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 err="1"/>
              <a:t>Stopwords</a:t>
            </a:r>
            <a:endParaRPr lang="en-US" b="1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Word segmentation (Tokenization)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Lemmatization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1" dirty="0"/>
              <a:t>TF-IDF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867" y="2141845"/>
            <a:ext cx="3391501" cy="2276294"/>
          </a:xfrm>
          <a:ln>
            <a:solidFill>
              <a:schemeClr val="accent1">
                <a:lumMod val="40000"/>
                <a:lumOff val="60000"/>
                <a:alpha val="3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/>
              <a:t>NLTK</a:t>
            </a:r>
          </a:p>
          <a:p>
            <a:pPr algn="l"/>
            <a:r>
              <a:rPr lang="en-US" dirty="0" err="1"/>
              <a:t>WordCloud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7252" y="1317189"/>
            <a:ext cx="4041775" cy="479822"/>
          </a:xfrm>
        </p:spPr>
        <p:txBody>
          <a:bodyPr/>
          <a:lstStyle/>
          <a:p>
            <a:r>
              <a:rPr lang="en-US" dirty="0" err="1"/>
              <a:t>Wordcloud</a:t>
            </a:r>
            <a:r>
              <a:rPr lang="en-US" dirty="0"/>
              <a:t> (ARKK)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31" y="1317189"/>
            <a:ext cx="4040188" cy="479822"/>
          </a:xfrm>
        </p:spPr>
        <p:txBody>
          <a:bodyPr/>
          <a:lstStyle/>
          <a:p>
            <a:r>
              <a:rPr lang="en-US" dirty="0" err="1"/>
              <a:t>Wordcloud</a:t>
            </a:r>
            <a:r>
              <a:rPr lang="en-US" dirty="0"/>
              <a:t> (NVDA)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FB602CC-1C62-2873-24D5-CCB3F57C6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9" y="1871393"/>
            <a:ext cx="3821112" cy="1548463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0547F97-9673-A3D3-9A12-0789ACB642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2" y="3508170"/>
            <a:ext cx="3821112" cy="1548463"/>
          </a:xfrm>
          <a:prstGeom prst="rect">
            <a:avLst/>
          </a:prstGeom>
        </p:spPr>
      </p:pic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8F484DE-D853-A8AF-C33E-2EE64CA7DD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80" y="1871393"/>
            <a:ext cx="3799387" cy="1548463"/>
          </a:xfr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986908-633E-95C1-ED46-732CD4D0D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79" y="3508170"/>
            <a:ext cx="3799387" cy="15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4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Exploratory 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7252" y="1341632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Sentiment Score (ARKK)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31" y="1341632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Sentiment Score (NVDA)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91E380D-D01A-F51E-99F5-1527EF11CF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6" y="2020815"/>
            <a:ext cx="4040187" cy="1101869"/>
          </a:xfr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258B5C0-2F3E-C2DD-834C-36C970F2D3FC}"/>
              </a:ext>
            </a:extLst>
          </p:cNvPr>
          <p:cNvSpPr txBox="1">
            <a:spLocks/>
          </p:cNvSpPr>
          <p:nvPr/>
        </p:nvSpPr>
        <p:spPr>
          <a:xfrm>
            <a:off x="4556458" y="3122684"/>
            <a:ext cx="4041775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(ARKK)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E8D3866-1F52-9FEE-EB87-7709EAB94162}"/>
              </a:ext>
            </a:extLst>
          </p:cNvPr>
          <p:cNvSpPr txBox="1">
            <a:spLocks/>
          </p:cNvSpPr>
          <p:nvPr/>
        </p:nvSpPr>
        <p:spPr>
          <a:xfrm>
            <a:off x="328199" y="3180320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(NVDA)</a:t>
            </a:r>
          </a:p>
        </p:txBody>
      </p:sp>
      <p:pic>
        <p:nvPicPr>
          <p:cNvPr id="9" name="Picture 8" descr="A picture containing Teams&#10;&#10;Description automatically generated">
            <a:extLst>
              <a:ext uri="{FF2B5EF4-FFF2-40B4-BE49-F238E27FC236}">
                <a16:creationId xmlns:a16="http://schemas.microsoft.com/office/drawing/2014/main" id="{1EF6C3B4-BF06-54D9-1024-BFF125581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" y="3717778"/>
            <a:ext cx="4040188" cy="1188291"/>
          </a:xfrm>
          <a:prstGeom prst="rect">
            <a:avLst/>
          </a:prstGeom>
        </p:spPr>
      </p:pic>
      <p:pic>
        <p:nvPicPr>
          <p:cNvPr id="10" name="Content Placeholder 9" descr="Calendar&#10;&#10;Description automatically generated">
            <a:extLst>
              <a:ext uri="{FF2B5EF4-FFF2-40B4-BE49-F238E27FC236}">
                <a16:creationId xmlns:a16="http://schemas.microsoft.com/office/drawing/2014/main" id="{6DFE270D-2F00-D0D0-54F7-FD616867E1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19" y="2020815"/>
            <a:ext cx="4041775" cy="1102302"/>
          </a:xfr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9138EA-9A19-D79D-BECE-ACCF24DB2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19" y="3715444"/>
            <a:ext cx="4069682" cy="118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NLP Sentiment Scores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140" y="1667425"/>
            <a:ext cx="8378468" cy="227629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Polygon Ticker News API</a:t>
            </a:r>
          </a:p>
          <a:p>
            <a:pPr algn="l"/>
            <a:r>
              <a:rPr lang="en-US" dirty="0"/>
              <a:t>Sourced news articles for CY ‘22 ytd for various tickers</a:t>
            </a:r>
          </a:p>
          <a:p>
            <a:pPr algn="l"/>
            <a:r>
              <a:rPr lang="en-US" dirty="0"/>
              <a:t>Performed sentiment analysis on both the title and text of new articles</a:t>
            </a:r>
          </a:p>
          <a:p>
            <a:pPr algn="l"/>
            <a:r>
              <a:rPr lang="en-US" dirty="0"/>
              <a:t>Correlation metrics against stock performance to determine whether title or text compound score would serve as the main feature for the machine learning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ML - LSTM 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8161380" cy="22762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LSTM Model to predict future stock prices based upon sentiment scores</a:t>
            </a:r>
          </a:p>
          <a:p>
            <a:pPr algn="l"/>
            <a:r>
              <a:rPr lang="en-US" dirty="0"/>
              <a:t>Natural Language Processing + Time Series Data</a:t>
            </a:r>
          </a:p>
          <a:p>
            <a:pPr algn="l"/>
            <a:r>
              <a:rPr lang="en-US" dirty="0"/>
              <a:t>Hyperparameter Tuning</a:t>
            </a:r>
          </a:p>
          <a:p>
            <a:pPr lvl="1" algn="l"/>
            <a:r>
              <a:rPr lang="en-US" dirty="0"/>
              <a:t>Window size</a:t>
            </a:r>
          </a:p>
          <a:p>
            <a:pPr lvl="1" algn="l"/>
            <a:r>
              <a:rPr lang="en-US" dirty="0"/>
              <a:t>Number of Units</a:t>
            </a:r>
          </a:p>
          <a:p>
            <a:pPr lvl="1" algn="l"/>
            <a:r>
              <a:rPr lang="en-US" dirty="0"/>
              <a:t>Dropout Ratio</a:t>
            </a:r>
          </a:p>
          <a:p>
            <a:pPr lvl="1" algn="l"/>
            <a:r>
              <a:rPr lang="en-US" dirty="0"/>
              <a:t>Epochs</a:t>
            </a:r>
          </a:p>
          <a:p>
            <a:pPr lvl="1" algn="l"/>
            <a:r>
              <a:rPr lang="en-US" dirty="0"/>
              <a:t>Batch Size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1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ML – LSTM Cont’d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F03B4F5B-220E-B7D5-2B18-5144B4F46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298" y="1624171"/>
            <a:ext cx="3140606" cy="479822"/>
          </a:xfrm>
        </p:spPr>
        <p:txBody>
          <a:bodyPr>
            <a:normAutofit/>
          </a:bodyPr>
          <a:lstStyle/>
          <a:p>
            <a:r>
              <a:rPr lang="en-US" dirty="0"/>
              <a:t>NVDA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1C06715-6D48-C21F-811B-C1E1547336A2}"/>
              </a:ext>
            </a:extLst>
          </p:cNvPr>
          <p:cNvSpPr txBox="1">
            <a:spLocks/>
          </p:cNvSpPr>
          <p:nvPr/>
        </p:nvSpPr>
        <p:spPr>
          <a:xfrm>
            <a:off x="5297096" y="1624171"/>
            <a:ext cx="3140606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ARKK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CB9EC50-41FF-F05A-8410-9F006B03F9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51" y="2320032"/>
            <a:ext cx="4124497" cy="207217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E0F5E55-614F-D9FC-7816-06B1A6D162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4" y="2320032"/>
            <a:ext cx="4124497" cy="20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Macintosh PowerPoint</Application>
  <PresentationFormat>On-screen Show (16:9)</PresentationFormat>
  <Paragraphs>65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Calibri</vt:lpstr>
      <vt:lpstr>Office Theme</vt:lpstr>
      <vt:lpstr>Natural Language  Processing (NLP) + LSTM Model</vt:lpstr>
      <vt:lpstr>Topics</vt:lpstr>
      <vt:lpstr>Background</vt:lpstr>
      <vt:lpstr>Pre-processing</vt:lpstr>
      <vt:lpstr> Exploratory Analysis</vt:lpstr>
      <vt:lpstr> Exploratory  Sentiment Analysis</vt:lpstr>
      <vt:lpstr>NLP Sentiment Scores</vt:lpstr>
      <vt:lpstr>  ML - LSTM  </vt:lpstr>
      <vt:lpstr>  ML – LSTM Cont’d  </vt:lpstr>
      <vt:lpstr>  Challenges  </vt:lpstr>
      <vt:lpstr>Expansion Ideas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2022-06-11T10:36:41Z</dcterms:modified>
</cp:coreProperties>
</file>