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4" r:id="rId6"/>
    <p:sldId id="261" r:id="rId7"/>
    <p:sldId id="265" r:id="rId8"/>
    <p:sldId id="258" r:id="rId9"/>
    <p:sldId id="269" r:id="rId10"/>
    <p:sldId id="266" r:id="rId11"/>
    <p:sldId id="268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60" r:id="rId2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B9D11-586B-4633-AE46-747E15069409}" v="17" dt="2020-10-10T23:09:13.2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352" autoAdjust="0"/>
  </p:normalViewPr>
  <p:slideViewPr>
    <p:cSldViewPr snapToGrid="0">
      <p:cViewPr varScale="1">
        <p:scale>
          <a:sx n="76" d="100"/>
          <a:sy n="76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575903-0150-46E9-8F24-E8848F24488B}" type="doc">
      <dgm:prSet loTypeId="urn:microsoft.com/office/officeart/2005/8/layout/hierarchy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6B40AF49-939A-4D3E-B88F-867F48F3A400}">
      <dgm:prSet phldrT="[Texto]" custT="1"/>
      <dgm:spPr/>
      <dgm:t>
        <a:bodyPr/>
        <a:lstStyle/>
        <a:p>
          <a:r>
            <a:rPr lang="pt-BR" sz="2000" b="1" dirty="0"/>
            <a:t>FNN</a:t>
          </a:r>
        </a:p>
        <a:p>
          <a:r>
            <a:rPr lang="pt-BR" sz="1000" b="0" dirty="0"/>
            <a:t>36 input </a:t>
          </a:r>
          <a:r>
            <a:rPr lang="pt-BR" sz="1000" b="0" dirty="0" err="1"/>
            <a:t>neurons</a:t>
          </a:r>
          <a:r>
            <a:rPr lang="pt-BR" sz="1000" b="0" dirty="0"/>
            <a:t> </a:t>
          </a:r>
          <a:r>
            <a:rPr lang="pt-BR" sz="1000" b="0" dirty="0" err="1"/>
            <a:t>and</a:t>
          </a:r>
          <a:r>
            <a:rPr lang="pt-BR" sz="1000" b="0" dirty="0"/>
            <a:t> 10 </a:t>
          </a:r>
          <a:r>
            <a:rPr lang="pt-BR" sz="1000" b="0" dirty="0" err="1"/>
            <a:t>hidden</a:t>
          </a:r>
          <a:r>
            <a:rPr lang="pt-BR" sz="1000" b="0" dirty="0"/>
            <a:t> </a:t>
          </a:r>
          <a:r>
            <a:rPr lang="pt-BR" sz="1000" b="0" dirty="0" err="1"/>
            <a:t>neurons</a:t>
          </a:r>
          <a:endParaRPr lang="pt-BR" sz="1000" b="0" dirty="0"/>
        </a:p>
      </dgm:t>
    </dgm:pt>
    <dgm:pt modelId="{D90F8AAD-C2E7-4F0E-B723-FE026BAA897B}" type="parTrans" cxnId="{45449357-3150-4F3C-B318-BE7F6D64D110}">
      <dgm:prSet/>
      <dgm:spPr/>
      <dgm:t>
        <a:bodyPr/>
        <a:lstStyle/>
        <a:p>
          <a:endParaRPr lang="pt-BR" b="1"/>
        </a:p>
      </dgm:t>
    </dgm:pt>
    <dgm:pt modelId="{4575D339-3F86-4E7E-8743-ED7D8EBC5072}" type="sibTrans" cxnId="{45449357-3150-4F3C-B318-BE7F6D64D110}">
      <dgm:prSet/>
      <dgm:spPr/>
      <dgm:t>
        <a:bodyPr/>
        <a:lstStyle/>
        <a:p>
          <a:endParaRPr lang="pt-BR" b="1"/>
        </a:p>
      </dgm:t>
    </dgm:pt>
    <dgm:pt modelId="{90D28E3C-4EDD-4FAA-B19A-3004E4DC49DF}">
      <dgm:prSet phldrT="[Texto]" custT="1"/>
      <dgm:spPr/>
      <dgm:t>
        <a:bodyPr/>
        <a:lstStyle/>
        <a:p>
          <a:r>
            <a:rPr lang="pt-BR" sz="2000" b="1" dirty="0"/>
            <a:t>NPCNN</a:t>
          </a:r>
        </a:p>
        <a:p>
          <a:r>
            <a:rPr lang="en-US" sz="1000" b="0" dirty="0"/>
            <a:t>convolutional layer of five filters and a fully connected layer</a:t>
          </a:r>
          <a:endParaRPr lang="pt-BR" sz="1000" b="1" dirty="0"/>
        </a:p>
      </dgm:t>
    </dgm:pt>
    <dgm:pt modelId="{4762A9D0-B8EC-4A12-BECB-6C5038231AB1}" type="parTrans" cxnId="{70C06A93-22C9-4C71-BDBE-842C04029192}">
      <dgm:prSet/>
      <dgm:spPr/>
      <dgm:t>
        <a:bodyPr/>
        <a:lstStyle/>
        <a:p>
          <a:endParaRPr lang="pt-BR" b="1"/>
        </a:p>
      </dgm:t>
    </dgm:pt>
    <dgm:pt modelId="{E0B32A23-68B8-4F3B-8B88-0601CF31764A}" type="sibTrans" cxnId="{70C06A93-22C9-4C71-BDBE-842C04029192}">
      <dgm:prSet/>
      <dgm:spPr/>
      <dgm:t>
        <a:bodyPr/>
        <a:lstStyle/>
        <a:p>
          <a:endParaRPr lang="pt-BR" b="1"/>
        </a:p>
      </dgm:t>
    </dgm:pt>
    <dgm:pt modelId="{3B64EE11-3825-47AB-8056-B40416CF22BE}">
      <dgm:prSet phldrT="[Texto]" custT="1"/>
      <dgm:spPr/>
      <dgm:t>
        <a:bodyPr/>
        <a:lstStyle/>
        <a:p>
          <a:r>
            <a:rPr lang="pt-BR" sz="2000" b="1" dirty="0"/>
            <a:t>CNN</a:t>
          </a:r>
        </a:p>
        <a:p>
          <a:r>
            <a:rPr lang="en-US" sz="1000" b="0" dirty="0"/>
            <a:t>convolutional layer of five filters, a max pooling layer of pool size 3, and a fully connected layer</a:t>
          </a:r>
          <a:endParaRPr lang="pt-BR" sz="1000" b="1" dirty="0"/>
        </a:p>
      </dgm:t>
    </dgm:pt>
    <dgm:pt modelId="{D3642435-AF39-46F5-8653-F5E71ACA80C7}" type="parTrans" cxnId="{154A4A3D-D5BC-42B8-AD15-7CF764DD1315}">
      <dgm:prSet/>
      <dgm:spPr/>
      <dgm:t>
        <a:bodyPr/>
        <a:lstStyle/>
        <a:p>
          <a:endParaRPr lang="pt-BR" b="1"/>
        </a:p>
      </dgm:t>
    </dgm:pt>
    <dgm:pt modelId="{FBDFF741-DE71-44ED-890B-5E907DA0AEEE}" type="sibTrans" cxnId="{154A4A3D-D5BC-42B8-AD15-7CF764DD1315}">
      <dgm:prSet/>
      <dgm:spPr/>
      <dgm:t>
        <a:bodyPr/>
        <a:lstStyle/>
        <a:p>
          <a:endParaRPr lang="pt-BR" b="1"/>
        </a:p>
      </dgm:t>
    </dgm:pt>
    <dgm:pt modelId="{B166C5CA-58BC-4094-9E67-E686A8A6343A}" type="pres">
      <dgm:prSet presAssocID="{66575903-0150-46E9-8F24-E8848F24488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FEC572-5505-43E3-BC46-9FDC191FC365}" type="pres">
      <dgm:prSet presAssocID="{6B40AF49-939A-4D3E-B88F-867F48F3A400}" presName="vertOne" presStyleCnt="0"/>
      <dgm:spPr/>
    </dgm:pt>
    <dgm:pt modelId="{F0A4313E-7674-4110-A161-68310F48B019}" type="pres">
      <dgm:prSet presAssocID="{6B40AF49-939A-4D3E-B88F-867F48F3A400}" presName="txOne" presStyleLbl="node0" presStyleIdx="0" presStyleCnt="3">
        <dgm:presLayoutVars>
          <dgm:chPref val="3"/>
        </dgm:presLayoutVars>
      </dgm:prSet>
      <dgm:spPr/>
    </dgm:pt>
    <dgm:pt modelId="{A18C2CF8-AA02-40E5-98D1-AD1F5C8E460D}" type="pres">
      <dgm:prSet presAssocID="{6B40AF49-939A-4D3E-B88F-867F48F3A400}" presName="horzOne" presStyleCnt="0"/>
      <dgm:spPr/>
    </dgm:pt>
    <dgm:pt modelId="{5AD5F4D8-4FA3-4AA2-AD50-F852BC3B0B18}" type="pres">
      <dgm:prSet presAssocID="{4575D339-3F86-4E7E-8743-ED7D8EBC5072}" presName="sibSpaceOne" presStyleCnt="0"/>
      <dgm:spPr/>
    </dgm:pt>
    <dgm:pt modelId="{58051E93-1787-4526-8A79-A400B5B48245}" type="pres">
      <dgm:prSet presAssocID="{90D28E3C-4EDD-4FAA-B19A-3004E4DC49DF}" presName="vertOne" presStyleCnt="0"/>
      <dgm:spPr/>
    </dgm:pt>
    <dgm:pt modelId="{8BB31730-8B9E-42DF-93C5-A1189BBE554D}" type="pres">
      <dgm:prSet presAssocID="{90D28E3C-4EDD-4FAA-B19A-3004E4DC49DF}" presName="txOne" presStyleLbl="node0" presStyleIdx="1" presStyleCnt="3">
        <dgm:presLayoutVars>
          <dgm:chPref val="3"/>
        </dgm:presLayoutVars>
      </dgm:prSet>
      <dgm:spPr/>
    </dgm:pt>
    <dgm:pt modelId="{A94B177A-80B1-4B11-933B-2A58F0D0C235}" type="pres">
      <dgm:prSet presAssocID="{90D28E3C-4EDD-4FAA-B19A-3004E4DC49DF}" presName="horzOne" presStyleCnt="0"/>
      <dgm:spPr/>
    </dgm:pt>
    <dgm:pt modelId="{7B336D52-D7C4-47F2-932B-88C209A8780F}" type="pres">
      <dgm:prSet presAssocID="{E0B32A23-68B8-4F3B-8B88-0601CF31764A}" presName="sibSpaceOne" presStyleCnt="0"/>
      <dgm:spPr/>
    </dgm:pt>
    <dgm:pt modelId="{C127795F-B7FB-4630-BA0E-936BA2C42F79}" type="pres">
      <dgm:prSet presAssocID="{3B64EE11-3825-47AB-8056-B40416CF22BE}" presName="vertOne" presStyleCnt="0"/>
      <dgm:spPr/>
    </dgm:pt>
    <dgm:pt modelId="{0C6F07BF-2863-4507-BA57-36635083AEDF}" type="pres">
      <dgm:prSet presAssocID="{3B64EE11-3825-47AB-8056-B40416CF22BE}" presName="txOne" presStyleLbl="node0" presStyleIdx="2" presStyleCnt="3">
        <dgm:presLayoutVars>
          <dgm:chPref val="3"/>
        </dgm:presLayoutVars>
      </dgm:prSet>
      <dgm:spPr/>
    </dgm:pt>
    <dgm:pt modelId="{05FE6DE4-0765-47B1-85FD-500E6798CCD3}" type="pres">
      <dgm:prSet presAssocID="{3B64EE11-3825-47AB-8056-B40416CF22BE}" presName="horzOne" presStyleCnt="0"/>
      <dgm:spPr/>
    </dgm:pt>
  </dgm:ptLst>
  <dgm:cxnLst>
    <dgm:cxn modelId="{F0B4923B-B575-45EA-8F79-44DCBB820102}" type="presOf" srcId="{6B40AF49-939A-4D3E-B88F-867F48F3A400}" destId="{F0A4313E-7674-4110-A161-68310F48B019}" srcOrd="0" destOrd="0" presId="urn:microsoft.com/office/officeart/2005/8/layout/hierarchy4"/>
    <dgm:cxn modelId="{154A4A3D-D5BC-42B8-AD15-7CF764DD1315}" srcId="{66575903-0150-46E9-8F24-E8848F24488B}" destId="{3B64EE11-3825-47AB-8056-B40416CF22BE}" srcOrd="2" destOrd="0" parTransId="{D3642435-AF39-46F5-8653-F5E71ACA80C7}" sibTransId="{FBDFF741-DE71-44ED-890B-5E907DA0AEEE}"/>
    <dgm:cxn modelId="{45449357-3150-4F3C-B318-BE7F6D64D110}" srcId="{66575903-0150-46E9-8F24-E8848F24488B}" destId="{6B40AF49-939A-4D3E-B88F-867F48F3A400}" srcOrd="0" destOrd="0" parTransId="{D90F8AAD-C2E7-4F0E-B723-FE026BAA897B}" sibTransId="{4575D339-3F86-4E7E-8743-ED7D8EBC5072}"/>
    <dgm:cxn modelId="{211E1F88-2AB0-49E0-B0CE-B3C8B3639834}" type="presOf" srcId="{90D28E3C-4EDD-4FAA-B19A-3004E4DC49DF}" destId="{8BB31730-8B9E-42DF-93C5-A1189BBE554D}" srcOrd="0" destOrd="0" presId="urn:microsoft.com/office/officeart/2005/8/layout/hierarchy4"/>
    <dgm:cxn modelId="{70C06A93-22C9-4C71-BDBE-842C04029192}" srcId="{66575903-0150-46E9-8F24-E8848F24488B}" destId="{90D28E3C-4EDD-4FAA-B19A-3004E4DC49DF}" srcOrd="1" destOrd="0" parTransId="{4762A9D0-B8EC-4A12-BECB-6C5038231AB1}" sibTransId="{E0B32A23-68B8-4F3B-8B88-0601CF31764A}"/>
    <dgm:cxn modelId="{5F966A96-E138-430A-BA37-A5CE6214FD35}" type="presOf" srcId="{66575903-0150-46E9-8F24-E8848F24488B}" destId="{B166C5CA-58BC-4094-9E67-E686A8A6343A}" srcOrd="0" destOrd="0" presId="urn:microsoft.com/office/officeart/2005/8/layout/hierarchy4"/>
    <dgm:cxn modelId="{E215E5AD-B547-4CA4-B6B4-62F8C7E9A7B3}" type="presOf" srcId="{3B64EE11-3825-47AB-8056-B40416CF22BE}" destId="{0C6F07BF-2863-4507-BA57-36635083AEDF}" srcOrd="0" destOrd="0" presId="urn:microsoft.com/office/officeart/2005/8/layout/hierarchy4"/>
    <dgm:cxn modelId="{A5C7462E-4A25-4294-9607-0BEFF6A678CC}" type="presParOf" srcId="{B166C5CA-58BC-4094-9E67-E686A8A6343A}" destId="{DBFEC572-5505-43E3-BC46-9FDC191FC365}" srcOrd="0" destOrd="0" presId="urn:microsoft.com/office/officeart/2005/8/layout/hierarchy4"/>
    <dgm:cxn modelId="{E40F55C2-6A1D-43AD-BBBD-D9CC0810FE68}" type="presParOf" srcId="{DBFEC572-5505-43E3-BC46-9FDC191FC365}" destId="{F0A4313E-7674-4110-A161-68310F48B019}" srcOrd="0" destOrd="0" presId="urn:microsoft.com/office/officeart/2005/8/layout/hierarchy4"/>
    <dgm:cxn modelId="{7F9DDC5C-6850-465C-B29A-1A51E75707E3}" type="presParOf" srcId="{DBFEC572-5505-43E3-BC46-9FDC191FC365}" destId="{A18C2CF8-AA02-40E5-98D1-AD1F5C8E460D}" srcOrd="1" destOrd="0" presId="urn:microsoft.com/office/officeart/2005/8/layout/hierarchy4"/>
    <dgm:cxn modelId="{CF09BFF5-6F3A-4E64-A121-DB6CE2EA0290}" type="presParOf" srcId="{B166C5CA-58BC-4094-9E67-E686A8A6343A}" destId="{5AD5F4D8-4FA3-4AA2-AD50-F852BC3B0B18}" srcOrd="1" destOrd="0" presId="urn:microsoft.com/office/officeart/2005/8/layout/hierarchy4"/>
    <dgm:cxn modelId="{AFE7DA57-8FE5-4EAC-BF9D-4A5F364DA933}" type="presParOf" srcId="{B166C5CA-58BC-4094-9E67-E686A8A6343A}" destId="{58051E93-1787-4526-8A79-A400B5B48245}" srcOrd="2" destOrd="0" presId="urn:microsoft.com/office/officeart/2005/8/layout/hierarchy4"/>
    <dgm:cxn modelId="{9DB01297-BDD0-4329-8FEB-FE910194A80E}" type="presParOf" srcId="{58051E93-1787-4526-8A79-A400B5B48245}" destId="{8BB31730-8B9E-42DF-93C5-A1189BBE554D}" srcOrd="0" destOrd="0" presId="urn:microsoft.com/office/officeart/2005/8/layout/hierarchy4"/>
    <dgm:cxn modelId="{83EA155B-90DA-4978-82D3-5317E44F8908}" type="presParOf" srcId="{58051E93-1787-4526-8A79-A400B5B48245}" destId="{A94B177A-80B1-4B11-933B-2A58F0D0C235}" srcOrd="1" destOrd="0" presId="urn:microsoft.com/office/officeart/2005/8/layout/hierarchy4"/>
    <dgm:cxn modelId="{E5F49591-EB9C-41BC-B992-AE1B6721615A}" type="presParOf" srcId="{B166C5CA-58BC-4094-9E67-E686A8A6343A}" destId="{7B336D52-D7C4-47F2-932B-88C209A8780F}" srcOrd="3" destOrd="0" presId="urn:microsoft.com/office/officeart/2005/8/layout/hierarchy4"/>
    <dgm:cxn modelId="{30DD9795-1417-4227-B8D9-576889CB2431}" type="presParOf" srcId="{B166C5CA-58BC-4094-9E67-E686A8A6343A}" destId="{C127795F-B7FB-4630-BA0E-936BA2C42F79}" srcOrd="4" destOrd="0" presId="urn:microsoft.com/office/officeart/2005/8/layout/hierarchy4"/>
    <dgm:cxn modelId="{5D967E36-90BD-4CA0-BA2E-A732639BB0D7}" type="presParOf" srcId="{C127795F-B7FB-4630-BA0E-936BA2C42F79}" destId="{0C6F07BF-2863-4507-BA57-36635083AEDF}" srcOrd="0" destOrd="0" presId="urn:microsoft.com/office/officeart/2005/8/layout/hierarchy4"/>
    <dgm:cxn modelId="{D03FE455-C3F8-454E-8817-4079B9FB3C37}" type="presParOf" srcId="{C127795F-B7FB-4630-BA0E-936BA2C42F79}" destId="{05FE6DE4-0765-47B1-85FD-500E6798CCD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4313E-7674-4110-A161-68310F48B019}">
      <dsp:nvSpPr>
        <dsp:cNvPr id="0" name=""/>
        <dsp:cNvSpPr/>
      </dsp:nvSpPr>
      <dsp:spPr>
        <a:xfrm>
          <a:off x="8164" y="0"/>
          <a:ext cx="3301345" cy="777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FNN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kern="1200" dirty="0"/>
            <a:t>36 input </a:t>
          </a:r>
          <a:r>
            <a:rPr lang="pt-BR" sz="1000" b="0" kern="1200" dirty="0" err="1"/>
            <a:t>neurons</a:t>
          </a:r>
          <a:r>
            <a:rPr lang="pt-BR" sz="1000" b="0" kern="1200" dirty="0"/>
            <a:t> </a:t>
          </a:r>
          <a:r>
            <a:rPr lang="pt-BR" sz="1000" b="0" kern="1200" dirty="0" err="1"/>
            <a:t>and</a:t>
          </a:r>
          <a:r>
            <a:rPr lang="pt-BR" sz="1000" b="0" kern="1200" dirty="0"/>
            <a:t> 10 </a:t>
          </a:r>
          <a:r>
            <a:rPr lang="pt-BR" sz="1000" b="0" kern="1200" dirty="0" err="1"/>
            <a:t>hidden</a:t>
          </a:r>
          <a:r>
            <a:rPr lang="pt-BR" sz="1000" b="0" kern="1200" dirty="0"/>
            <a:t> </a:t>
          </a:r>
          <a:r>
            <a:rPr lang="pt-BR" sz="1000" b="0" kern="1200" dirty="0" err="1"/>
            <a:t>neurons</a:t>
          </a:r>
          <a:endParaRPr lang="pt-BR" sz="1000" b="0" kern="1200" dirty="0"/>
        </a:p>
      </dsp:txBody>
      <dsp:txXfrm>
        <a:off x="30935" y="22771"/>
        <a:ext cx="3255803" cy="731932"/>
      </dsp:txXfrm>
    </dsp:sp>
    <dsp:sp modelId="{8BB31730-8B9E-42DF-93C5-A1189BBE554D}">
      <dsp:nvSpPr>
        <dsp:cNvPr id="0" name=""/>
        <dsp:cNvSpPr/>
      </dsp:nvSpPr>
      <dsp:spPr>
        <a:xfrm>
          <a:off x="3864135" y="0"/>
          <a:ext cx="3301345" cy="777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NPCNN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convolutional layer of five filters and a fully connected layer</a:t>
          </a:r>
          <a:endParaRPr lang="pt-BR" sz="1000" b="1" kern="1200" dirty="0"/>
        </a:p>
      </dsp:txBody>
      <dsp:txXfrm>
        <a:off x="3886906" y="22771"/>
        <a:ext cx="3255803" cy="731932"/>
      </dsp:txXfrm>
    </dsp:sp>
    <dsp:sp modelId="{0C6F07BF-2863-4507-BA57-36635083AEDF}">
      <dsp:nvSpPr>
        <dsp:cNvPr id="0" name=""/>
        <dsp:cNvSpPr/>
      </dsp:nvSpPr>
      <dsp:spPr>
        <a:xfrm>
          <a:off x="7720106" y="0"/>
          <a:ext cx="3301345" cy="777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CNN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convolutional layer of five filters, a max pooling layer of pool size 3, and a fully connected layer</a:t>
          </a:r>
          <a:endParaRPr lang="pt-BR" sz="1000" b="1" kern="1200" dirty="0"/>
        </a:p>
      </dsp:txBody>
      <dsp:txXfrm>
        <a:off x="7742877" y="22771"/>
        <a:ext cx="3255803" cy="731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06/12/2020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Os kernels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convolucionais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podem detectar e extrair recursos úteis de todas as variáveis ​​de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lag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pt-BR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para tarefas de reconhecimento de imagem, uma camada de pool é necessária para um CNN. No entanto, a complexidade  dos dados da série temporal é normalmente muito menor do que a de imagens. Parece que agrupar em séries temporais também resulta em muita perda de informação, o que significa que o uso de camadas de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pooling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não é apropriado.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16793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005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1) FNN, which contains only fully connected layers.</a:t>
            </a:r>
          </a:p>
          <a:p>
            <a:r>
              <a:rPr lang="en-US" sz="1400" dirty="0"/>
              <a:t>2) </a:t>
            </a:r>
            <a:r>
              <a:rPr lang="en-US" sz="1400" dirty="0" err="1"/>
              <a:t>Nonpooling</a:t>
            </a:r>
            <a:r>
              <a:rPr lang="en-US" sz="1400" dirty="0"/>
              <a:t> CNN (NPCNN), which includes both convolutional layers and fully connected layers.</a:t>
            </a:r>
          </a:p>
          <a:p>
            <a:r>
              <a:rPr lang="en-US" sz="1400" dirty="0"/>
              <a:t>3) CNN, which contains convolutional layers, pooling layers, and fully connected layers.</a:t>
            </a:r>
            <a:endParaRPr lang="pt-BR" sz="1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7680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0850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596374"/>
                </a:solidFill>
                <a:effectLst/>
                <a:latin typeface="questrial"/>
              </a:rPr>
              <a:t>A autocorrelação é definida como uma observação num determinado instante está relacionada às observações passadas.</a:t>
            </a:r>
          </a:p>
          <a:p>
            <a:r>
              <a:rPr lang="pt-BR" b="0" i="0" dirty="0">
                <a:solidFill>
                  <a:srgbClr val="596374"/>
                </a:solidFill>
                <a:effectLst/>
                <a:latin typeface="questrial"/>
              </a:rPr>
              <a:t>A identificação da autocorrelação é feita através da Função de Autocorrelação (ACF)</a:t>
            </a:r>
          </a:p>
          <a:p>
            <a:endParaRPr lang="pt-BR" b="0" i="0" dirty="0">
              <a:solidFill>
                <a:srgbClr val="596374"/>
              </a:solidFill>
              <a:effectLst/>
              <a:latin typeface="questrial"/>
            </a:endParaRPr>
          </a:p>
          <a:p>
            <a:r>
              <a:rPr lang="pt-BR" b="0" i="0" dirty="0">
                <a:solidFill>
                  <a:srgbClr val="596374"/>
                </a:solidFill>
                <a:effectLst/>
                <a:latin typeface="questrial"/>
              </a:rPr>
              <a:t>Por exemplo, a quantidade vendida  de sorvete em fevereiro pode estar relacionada à quantidade vendida em janeiro, que por sua vez pode estar relacionada com a de dezembro e assim por diante.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02401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O tamanho do lote na descida gradiente iterativa é o número de padrões mostrados à rede antes que os pesos sejam atualizados. É também uma otimização no treinamento da rede, definindo quantos padrões ler por vez e manter na memória. O número de épocas é o número de vezes que todo o conjunto de dados de treinamento é mostrado à rede durante o treinamento. Algumas redes são sensíveis ao tamanho do lote, como redes neurais recorrentes LSTM e redes neurais convolucionais.</a:t>
            </a:r>
            <a:r>
              <a:rPr kumimoji="0" lang="pt-PT" altLang="pt-BR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Dropout_rate = </a:t>
            </a:r>
            <a:r>
              <a:rPr lang="pt-PT" sz="1400" dirty="0"/>
              <a:t>um esforço para limitar o sobreajuste e melhorar a capacidade de generalização do modelo.</a:t>
            </a:r>
          </a:p>
          <a:p>
            <a:pPr algn="l"/>
            <a:r>
              <a:rPr lang="pt-B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Um valor comum é uma probabilidade de 0,5 para reter a saída de cada nó em uma camada oculta e um valor próximo a 1,0, como 0,8, para reter as entradas da camada visível.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24492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b="0" i="0" dirty="0">
                <a:solidFill>
                  <a:srgbClr val="292929"/>
                </a:solidFill>
                <a:effectLst/>
                <a:latin typeface="charter"/>
              </a:rPr>
              <a:t>Essa etapa de extração de características tem como principal funcionamento a aplicação de filtros na entrada.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b="0" i="0" dirty="0">
                <a:solidFill>
                  <a:srgbClr val="292929"/>
                </a:solidFill>
                <a:effectLst/>
                <a:latin typeface="charter"/>
              </a:rPr>
              <a:t>A operação realizada por esses filtros é uma </a:t>
            </a:r>
            <a:r>
              <a:rPr lang="pt-BR" sz="1400" b="1" i="0" dirty="0">
                <a:solidFill>
                  <a:srgbClr val="292929"/>
                </a:solidFill>
                <a:effectLst/>
                <a:latin typeface="charter"/>
              </a:rPr>
              <a:t>convolução</a:t>
            </a:r>
            <a:r>
              <a:rPr lang="pt-BR" sz="1400" b="0" i="0" dirty="0">
                <a:solidFill>
                  <a:srgbClr val="292929"/>
                </a:solidFill>
                <a:effectLst/>
                <a:latin typeface="charter"/>
              </a:rPr>
              <a:t>, que dá nome à rede.</a:t>
            </a:r>
            <a:endParaRPr kumimoji="0" lang="pt-PT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583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sz="1800" b="0" i="0" u="none" strike="noStrike" baseline="0" dirty="0">
                <a:solidFill>
                  <a:srgbClr val="000000"/>
                </a:solidFill>
                <a:latin typeface="SFRM1200"/>
              </a:rPr>
              <a:t>A camada de agrupamento reduz progressivamente o tamanho espacial da representação,</a:t>
            </a:r>
          </a:p>
          <a:p>
            <a:pPr algn="l"/>
            <a:r>
              <a:rPr lang="pt-BR" sz="1800" b="0" i="0" u="none" strike="noStrike" baseline="0" dirty="0">
                <a:solidFill>
                  <a:srgbClr val="000000"/>
                </a:solidFill>
                <a:latin typeface="SFRM1200"/>
              </a:rPr>
              <a:t>reduzindo também a quantidade de parâmetros na rede e, portanto, controlar o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SFTI1200"/>
              </a:rPr>
              <a:t>overfitting</a:t>
            </a:r>
            <a:endParaRPr lang="pt-BR" sz="1800" b="0" i="0" u="none" strike="noStrike" baseline="0" dirty="0">
              <a:solidFill>
                <a:srgbClr val="000000"/>
              </a:solidFill>
              <a:latin typeface="SFTI1200"/>
            </a:endParaRPr>
          </a:p>
          <a:p>
            <a:pPr algn="l"/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são responsáveis por tentar encontrar a informação mais importante e significativa obtidas a partir das camadas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convolucionais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7234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06/12/2020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06/12/2020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06/12/2020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06/12/2020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06/12/2020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06/12/2020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06/12/2020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06/12/2020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06/12/2020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06/12/2020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06/12/2020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06/12/2020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pn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volpatto/temperature-timeseries-for-some-brazilian-cities" TargetMode="External"/><Relationship Id="rId2" Type="http://schemas.openxmlformats.org/officeDocument/2006/relationships/hyperlink" Target="https://www.kaggle.com/gustavomodelli/forest-fires-in-brazi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gustavomodelli/forest-fires-in-brazi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ados.gov.br/dataset/sistema-nacional-de-informacoes-florestais-sni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-117221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en-US" sz="2800" dirty="0" err="1">
                <a:solidFill>
                  <a:schemeClr val="bg1"/>
                </a:solidFill>
              </a:rPr>
              <a:t>Nonpooling</a:t>
            </a:r>
            <a:r>
              <a:rPr lang="en-US" sz="2800" dirty="0">
                <a:solidFill>
                  <a:schemeClr val="bg1"/>
                </a:solidFill>
              </a:rPr>
              <a:t> Convolutional Neural Network Forecasting for Seasonal Time Series With Trends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818937"/>
            <a:ext cx="10993546" cy="484822"/>
          </a:xfrm>
        </p:spPr>
        <p:txBody>
          <a:bodyPr rtlCol="0">
            <a:normAutofit fontScale="70000" lnSpcReduction="20000"/>
          </a:bodyPr>
          <a:lstStyle/>
          <a:p>
            <a:pPr algn="r" rtl="0"/>
            <a:r>
              <a:rPr lang="pt-BR" dirty="0">
                <a:solidFill>
                  <a:srgbClr val="7CEBFF"/>
                </a:solidFill>
              </a:rPr>
              <a:t>Olaércio Israel Machado Júnior</a:t>
            </a:r>
          </a:p>
          <a:p>
            <a:pPr algn="r" rtl="0"/>
            <a:r>
              <a:rPr lang="pt-BR" dirty="0" err="1">
                <a:solidFill>
                  <a:srgbClr val="7CEBFF"/>
                </a:solidFill>
              </a:rPr>
              <a:t>Patricia</a:t>
            </a:r>
            <a:r>
              <a:rPr lang="pt-BR" dirty="0">
                <a:solidFill>
                  <a:srgbClr val="7CEBFF"/>
                </a:solidFill>
              </a:rPr>
              <a:t> Salles </a:t>
            </a:r>
            <a:r>
              <a:rPr lang="pt-BR" dirty="0" err="1">
                <a:solidFill>
                  <a:srgbClr val="7CEBFF"/>
                </a:solidFill>
              </a:rPr>
              <a:t>Escarassatti</a:t>
            </a:r>
            <a:endParaRPr lang="pt-BR" dirty="0">
              <a:solidFill>
                <a:srgbClr val="7CEBFF"/>
              </a:solidFill>
            </a:endParaRPr>
          </a:p>
        </p:txBody>
      </p:sp>
      <p:pic>
        <p:nvPicPr>
          <p:cNvPr id="1029" name="Picture 5" descr="Professor de Gestão Ambiental lança livro sobre resíduos sólidos | Escola  de Artes, Ciências e Humanidades">
            <a:extLst>
              <a:ext uri="{FF2B5EF4-FFF2-40B4-BE49-F238E27FC236}">
                <a16:creationId xmlns:a16="http://schemas.microsoft.com/office/drawing/2014/main" id="{153F5488-D410-410A-82E2-0BD0F4D81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505" y="5818937"/>
            <a:ext cx="526848" cy="51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19EAF-7ACB-4407-BEC8-D847CBB9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B3EFDB8-35D9-4F8A-9932-BC322703043F}"/>
              </a:ext>
            </a:extLst>
          </p:cNvPr>
          <p:cNvSpPr txBox="1"/>
          <p:nvPr/>
        </p:nvSpPr>
        <p:spPr>
          <a:xfrm>
            <a:off x="6230661" y="2039542"/>
            <a:ext cx="5265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br>
              <a:rPr lang="pt-BR" dirty="0"/>
            </a:br>
            <a:r>
              <a:rPr lang="pt-BR" dirty="0">
                <a:solidFill>
                  <a:srgbClr val="222222"/>
                </a:solidFill>
                <a:latin typeface="inherit"/>
              </a:rPr>
              <a:t>Gráfico de função de autocorrelação (ACF) dos dados. Os pontos acima da área azul indicam significância estatística (intervalo de confiança).</a:t>
            </a:r>
          </a:p>
          <a:p>
            <a:pPr algn="l" fontAlgn="base"/>
            <a:endParaRPr lang="pt-BR" dirty="0">
              <a:solidFill>
                <a:srgbClr val="222222"/>
              </a:solidFill>
              <a:latin typeface="inherit"/>
            </a:endParaRPr>
          </a:p>
          <a:p>
            <a:pPr algn="l" fontAlgn="base"/>
            <a:r>
              <a:rPr lang="pt-BR" dirty="0">
                <a:solidFill>
                  <a:srgbClr val="222222"/>
                </a:solidFill>
                <a:latin typeface="inherit"/>
              </a:rPr>
              <a:t>O gráfico mostra valores significativos em 1, 6, 12 e 18 meses.</a:t>
            </a:r>
          </a:p>
          <a:p>
            <a:pPr algn="l" fontAlgn="base"/>
            <a:endParaRPr lang="pt-BR" dirty="0">
              <a:solidFill>
                <a:srgbClr val="222222"/>
              </a:solidFill>
              <a:latin typeface="inherit"/>
            </a:endParaRPr>
          </a:p>
          <a:p>
            <a:pPr algn="l" fontAlgn="base"/>
            <a:r>
              <a:rPr lang="pt-BR" dirty="0" err="1">
                <a:solidFill>
                  <a:srgbClr val="222222"/>
                </a:solidFill>
                <a:latin typeface="inherit"/>
              </a:rPr>
              <a:t>Lag</a:t>
            </a:r>
            <a:r>
              <a:rPr lang="pt-BR" dirty="0">
                <a:solidFill>
                  <a:srgbClr val="222222"/>
                </a:solidFill>
                <a:latin typeface="inherit"/>
              </a:rPr>
              <a:t> escolhido = 6 meses</a:t>
            </a:r>
          </a:p>
          <a:p>
            <a:pPr algn="l" fontAlgn="base"/>
            <a:br>
              <a:rPr lang="en-US" dirty="0">
                <a:solidFill>
                  <a:srgbClr val="222222"/>
                </a:solidFill>
                <a:latin typeface="inherit"/>
              </a:rPr>
            </a:br>
            <a:endParaRPr lang="pt-BR" dirty="0">
              <a:solidFill>
                <a:srgbClr val="222222"/>
              </a:solidFill>
              <a:latin typeface="inheri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243B6B0-F463-4821-A7B5-4FA9973DC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72" y="2039542"/>
            <a:ext cx="5945628" cy="40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9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573E7-2122-45A3-849C-0FEF770C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640FB1-1061-49B2-8924-C7C09C7B01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b="1" dirty="0"/>
              <a:t>Cross </a:t>
            </a:r>
            <a:r>
              <a:rPr lang="pt-BR" b="1" dirty="0" err="1"/>
              <a:t>Validation</a:t>
            </a:r>
            <a:r>
              <a:rPr lang="pt-BR" b="1" dirty="0"/>
              <a:t> - </a:t>
            </a:r>
            <a:r>
              <a:rPr lang="pt-BR" b="1" dirty="0" err="1"/>
              <a:t>TimeSeriesSplit</a:t>
            </a:r>
            <a:endParaRPr lang="pt-BR" b="1" dirty="0"/>
          </a:p>
          <a:p>
            <a:r>
              <a:rPr kumimoji="0" lang="pt-PT" altLang="pt-B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Fornece índices de treinamento / teste para dividir amostras de dados de série temporal que são observadas em intervalos de tempo fixos, em conjuntos de treinamento / teste. Em cada divisão, os índices de teste devem ser maiores do que os anteriores</a:t>
            </a:r>
          </a:p>
          <a:p>
            <a:r>
              <a:rPr lang="pt-PT" altLang="pt-BR" dirty="0">
                <a:solidFill>
                  <a:srgbClr val="222222"/>
                </a:solidFill>
                <a:latin typeface="inherit"/>
              </a:rPr>
              <a:t>n_splits=4</a:t>
            </a: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inherit"/>
            </a:endParaRPr>
          </a:p>
          <a:p>
            <a:endParaRPr kumimoji="0" lang="pt-PT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C8BB26F-3044-44A6-92FF-5F15F957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4B983D8-6333-4343-9FB0-EDDCD9F1E25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879080" y="1816024"/>
            <a:ext cx="375325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222222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222222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222222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222222"/>
                </a:solidFill>
                <a:latin typeface="inherit"/>
              </a:rPr>
              <a:t>TRAIN: [0] TEST: [1]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222222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222222"/>
                </a:solidFill>
                <a:latin typeface="inherit"/>
              </a:rPr>
              <a:t>TRAIN: [0 1] TEST: [2]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222222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222222"/>
                </a:solidFill>
                <a:latin typeface="inherit"/>
              </a:rPr>
              <a:t>TRAIN: [0 1 2] TEST: [3]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222222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222222"/>
                </a:solidFill>
                <a:latin typeface="inherit"/>
              </a:rPr>
              <a:t>TRAIN: [0 1 2 3] TEST: [4]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222222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222222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51871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301B2-96BC-4985-A70F-6F0C9BA4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 - FNN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97BD2F-4C4B-4798-B32D-58920B5EE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0771" y="2228003"/>
            <a:ext cx="5422392" cy="3633047"/>
          </a:xfrm>
        </p:spPr>
        <p:txBody>
          <a:bodyPr/>
          <a:lstStyle/>
          <a:p>
            <a:r>
              <a:rPr lang="pt-BR" b="1" dirty="0"/>
              <a:t>Escolha dos parâmetros</a:t>
            </a:r>
          </a:p>
          <a:p>
            <a:pPr lvl="1"/>
            <a:r>
              <a:rPr lang="en-US" sz="1800" dirty="0" err="1"/>
              <a:t>dropout_rate</a:t>
            </a:r>
            <a:r>
              <a:rPr lang="en-US" sz="1800" dirty="0"/>
              <a:t> = [0.0, 0.2, 0.4]</a:t>
            </a:r>
            <a:endParaRPr lang="pt-BR" sz="1800" dirty="0"/>
          </a:p>
          <a:p>
            <a:pPr lvl="1"/>
            <a:r>
              <a:rPr lang="pt-BR" sz="1800" dirty="0" err="1"/>
              <a:t>optimizer</a:t>
            </a:r>
            <a:r>
              <a:rPr lang="pt-BR" sz="1800" dirty="0"/>
              <a:t> = [ Adam’, SGD’]</a:t>
            </a:r>
          </a:p>
          <a:p>
            <a:pPr lvl="1"/>
            <a:r>
              <a:rPr lang="pt-BR" sz="1800" dirty="0" err="1"/>
              <a:t>activation</a:t>
            </a:r>
            <a:r>
              <a:rPr lang="pt-BR" sz="1800" dirty="0"/>
              <a:t> =  [‘linear', '</a:t>
            </a:r>
            <a:r>
              <a:rPr lang="pt-BR" sz="1800" dirty="0" err="1"/>
              <a:t>tanh</a:t>
            </a:r>
            <a:r>
              <a:rPr lang="pt-BR" sz="1800" dirty="0"/>
              <a:t>', ‘</a:t>
            </a:r>
            <a:r>
              <a:rPr lang="pt-BR" sz="1800" dirty="0" err="1"/>
              <a:t>relu</a:t>
            </a:r>
            <a:r>
              <a:rPr lang="pt-BR" sz="1800" dirty="0"/>
              <a:t>’]</a:t>
            </a:r>
          </a:p>
          <a:p>
            <a:pPr lvl="1"/>
            <a:r>
              <a:rPr lang="en-US" sz="1800" dirty="0"/>
              <a:t>epochs = [10, 20, 30]</a:t>
            </a:r>
          </a:p>
          <a:p>
            <a:pPr lvl="1"/>
            <a:r>
              <a:rPr lang="en-US" sz="1800" dirty="0" err="1"/>
              <a:t>batch_size</a:t>
            </a:r>
            <a:r>
              <a:rPr lang="en-US" sz="1800" dirty="0"/>
              <a:t> = [5, 20]</a:t>
            </a:r>
            <a:endParaRPr lang="pt-BR" sz="18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49947A-8CC1-4127-A9AA-C8CCA00DE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51" y="2228003"/>
            <a:ext cx="5045949" cy="37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3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F912F-D1F0-492B-9CEC-155F7E3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 - FNN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21A3AA0-063F-4AFB-BA3A-96AC49C9D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260378"/>
              </p:ext>
            </p:extLst>
          </p:nvPr>
        </p:nvGraphicFramePr>
        <p:xfrm>
          <a:off x="601885" y="2924386"/>
          <a:ext cx="5092859" cy="1120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378260509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2475124851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311985919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ctr"/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Neurônios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119746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 dirty="0">
                          <a:effectLst/>
                        </a:rPr>
                        <a:t>dense1_Input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 dirty="0">
                          <a:effectLst/>
                        </a:rPr>
                        <a:t>input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36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6391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 dirty="0">
                          <a:effectLst/>
                        </a:rPr>
                        <a:t>output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36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127702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C1D8B014-EDC5-43D2-9586-1B6F7FEE7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758845"/>
              </p:ext>
            </p:extLst>
          </p:nvPr>
        </p:nvGraphicFramePr>
        <p:xfrm>
          <a:off x="601884" y="4464671"/>
          <a:ext cx="5092859" cy="74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2802041606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4064233686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3728321191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 dirty="0">
                          <a:effectLst/>
                        </a:rPr>
                        <a:t>dense_1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 dirty="0">
                          <a:effectLst/>
                        </a:rPr>
                        <a:t>input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36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97305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>
                          <a:effectLst/>
                        </a:rPr>
                        <a:t>output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10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052351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717933F3-1790-4397-A08F-2ED388455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2784"/>
              </p:ext>
            </p:extLst>
          </p:nvPr>
        </p:nvGraphicFramePr>
        <p:xfrm>
          <a:off x="601885" y="5602146"/>
          <a:ext cx="5092859" cy="74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601386639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2528077451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1606911441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>
                          <a:effectLst/>
                        </a:rPr>
                        <a:t>dense_2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>
                          <a:effectLst/>
                        </a:rPr>
                        <a:t>input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>
                          <a:effectLst/>
                        </a:rPr>
                        <a:t>10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23738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>
                          <a:effectLst/>
                        </a:rPr>
                        <a:t>output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425560"/>
                  </a:ext>
                </a:extLst>
              </a:tr>
            </a:tbl>
          </a:graphicData>
        </a:graphic>
      </p:graphicFrame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40EB15B5-83D7-473E-8C4C-099C28ED2694}"/>
              </a:ext>
            </a:extLst>
          </p:cNvPr>
          <p:cNvSpPr txBox="1">
            <a:spLocks/>
          </p:cNvSpPr>
          <p:nvPr/>
        </p:nvSpPr>
        <p:spPr>
          <a:xfrm>
            <a:off x="7068093" y="2228003"/>
            <a:ext cx="5422392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Parâmetros otimizados</a:t>
            </a:r>
          </a:p>
          <a:p>
            <a:pPr lvl="1"/>
            <a:r>
              <a:rPr lang="en-US" sz="1800" dirty="0" err="1"/>
              <a:t>dropout_rate</a:t>
            </a:r>
            <a:r>
              <a:rPr lang="en-US" sz="1800" dirty="0"/>
              <a:t> = [0.4]</a:t>
            </a:r>
            <a:endParaRPr lang="pt-BR" sz="1800" dirty="0"/>
          </a:p>
          <a:p>
            <a:pPr lvl="1"/>
            <a:r>
              <a:rPr lang="pt-BR" sz="1800" dirty="0" err="1"/>
              <a:t>optimizer</a:t>
            </a:r>
            <a:r>
              <a:rPr lang="pt-BR" sz="1800" dirty="0"/>
              <a:t> = [ Adam]</a:t>
            </a:r>
          </a:p>
          <a:p>
            <a:pPr lvl="1"/>
            <a:r>
              <a:rPr lang="pt-BR" sz="1800" dirty="0" err="1"/>
              <a:t>activation</a:t>
            </a:r>
            <a:r>
              <a:rPr lang="pt-BR" sz="1800" dirty="0"/>
              <a:t> =  [‘linear']</a:t>
            </a:r>
          </a:p>
          <a:p>
            <a:pPr lvl="1"/>
            <a:r>
              <a:rPr lang="en-US" sz="1800" dirty="0"/>
              <a:t>epochs = [30]</a:t>
            </a:r>
          </a:p>
          <a:p>
            <a:pPr lvl="1"/>
            <a:r>
              <a:rPr lang="en-US" sz="1800" dirty="0" err="1"/>
              <a:t>batch_size</a:t>
            </a:r>
            <a:r>
              <a:rPr lang="en-US" sz="1800" dirty="0"/>
              <a:t> = [5]</a:t>
            </a:r>
            <a:endParaRPr lang="pt-BR" sz="18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2F9F4166-008C-494E-A5E9-2389DC3A6B1A}"/>
              </a:ext>
            </a:extLst>
          </p:cNvPr>
          <p:cNvSpPr txBox="1">
            <a:spLocks/>
          </p:cNvSpPr>
          <p:nvPr/>
        </p:nvSpPr>
        <p:spPr>
          <a:xfrm>
            <a:off x="581193" y="2091036"/>
            <a:ext cx="5422392" cy="663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Arquitetura da rede neural</a:t>
            </a:r>
          </a:p>
        </p:txBody>
      </p:sp>
    </p:spTree>
    <p:extLst>
      <p:ext uri="{BB962C8B-B14F-4D97-AF65-F5344CB8AC3E}">
        <p14:creationId xmlns:p14="http://schemas.microsoft.com/office/powerpoint/2010/main" val="420439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3B335-4EF5-4D04-831B-B3A624A5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 - FNN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E42BC7-4896-4EDD-B13F-5F7F8E81F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45481" y="2228002"/>
            <a:ext cx="5422392" cy="3633047"/>
          </a:xfrm>
        </p:spPr>
        <p:txBody>
          <a:bodyPr>
            <a:normAutofit/>
          </a:bodyPr>
          <a:lstStyle/>
          <a:p>
            <a:r>
              <a:rPr lang="pt-BR" sz="2800" dirty="0"/>
              <a:t>Teste</a:t>
            </a:r>
          </a:p>
          <a:p>
            <a:pPr lvl="1"/>
            <a:r>
              <a:rPr lang="pt-BR" sz="2600" dirty="0"/>
              <a:t>R-</a:t>
            </a:r>
            <a:r>
              <a:rPr lang="pt-BR" sz="2600" dirty="0" err="1"/>
              <a:t>squared</a:t>
            </a:r>
            <a:r>
              <a:rPr lang="pt-BR" sz="2600" dirty="0"/>
              <a:t> = 0,95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CD582EC-0B94-4E04-954E-A20B99691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38" y="2089290"/>
            <a:ext cx="75533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0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301B2-96BC-4985-A70F-6F0C9BA4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 - NPCNN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97BD2F-4C4B-4798-B32D-58920B5EE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0771" y="2228003"/>
            <a:ext cx="5422392" cy="4883997"/>
          </a:xfrm>
        </p:spPr>
        <p:txBody>
          <a:bodyPr/>
          <a:lstStyle/>
          <a:p>
            <a:r>
              <a:rPr lang="pt-BR" b="1" dirty="0"/>
              <a:t>Escolha dos parâmetros</a:t>
            </a:r>
          </a:p>
          <a:p>
            <a:pPr lvl="1"/>
            <a:r>
              <a:rPr lang="en-US" sz="1800" dirty="0" err="1"/>
              <a:t>dropout_rate</a:t>
            </a:r>
            <a:r>
              <a:rPr lang="en-US" sz="1800" dirty="0"/>
              <a:t> = [0.0, 0.2, 0.4]</a:t>
            </a:r>
            <a:endParaRPr lang="pt-BR" sz="1800" dirty="0"/>
          </a:p>
          <a:p>
            <a:pPr lvl="1"/>
            <a:r>
              <a:rPr lang="pt-BR" sz="1800" dirty="0" err="1"/>
              <a:t>optimizer</a:t>
            </a:r>
            <a:r>
              <a:rPr lang="pt-BR" sz="1800" dirty="0"/>
              <a:t> = [ Adam’, SGD’]</a:t>
            </a:r>
          </a:p>
          <a:p>
            <a:pPr lvl="1"/>
            <a:r>
              <a:rPr lang="pt-BR" sz="1800" dirty="0" err="1"/>
              <a:t>activation</a:t>
            </a:r>
            <a:r>
              <a:rPr lang="pt-BR" sz="1800" dirty="0"/>
              <a:t> =  [‘linear', '</a:t>
            </a:r>
            <a:r>
              <a:rPr lang="pt-BR" sz="1800" dirty="0" err="1"/>
              <a:t>tanh</a:t>
            </a:r>
            <a:r>
              <a:rPr lang="pt-BR" sz="1800" dirty="0"/>
              <a:t>', ‘</a:t>
            </a:r>
            <a:r>
              <a:rPr lang="pt-BR" sz="1800" dirty="0" err="1"/>
              <a:t>relu</a:t>
            </a:r>
            <a:r>
              <a:rPr lang="pt-BR" sz="1800" dirty="0"/>
              <a:t>’]</a:t>
            </a:r>
          </a:p>
          <a:p>
            <a:pPr lvl="1"/>
            <a:r>
              <a:rPr lang="pt-BR" sz="1800" dirty="0"/>
              <a:t>neurônios = [12, 24, 36]</a:t>
            </a:r>
          </a:p>
          <a:p>
            <a:pPr lvl="1"/>
            <a:r>
              <a:rPr lang="pt-BR" sz="1800" dirty="0" err="1"/>
              <a:t>filters</a:t>
            </a:r>
            <a:r>
              <a:rPr lang="pt-BR" sz="1800" dirty="0"/>
              <a:t> = [6, 12, 24]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49947A-8CC1-4127-A9AA-C8CCA00DE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51" y="2228003"/>
            <a:ext cx="5045949" cy="37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90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F912F-D1F0-492B-9CEC-155F7E3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 - </a:t>
            </a:r>
            <a:r>
              <a:rPr lang="pt-BR" dirty="0" err="1"/>
              <a:t>NPcNN</a:t>
            </a:r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21A3AA0-063F-4AFB-BA3A-96AC49C9D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447769"/>
              </p:ext>
            </p:extLst>
          </p:nvPr>
        </p:nvGraphicFramePr>
        <p:xfrm>
          <a:off x="581193" y="2641409"/>
          <a:ext cx="5092859" cy="1120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378260509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2475124851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311985919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ctr"/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Neurônios, filtros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66872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 dirty="0">
                          <a:effectLst/>
                        </a:rPr>
                        <a:t>dense1_Input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 dirty="0">
                          <a:effectLst/>
                        </a:rPr>
                        <a:t>input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36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6391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>
                          <a:effectLst/>
                        </a:rPr>
                        <a:t>output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36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127702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C1D8B014-EDC5-43D2-9586-1B6F7FEE7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796408"/>
              </p:ext>
            </p:extLst>
          </p:nvPr>
        </p:nvGraphicFramePr>
        <p:xfrm>
          <a:off x="601884" y="4977642"/>
          <a:ext cx="5092859" cy="74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2802041606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4064233686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3728321191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 dirty="0">
                          <a:effectLst/>
                        </a:rPr>
                        <a:t>dense_1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 dirty="0">
                          <a:effectLst/>
                        </a:rPr>
                        <a:t>input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36, 24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97305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>
                          <a:effectLst/>
                        </a:rPr>
                        <a:t>output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36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052351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717933F3-1790-4397-A08F-2ED388455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90408"/>
              </p:ext>
            </p:extLst>
          </p:nvPr>
        </p:nvGraphicFramePr>
        <p:xfrm>
          <a:off x="601885" y="5978066"/>
          <a:ext cx="5092859" cy="74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601386639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2528077451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1606911441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>
                          <a:effectLst/>
                        </a:rPr>
                        <a:t>dense_2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>
                          <a:effectLst/>
                        </a:rPr>
                        <a:t>input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36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23738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>
                          <a:effectLst/>
                        </a:rPr>
                        <a:t>output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425560"/>
                  </a:ext>
                </a:extLst>
              </a:tr>
            </a:tbl>
          </a:graphicData>
        </a:graphic>
      </p:graphicFrame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40EB15B5-83D7-473E-8C4C-099C28ED2694}"/>
              </a:ext>
            </a:extLst>
          </p:cNvPr>
          <p:cNvSpPr txBox="1">
            <a:spLocks/>
          </p:cNvSpPr>
          <p:nvPr/>
        </p:nvSpPr>
        <p:spPr>
          <a:xfrm>
            <a:off x="7047773" y="2863434"/>
            <a:ext cx="5422392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Parâmetros otimizados</a:t>
            </a:r>
          </a:p>
          <a:p>
            <a:pPr lvl="1"/>
            <a:r>
              <a:rPr lang="en-US" sz="1800" dirty="0" err="1"/>
              <a:t>dropout_rate</a:t>
            </a:r>
            <a:r>
              <a:rPr lang="en-US" sz="1800" dirty="0"/>
              <a:t> = [0.4]</a:t>
            </a:r>
            <a:endParaRPr lang="pt-BR" sz="1800" dirty="0"/>
          </a:p>
          <a:p>
            <a:pPr lvl="1"/>
            <a:r>
              <a:rPr lang="pt-BR" sz="1800" dirty="0" err="1"/>
              <a:t>optimizer</a:t>
            </a:r>
            <a:r>
              <a:rPr lang="pt-BR" sz="1800" dirty="0"/>
              <a:t> = [ SGD]</a:t>
            </a:r>
          </a:p>
          <a:p>
            <a:pPr lvl="1"/>
            <a:r>
              <a:rPr lang="pt-BR" sz="1800" dirty="0" err="1"/>
              <a:t>activation</a:t>
            </a:r>
            <a:r>
              <a:rPr lang="pt-BR" sz="1800" dirty="0"/>
              <a:t> =  [‘linear']</a:t>
            </a:r>
          </a:p>
          <a:p>
            <a:pPr lvl="1"/>
            <a:r>
              <a:rPr lang="pt-BR" sz="1800" dirty="0"/>
              <a:t>neurônios = [36]</a:t>
            </a:r>
          </a:p>
          <a:p>
            <a:pPr lvl="1"/>
            <a:r>
              <a:rPr lang="pt-BR" sz="1800" dirty="0" err="1"/>
              <a:t>filters</a:t>
            </a:r>
            <a:r>
              <a:rPr lang="pt-BR" sz="1800" dirty="0"/>
              <a:t> = [24]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2F9F4166-008C-494E-A5E9-2389DC3A6B1A}"/>
              </a:ext>
            </a:extLst>
          </p:cNvPr>
          <p:cNvSpPr txBox="1">
            <a:spLocks/>
          </p:cNvSpPr>
          <p:nvPr/>
        </p:nvSpPr>
        <p:spPr>
          <a:xfrm>
            <a:off x="581193" y="2091036"/>
            <a:ext cx="5422392" cy="663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Arquitetura da rede neural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9AA3C16-A023-420D-883F-BA5DA2E9D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122556"/>
              </p:ext>
            </p:extLst>
          </p:nvPr>
        </p:nvGraphicFramePr>
        <p:xfrm>
          <a:off x="601885" y="3977218"/>
          <a:ext cx="5092859" cy="74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378260509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2475124851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311985919"/>
                    </a:ext>
                  </a:extLst>
                </a:gridCol>
              </a:tblGrid>
              <a:tr h="3218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conv1D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 dirty="0">
                          <a:effectLst/>
                        </a:rPr>
                        <a:t>input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36, 1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6391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 dirty="0">
                          <a:effectLst/>
                        </a:rPr>
                        <a:t>output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36, 24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127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707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3B335-4EF5-4D04-831B-B3A624A5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 - NPCNN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E42BC7-4896-4EDD-B13F-5F7F8E81F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45481" y="2228002"/>
            <a:ext cx="5422392" cy="3633047"/>
          </a:xfrm>
        </p:spPr>
        <p:txBody>
          <a:bodyPr>
            <a:normAutofit/>
          </a:bodyPr>
          <a:lstStyle/>
          <a:p>
            <a:r>
              <a:rPr lang="pt-BR" sz="2800" dirty="0"/>
              <a:t>Teste</a:t>
            </a:r>
          </a:p>
          <a:p>
            <a:pPr lvl="1"/>
            <a:r>
              <a:rPr lang="pt-BR" sz="2600" dirty="0"/>
              <a:t>R-</a:t>
            </a:r>
            <a:r>
              <a:rPr lang="pt-BR" sz="2600" dirty="0" err="1"/>
              <a:t>squared</a:t>
            </a:r>
            <a:r>
              <a:rPr lang="pt-BR" sz="2600" dirty="0"/>
              <a:t> = 0,98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2FF1C6-DF1B-4A26-816E-5EBC7C210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2005584"/>
            <a:ext cx="7430973" cy="432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60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F912F-D1F0-492B-9CEC-155F7E3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 – </a:t>
            </a:r>
            <a:r>
              <a:rPr lang="pt-BR" dirty="0" err="1"/>
              <a:t>cNN</a:t>
            </a:r>
            <a:r>
              <a:rPr lang="pt-BR" dirty="0"/>
              <a:t> 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21A3AA0-063F-4AFB-BA3A-96AC49C9D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295207"/>
              </p:ext>
            </p:extLst>
          </p:nvPr>
        </p:nvGraphicFramePr>
        <p:xfrm>
          <a:off x="581193" y="2641409"/>
          <a:ext cx="5092859" cy="845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378260509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2475124851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311985919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Neurônios, filtros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66872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dense1_Input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 dirty="0">
                          <a:effectLst/>
                        </a:rPr>
                        <a:t>input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u="none" strike="noStrike" dirty="0">
                          <a:effectLst/>
                        </a:rPr>
                        <a:t>36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6391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output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u="none" strike="noStrike" dirty="0">
                          <a:effectLst/>
                        </a:rPr>
                        <a:t>36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127702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C1D8B014-EDC5-43D2-9586-1B6F7FEE7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26703"/>
              </p:ext>
            </p:extLst>
          </p:nvPr>
        </p:nvGraphicFramePr>
        <p:xfrm>
          <a:off x="581190" y="5254927"/>
          <a:ext cx="5092859" cy="56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2802041606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4064233686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3728321191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dense_1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 dirty="0">
                          <a:effectLst/>
                        </a:rPr>
                        <a:t>input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u="none" strike="noStrike" dirty="0">
                          <a:effectLst/>
                        </a:rPr>
                        <a:t>18, 24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97305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output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u="none" strike="noStrike" dirty="0">
                          <a:effectLst/>
                        </a:rPr>
                        <a:t>18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052351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717933F3-1790-4397-A08F-2ED388455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22528"/>
              </p:ext>
            </p:extLst>
          </p:nvPr>
        </p:nvGraphicFramePr>
        <p:xfrm>
          <a:off x="601885" y="5978066"/>
          <a:ext cx="5092859" cy="56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601386639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2528077451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1606911441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dense_2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input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u="none" strike="noStrike" dirty="0">
                          <a:effectLst/>
                        </a:rPr>
                        <a:t>36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23738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output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425560"/>
                  </a:ext>
                </a:extLst>
              </a:tr>
            </a:tbl>
          </a:graphicData>
        </a:graphic>
      </p:graphicFrame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40EB15B5-83D7-473E-8C4C-099C28ED2694}"/>
              </a:ext>
            </a:extLst>
          </p:cNvPr>
          <p:cNvSpPr txBox="1">
            <a:spLocks/>
          </p:cNvSpPr>
          <p:nvPr/>
        </p:nvSpPr>
        <p:spPr>
          <a:xfrm>
            <a:off x="7047773" y="2863434"/>
            <a:ext cx="5422392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Parâmetros otimizados</a:t>
            </a:r>
          </a:p>
          <a:p>
            <a:pPr lvl="1"/>
            <a:r>
              <a:rPr lang="en-US" sz="1800" dirty="0" err="1"/>
              <a:t>dropout_rate</a:t>
            </a:r>
            <a:r>
              <a:rPr lang="en-US" sz="1800" dirty="0"/>
              <a:t> = [0.4]</a:t>
            </a:r>
            <a:endParaRPr lang="pt-BR" sz="1800" dirty="0"/>
          </a:p>
          <a:p>
            <a:pPr lvl="1"/>
            <a:r>
              <a:rPr lang="pt-BR" sz="1800" dirty="0" err="1"/>
              <a:t>optimizer</a:t>
            </a:r>
            <a:r>
              <a:rPr lang="pt-BR" sz="1800" dirty="0"/>
              <a:t> = [ SGD]</a:t>
            </a:r>
          </a:p>
          <a:p>
            <a:pPr lvl="1"/>
            <a:r>
              <a:rPr lang="pt-BR" sz="1800" dirty="0" err="1"/>
              <a:t>activation</a:t>
            </a:r>
            <a:r>
              <a:rPr lang="pt-BR" sz="1800" dirty="0"/>
              <a:t> =  [‘linear']</a:t>
            </a:r>
          </a:p>
          <a:p>
            <a:pPr lvl="1"/>
            <a:r>
              <a:rPr lang="pt-BR" sz="1800" dirty="0"/>
              <a:t>neurônios = [36]</a:t>
            </a:r>
          </a:p>
          <a:p>
            <a:pPr lvl="1"/>
            <a:r>
              <a:rPr lang="pt-BR" sz="1800" dirty="0" err="1"/>
              <a:t>filters</a:t>
            </a:r>
            <a:r>
              <a:rPr lang="pt-BR" sz="1800" dirty="0"/>
              <a:t> = [24]</a:t>
            </a:r>
          </a:p>
          <a:p>
            <a:pPr lvl="1"/>
            <a:r>
              <a:rPr lang="pt-BR" sz="1800" dirty="0" err="1">
                <a:solidFill>
                  <a:srgbClr val="FF0000"/>
                </a:solidFill>
              </a:rPr>
              <a:t>pool_size</a:t>
            </a:r>
            <a:r>
              <a:rPr lang="pt-BR" sz="1800" dirty="0">
                <a:solidFill>
                  <a:srgbClr val="FF0000"/>
                </a:solidFill>
              </a:rPr>
              <a:t> = 2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2F9F4166-008C-494E-A5E9-2389DC3A6B1A}"/>
              </a:ext>
            </a:extLst>
          </p:cNvPr>
          <p:cNvSpPr txBox="1">
            <a:spLocks/>
          </p:cNvSpPr>
          <p:nvPr/>
        </p:nvSpPr>
        <p:spPr>
          <a:xfrm>
            <a:off x="581193" y="2091036"/>
            <a:ext cx="5422392" cy="663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Arquitetura da rede neural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9AA3C16-A023-420D-883F-BA5DA2E9D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576798"/>
              </p:ext>
            </p:extLst>
          </p:nvPr>
        </p:nvGraphicFramePr>
        <p:xfrm>
          <a:off x="581192" y="3641403"/>
          <a:ext cx="5092859" cy="603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378260509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2475124851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311985919"/>
                    </a:ext>
                  </a:extLst>
                </a:gridCol>
              </a:tblGrid>
              <a:tr h="3218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conv1D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 dirty="0">
                          <a:effectLst/>
                        </a:rPr>
                        <a:t>input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u="none" strike="noStrike" dirty="0">
                          <a:effectLst/>
                        </a:rPr>
                        <a:t>36, 1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6391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 dirty="0">
                          <a:effectLst/>
                        </a:rPr>
                        <a:t>output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u="none" strike="noStrike" dirty="0">
                          <a:effectLst/>
                        </a:rPr>
                        <a:t>36, 24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127702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F622ECD-561B-41EC-BF6E-39F53EE8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274366"/>
              </p:ext>
            </p:extLst>
          </p:nvPr>
        </p:nvGraphicFramePr>
        <p:xfrm>
          <a:off x="581189" y="4472066"/>
          <a:ext cx="5092859" cy="603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378260509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2475124851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311985919"/>
                    </a:ext>
                  </a:extLst>
                </a:gridCol>
              </a:tblGrid>
              <a:tr h="3218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Pooling1D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 dirty="0">
                          <a:effectLst/>
                        </a:rPr>
                        <a:t>input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u="none" strike="noStrike" dirty="0">
                          <a:effectLst/>
                        </a:rPr>
                        <a:t>36, 24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6391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 dirty="0">
                          <a:effectLst/>
                        </a:rPr>
                        <a:t>output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u="none" strike="noStrike" dirty="0">
                          <a:effectLst/>
                        </a:rPr>
                        <a:t>18, 24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127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29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3B335-4EF5-4D04-831B-B3A624A5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 - CNN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E42BC7-4896-4EDD-B13F-5F7F8E81F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45481" y="2228002"/>
            <a:ext cx="5422392" cy="3633047"/>
          </a:xfrm>
        </p:spPr>
        <p:txBody>
          <a:bodyPr>
            <a:normAutofit/>
          </a:bodyPr>
          <a:lstStyle/>
          <a:p>
            <a:r>
              <a:rPr lang="pt-BR" sz="2800" dirty="0"/>
              <a:t>Teste</a:t>
            </a:r>
          </a:p>
          <a:p>
            <a:pPr lvl="1"/>
            <a:r>
              <a:rPr lang="pt-BR" sz="2600" dirty="0"/>
              <a:t>R-</a:t>
            </a:r>
            <a:r>
              <a:rPr lang="pt-BR" sz="2600" dirty="0" err="1"/>
              <a:t>squared</a:t>
            </a:r>
            <a:r>
              <a:rPr lang="pt-BR" sz="2600" dirty="0"/>
              <a:t> = 0,79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D19846-C12B-4189-BCCD-A41DF575F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70" y="2043895"/>
            <a:ext cx="6946933" cy="41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9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1B738-699C-4223-9785-A371EB17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e 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2D1EB3-937F-40CE-BFF0-7BDBDD62F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algn="just"/>
            <a:r>
              <a:rPr lang="pt-BR" dirty="0"/>
              <a:t>Uso de </a:t>
            </a:r>
            <a:r>
              <a:rPr lang="pt-BR" b="1" dirty="0"/>
              <a:t>Redes Neurais </a:t>
            </a:r>
            <a:r>
              <a:rPr lang="pt-BR" b="1" dirty="0" err="1"/>
              <a:t>Convolucionais</a:t>
            </a:r>
            <a:r>
              <a:rPr lang="pt-BR" b="1" dirty="0"/>
              <a:t> (CNN)</a:t>
            </a:r>
            <a:r>
              <a:rPr lang="pt-BR" dirty="0"/>
              <a:t> para séries temporais sazonais com tendências;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</a:t>
            </a:r>
            <a:r>
              <a:rPr lang="pt-BR" b="1" dirty="0"/>
              <a:t>objetivo</a:t>
            </a:r>
            <a:r>
              <a:rPr lang="pt-BR" dirty="0"/>
              <a:t> é investigar os benefícios de modelar séries temporais com CNN e apresentar instruções de como utilizar tais redes para séries sazonais e com tendências. A CNN </a:t>
            </a:r>
            <a:r>
              <a:rPr lang="pt-BR" sz="1800" dirty="0"/>
              <a:t>introduz operações de convolução e agrupamento para gerar recursos profundos, o que melhora a capacidade da rede de reconhecer padrões;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Como parte da pesquisa, o artigo mostrará como encontrar modelos de “</a:t>
            </a:r>
            <a:r>
              <a:rPr lang="pt-BR" b="1" dirty="0"/>
              <a:t>aprendizagem automática</a:t>
            </a:r>
            <a:r>
              <a:rPr lang="pt-BR" dirty="0"/>
              <a:t>” sem se preocupar com as técnicas de pré-processamento dos tradicionais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Dessa forma, o artigo apresentará que é possível construir uma rede para </a:t>
            </a:r>
            <a:r>
              <a:rPr lang="pt-BR" b="1" dirty="0"/>
              <a:t>identificar</a:t>
            </a:r>
            <a:r>
              <a:rPr lang="pt-BR" dirty="0"/>
              <a:t> </a:t>
            </a:r>
            <a:r>
              <a:rPr lang="pt-BR" b="1" dirty="0"/>
              <a:t>automaticamente</a:t>
            </a:r>
            <a:r>
              <a:rPr lang="pt-BR" dirty="0"/>
              <a:t> </a:t>
            </a:r>
            <a:r>
              <a:rPr lang="pt-BR" b="1" dirty="0"/>
              <a:t>sazonalidade</a:t>
            </a:r>
            <a:r>
              <a:rPr lang="pt-BR" dirty="0"/>
              <a:t>, </a:t>
            </a:r>
            <a:r>
              <a:rPr lang="pt-BR" b="1" dirty="0"/>
              <a:t>tendência</a:t>
            </a:r>
            <a:r>
              <a:rPr lang="pt-BR" dirty="0"/>
              <a:t> e </a:t>
            </a:r>
            <a:r>
              <a:rPr lang="pt-BR" b="1" dirty="0"/>
              <a:t>autocorrelação</a:t>
            </a:r>
            <a:r>
              <a:rPr lang="pt-BR" dirty="0"/>
              <a:t> em séries temporais, mesmo para profissionais inexperientes.</a:t>
            </a:r>
          </a:p>
        </p:txBody>
      </p:sp>
    </p:spTree>
    <p:extLst>
      <p:ext uri="{BB962C8B-B14F-4D97-AF65-F5344CB8AC3E}">
        <p14:creationId xmlns:p14="http://schemas.microsoft.com/office/powerpoint/2010/main" val="3781524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71902-0632-42AC-8170-D2545BA3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3122DB-85F9-4015-86C6-2FC36335C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349500"/>
            <a:ext cx="4978360" cy="2432050"/>
          </a:xfrm>
        </p:spPr>
        <p:txBody>
          <a:bodyPr/>
          <a:lstStyle/>
          <a:p>
            <a:r>
              <a:rPr lang="pt-BR" dirty="0"/>
              <a:t>FNN e NPCNN têm bons resultados para predição de séries temporais com tendências e sazonalidade</a:t>
            </a:r>
          </a:p>
          <a:p>
            <a:r>
              <a:rPr lang="pt-BR" dirty="0"/>
              <a:t>CNN com camada de </a:t>
            </a:r>
            <a:r>
              <a:rPr lang="pt-BR" dirty="0" err="1"/>
              <a:t>pooling</a:t>
            </a:r>
            <a:r>
              <a:rPr lang="pt-BR" dirty="0"/>
              <a:t> não obteve uma boa acurácia na modelagem de séries temporais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BABD30E-1221-421A-B74D-5B207AA75CC7}"/>
              </a:ext>
            </a:extLst>
          </p:cNvPr>
          <p:cNvSpPr txBox="1">
            <a:spLocks/>
          </p:cNvSpPr>
          <p:nvPr/>
        </p:nvSpPr>
        <p:spPr>
          <a:xfrm>
            <a:off x="6096000" y="2228002"/>
            <a:ext cx="497836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Vantagens</a:t>
            </a:r>
          </a:p>
          <a:p>
            <a:pPr lvl="1"/>
            <a:r>
              <a:rPr lang="pt-BR" dirty="0"/>
              <a:t>Não é necessário pré-processamento dos dados </a:t>
            </a:r>
          </a:p>
          <a:p>
            <a:pPr lvl="1"/>
            <a:r>
              <a:rPr lang="pt-BR" dirty="0"/>
              <a:t>Redes neurais aplicadas para série temporal apresenta uma boa acurácia</a:t>
            </a:r>
          </a:p>
          <a:p>
            <a:r>
              <a:rPr lang="pt-BR" dirty="0"/>
              <a:t>Desvantagens</a:t>
            </a:r>
          </a:p>
          <a:p>
            <a:pPr lvl="1"/>
            <a:r>
              <a:rPr lang="pt-BR" dirty="0"/>
              <a:t>Complexidade computacional elevada na escolha dos </a:t>
            </a:r>
            <a:r>
              <a:rPr lang="pt-BR" dirty="0" err="1"/>
              <a:t>hiperparâmetros</a:t>
            </a:r>
            <a:endParaRPr lang="pt-BR" dirty="0"/>
          </a:p>
          <a:p>
            <a:endParaRPr lang="pt-BR" dirty="0"/>
          </a:p>
          <a:p>
            <a:pPr marL="0" indent="0">
              <a:buFont typeface="Wingdings 2" panose="05020102010507070707" pitchFamily="18" charset="2"/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56292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rgbClr val="FFFFFF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37" y="5623326"/>
            <a:ext cx="3060224" cy="777475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MÉTODOS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BCAC0D-2177-4C05-90AB-6F178597E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05" y="2480723"/>
            <a:ext cx="2640301" cy="1896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076ED07D-F269-40C1-A8F5-8005225C1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4265059"/>
              </p:ext>
            </p:extLst>
          </p:nvPr>
        </p:nvGraphicFramePr>
        <p:xfrm>
          <a:off x="528737" y="4757477"/>
          <a:ext cx="11029616" cy="77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748EFDAF-1646-4733-896D-FC3F64688C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97395" y="551865"/>
            <a:ext cx="2451265" cy="4168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06BE58D-EABE-44F0-BE97-BD37423A64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8519" y="560887"/>
            <a:ext cx="2385490" cy="4159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E79CA4E-9D38-43A5-8BD1-7EF24F29A77D}"/>
              </a:ext>
            </a:extLst>
          </p:cNvPr>
          <p:cNvSpPr/>
          <p:nvPr/>
        </p:nvSpPr>
        <p:spPr>
          <a:xfrm>
            <a:off x="447817" y="619553"/>
            <a:ext cx="3225967" cy="7034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Todos os modelos foram treinados usando </a:t>
            </a:r>
            <a:r>
              <a:rPr lang="pt-BR" sz="1600" dirty="0" err="1"/>
              <a:t>Keras</a:t>
            </a:r>
            <a:r>
              <a:rPr lang="pt-BR" sz="1600" dirty="0"/>
              <a:t> e </a:t>
            </a:r>
            <a:r>
              <a:rPr lang="pt-BR" sz="1600" dirty="0" err="1"/>
              <a:t>TensorFlow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Conjunto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636F18-B656-4016-B266-7F79DB46F0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pt-BR" dirty="0"/>
              <a:t>Contagem diária de visitantes no site de empresa X em datas que vão de 1º de janeiro de 2012 a 31 dezembro de 2016. Há 1827 pontos de dados no total. Os dados de 2012 a 2015 são usado para treinamento, e o restante dos dados é usado para teste;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Esses dados não estão disponíveis. Pretendemos utilizar bases do </a:t>
            </a:r>
            <a:r>
              <a:rPr lang="pt-BR" dirty="0" err="1"/>
              <a:t>kaggle</a:t>
            </a:r>
            <a:r>
              <a:rPr lang="pt-BR" dirty="0"/>
              <a:t> ou UCI.</a:t>
            </a:r>
          </a:p>
          <a:p>
            <a:pPr algn="just"/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590B8C20-427E-49C4-8989-CF015072C2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191" y="2004769"/>
            <a:ext cx="5422392" cy="4208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375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2770089-D57F-4199-B1D3-5057882F9EC8}"/>
              </a:ext>
            </a:extLst>
          </p:cNvPr>
          <p:cNvSpPr txBox="1">
            <a:spLocks/>
          </p:cNvSpPr>
          <p:nvPr/>
        </p:nvSpPr>
        <p:spPr>
          <a:xfrm>
            <a:off x="505546" y="686119"/>
            <a:ext cx="6065185" cy="395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/>
              <a:t>Resultados obtidos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99E1A49-A378-4DBD-A621-4D697301F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36" y="1300572"/>
            <a:ext cx="6683052" cy="53668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EADF236-E402-4C9D-B421-6D2FEDD34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15" y="1081314"/>
            <a:ext cx="6491602" cy="5646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A3E6DA3-1079-4DEF-A656-CF389AA6D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60" y="1081314"/>
            <a:ext cx="6444512" cy="5619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Espaço Reservado para Conteúdo 3">
            <a:extLst>
              <a:ext uri="{FF2B5EF4-FFF2-40B4-BE49-F238E27FC236}">
                <a16:creationId xmlns:a16="http://schemas.microsoft.com/office/drawing/2014/main" id="{B2DB1D64-C584-46E9-ADFB-F7D965336313}"/>
              </a:ext>
            </a:extLst>
          </p:cNvPr>
          <p:cNvSpPr txBox="1">
            <a:spLocks/>
          </p:cNvSpPr>
          <p:nvPr/>
        </p:nvSpPr>
        <p:spPr>
          <a:xfrm>
            <a:off x="7615503" y="1829231"/>
            <a:ext cx="4080377" cy="4886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Performance da CNN com camadas de </a:t>
            </a:r>
            <a:r>
              <a:rPr lang="pt-BR" dirty="0" err="1"/>
              <a:t>pooling</a:t>
            </a:r>
            <a:r>
              <a:rPr lang="pt-BR" dirty="0"/>
              <a:t> é muito instável;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Camada de </a:t>
            </a:r>
            <a:r>
              <a:rPr lang="pt-BR" dirty="0" err="1"/>
              <a:t>pooling</a:t>
            </a:r>
            <a:r>
              <a:rPr lang="pt-BR" dirty="0"/>
              <a:t> tem influência negative com series temporais. Com isso, não é viável usar </a:t>
            </a:r>
            <a:r>
              <a:rPr lang="pt-BR" dirty="0" err="1"/>
              <a:t>pooling</a:t>
            </a:r>
            <a:r>
              <a:rPr lang="pt-BR" dirty="0"/>
              <a:t> para series com </a:t>
            </a:r>
            <a:r>
              <a:rPr lang="pt-BR" dirty="0" err="1"/>
              <a:t>sazonabilidade</a:t>
            </a:r>
            <a:r>
              <a:rPr lang="pt-BR" dirty="0"/>
              <a:t> e tendência;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FNN é mais sensível à variação de dados, enquanto o NPCNN é mais sensível ao valor inicial. Recomenda-se usar NPCNN se a precisão da previsão for prioritário;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FNN simples e rápido é uma boa escolha.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967C8-AEAF-43EE-88D2-C03EF0B3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CFA151-8FB1-42EC-A0A1-65E32E3C2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5422390" cy="2480183"/>
          </a:xfrm>
        </p:spPr>
        <p:txBody>
          <a:bodyPr/>
          <a:lstStyle/>
          <a:p>
            <a:r>
              <a:rPr lang="pt-BR" b="1" dirty="0"/>
              <a:t>Fase intermediária:</a:t>
            </a:r>
          </a:p>
          <a:p>
            <a:r>
              <a:rPr lang="pt-BR" dirty="0"/>
              <a:t>Análise exploratória dos dados</a:t>
            </a:r>
          </a:p>
          <a:p>
            <a:r>
              <a:rPr lang="pt-BR" dirty="0"/>
              <a:t>Visualização analítica das bases de dados</a:t>
            </a:r>
          </a:p>
          <a:p>
            <a:r>
              <a:rPr lang="pt-BR" dirty="0"/>
              <a:t>Modelagem da série temporal usando redes neurais artificiais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713B13-4CC0-4CC0-B993-1B07A4482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9" y="2062632"/>
            <a:ext cx="5422392" cy="2820653"/>
          </a:xfrm>
        </p:spPr>
        <p:txBody>
          <a:bodyPr/>
          <a:lstStyle/>
          <a:p>
            <a:r>
              <a:rPr lang="pt-BR" b="1" dirty="0"/>
              <a:t>Fase final:</a:t>
            </a:r>
          </a:p>
          <a:p>
            <a:r>
              <a:rPr lang="pt-BR" dirty="0"/>
              <a:t>Modelagem da série temporal usando redes neurais </a:t>
            </a:r>
            <a:r>
              <a:rPr lang="pt-BR" dirty="0" err="1"/>
              <a:t>convolucionais</a:t>
            </a:r>
            <a:r>
              <a:rPr lang="pt-BR" dirty="0"/>
              <a:t> com camada de </a:t>
            </a:r>
            <a:r>
              <a:rPr lang="pt-BR" dirty="0" err="1"/>
              <a:t>pooling</a:t>
            </a:r>
            <a:r>
              <a:rPr lang="pt-BR" dirty="0"/>
              <a:t> e sem camada de </a:t>
            </a:r>
            <a:r>
              <a:rPr lang="pt-BR" dirty="0" err="1"/>
              <a:t>pooling</a:t>
            </a:r>
            <a:endParaRPr lang="pt-BR" dirty="0"/>
          </a:p>
          <a:p>
            <a:r>
              <a:rPr lang="pt-BR" dirty="0"/>
              <a:t>Comparar os resultados da modelagem da série temporal usando as redes neurais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A84AEB9-F40B-4AC8-85A8-2B7A668C9837}"/>
              </a:ext>
            </a:extLst>
          </p:cNvPr>
          <p:cNvSpPr txBox="1">
            <a:spLocks/>
          </p:cNvSpPr>
          <p:nvPr/>
        </p:nvSpPr>
        <p:spPr>
          <a:xfrm>
            <a:off x="581188" y="4377817"/>
            <a:ext cx="11029615" cy="2480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 err="1"/>
              <a:t>Dataset</a:t>
            </a:r>
            <a:endParaRPr lang="pt-BR" b="1" dirty="0"/>
          </a:p>
          <a:p>
            <a:r>
              <a:rPr lang="pt-BR" dirty="0"/>
              <a:t>Incêndios florestais - </a:t>
            </a:r>
            <a:r>
              <a:rPr lang="pt-BR" dirty="0">
                <a:hlinkClick r:id="rId2"/>
              </a:rPr>
              <a:t>https://www.kaggle.com/gustavomodelli/forest-fires-in-brazil</a:t>
            </a:r>
            <a:r>
              <a:rPr lang="pt-BR" dirty="0"/>
              <a:t> </a:t>
            </a:r>
          </a:p>
          <a:p>
            <a:r>
              <a:rPr lang="pt-BR" strike="sngStrike" dirty="0"/>
              <a:t>Temperatura de cidades brasileiras - </a:t>
            </a:r>
            <a:r>
              <a:rPr lang="pt-BR" strike="sngStrike" dirty="0">
                <a:hlinkClick r:id="rId3"/>
              </a:rPr>
              <a:t>https://www.kaggle.com/volpatto/temperature-timeseries-for-some-brazilian-cities</a:t>
            </a:r>
            <a:r>
              <a:rPr lang="pt-BR" strike="sngStrik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674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967C8-AEAF-43EE-88D2-C03EF0B3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intermediária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CFA151-8FB1-42EC-A0A1-65E32E3C2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6772918" cy="2480183"/>
          </a:xfrm>
        </p:spPr>
        <p:txBody>
          <a:bodyPr/>
          <a:lstStyle/>
          <a:p>
            <a:r>
              <a:rPr lang="pt-BR" dirty="0"/>
              <a:t>Análise exploratória dos dados</a:t>
            </a:r>
          </a:p>
          <a:p>
            <a:r>
              <a:rPr lang="pt-BR" dirty="0"/>
              <a:t>Visualização analítica das bases de dados</a:t>
            </a:r>
          </a:p>
          <a:p>
            <a:r>
              <a:rPr lang="pt-BR" dirty="0"/>
              <a:t>Modelagem da série temporal usando redes neurais artificiais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A84AEB9-F40B-4AC8-85A8-2B7A668C9837}"/>
              </a:ext>
            </a:extLst>
          </p:cNvPr>
          <p:cNvSpPr txBox="1">
            <a:spLocks/>
          </p:cNvSpPr>
          <p:nvPr/>
        </p:nvSpPr>
        <p:spPr>
          <a:xfrm>
            <a:off x="581187" y="3925110"/>
            <a:ext cx="11029615" cy="1566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 err="1"/>
              <a:t>Dataset</a:t>
            </a:r>
            <a:endParaRPr lang="pt-BR" b="1" dirty="0"/>
          </a:p>
          <a:p>
            <a:r>
              <a:rPr lang="pt-BR" dirty="0"/>
              <a:t>Incêndios florestais - </a:t>
            </a:r>
            <a:r>
              <a:rPr lang="pt-BR" dirty="0">
                <a:hlinkClick r:id="rId2"/>
              </a:rPr>
              <a:t>https://www.kaggle.com/gustavomodelli/forest-fires-in-brazil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143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Análise descritiva dos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636F18-B656-4016-B266-7F79DB46F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176496"/>
            <a:ext cx="5422392" cy="3543368"/>
          </a:xfrm>
        </p:spPr>
        <p:txBody>
          <a:bodyPr>
            <a:normAutofit/>
          </a:bodyPr>
          <a:lstStyle/>
          <a:p>
            <a:pPr algn="just"/>
            <a:r>
              <a:rPr kumimoji="0" lang="pt-PT" altLang="pt-B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Este conjunto de dados reporta o número de incêndios florestais no Brasil dividido por estados. A série compreende o período de aproximadamente 10 anos (1998 a 2017). Os dados foram obtidos no site oficial do governo brasileiro</a:t>
            </a:r>
          </a:p>
          <a:p>
            <a:pPr algn="just"/>
            <a:endParaRPr lang="pt-PT" altLang="pt-BR" dirty="0">
              <a:solidFill>
                <a:srgbClr val="222222"/>
              </a:solidFill>
              <a:latin typeface="inherit"/>
            </a:endParaRPr>
          </a:p>
          <a:p>
            <a:pPr algn="just"/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lang="pt-BR" b="0" i="0" u="none" strike="noStrike" dirty="0">
                <a:solidFill>
                  <a:srgbClr val="008ABC"/>
                </a:solidFill>
                <a:effectLst/>
                <a:latin typeface="Inter"/>
                <a:hlinkClick r:id="rId3"/>
              </a:rPr>
              <a:t>http://dados.gov.br/dataset/sistema-nacional-de-informacoes-florestais-snif</a:t>
            </a:r>
            <a:endParaRPr lang="pt-B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E4E8BDF-05C3-472A-BD6A-FC0EADADD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CB362C-B38D-4751-92FC-C00C9165A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04" y="1999845"/>
            <a:ext cx="5945896" cy="408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7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19EAF-7ACB-4407-BEC8-D847CBB9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descritiva dos dados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8E31FDC-7E19-4741-A52B-3AFEAFCE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46" y="2040434"/>
            <a:ext cx="10429875" cy="481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978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998</TotalTime>
  <Words>1519</Words>
  <Application>Microsoft Office PowerPoint</Application>
  <PresentationFormat>Widescreen</PresentationFormat>
  <Paragraphs>228</Paragraphs>
  <Slides>21</Slides>
  <Notes>11</Notes>
  <HiddenSlides>1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4" baseType="lpstr">
      <vt:lpstr>Arial</vt:lpstr>
      <vt:lpstr>Arial</vt:lpstr>
      <vt:lpstr>Calibri</vt:lpstr>
      <vt:lpstr>charter</vt:lpstr>
      <vt:lpstr>Gill Sans MT</vt:lpstr>
      <vt:lpstr>inherit</vt:lpstr>
      <vt:lpstr>Inter</vt:lpstr>
      <vt:lpstr>questrial</vt:lpstr>
      <vt:lpstr>SFRM1200</vt:lpstr>
      <vt:lpstr>SFTI1200</vt:lpstr>
      <vt:lpstr>Times New Roman</vt:lpstr>
      <vt:lpstr>Wingdings 2</vt:lpstr>
      <vt:lpstr>Dividendo</vt:lpstr>
      <vt:lpstr>Nonpooling Convolutional Neural Network Forecasting for Seasonal Time Series With Trends</vt:lpstr>
      <vt:lpstr>Introdução e objetivo</vt:lpstr>
      <vt:lpstr>MÉTODOS</vt:lpstr>
      <vt:lpstr>Conjunto de dados</vt:lpstr>
      <vt:lpstr>Apresentação do PowerPoint</vt:lpstr>
      <vt:lpstr>Proposta de projeto</vt:lpstr>
      <vt:lpstr>Fase intermediária do projeto</vt:lpstr>
      <vt:lpstr>Análise descritiva dos dados</vt:lpstr>
      <vt:lpstr>Análise descritiva dos dados</vt:lpstr>
      <vt:lpstr>Modelagem dos dados</vt:lpstr>
      <vt:lpstr>Modelagem dos dados</vt:lpstr>
      <vt:lpstr>MODELAGEM DOS DADOS - FNN</vt:lpstr>
      <vt:lpstr>Modelagem dos dados - FNN</vt:lpstr>
      <vt:lpstr>Modelagem dos dados - FNN</vt:lpstr>
      <vt:lpstr>MODELAGEM DOS DADOS - NPCNN</vt:lpstr>
      <vt:lpstr>Modelagem dos dados - NPcNN</vt:lpstr>
      <vt:lpstr>Modelagem dos dados - NPCNN</vt:lpstr>
      <vt:lpstr>Modelagem dos dados – cNN </vt:lpstr>
      <vt:lpstr>Modelagem dos dados - CNN</vt:lpstr>
      <vt:lpstr>conclusão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 (design Dividendo)</dc:title>
  <dc:creator>Olaércio Israel Machado Júnior</dc:creator>
  <cp:lastModifiedBy>Patrícia S. E.</cp:lastModifiedBy>
  <cp:revision>49</cp:revision>
  <dcterms:created xsi:type="dcterms:W3CDTF">2020-09-08T18:09:47Z</dcterms:created>
  <dcterms:modified xsi:type="dcterms:W3CDTF">2020-12-06T21:48:58Z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