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965C795-6955-4C11-B849-6A3F42BB312C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3A3CE68-6E7F-446C-B3DB-A807BA329F1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52737"/>
            <a:ext cx="8458200" cy="2160239"/>
          </a:xfrm>
        </p:spPr>
        <p:txBody>
          <a:bodyPr/>
          <a:lstStyle/>
          <a:p>
            <a:r>
              <a:rPr lang="en-US" dirty="0" err="1" smtClean="0"/>
              <a:t>Dispozitive</a:t>
            </a:r>
            <a:r>
              <a:rPr lang="en-US" dirty="0" smtClean="0"/>
              <a:t> de </a:t>
            </a:r>
            <a:r>
              <a:rPr lang="en-US" dirty="0" err="1" smtClean="0"/>
              <a:t>intrare-ie</a:t>
            </a:r>
            <a:r>
              <a:rPr lang="ro-RO" dirty="0" smtClean="0"/>
              <a:t>șire</a:t>
            </a:r>
            <a:br>
              <a:rPr lang="ro-RO" dirty="0" smtClean="0"/>
            </a:br>
            <a:r>
              <a:rPr lang="ro-RO" dirty="0" smtClean="0"/>
              <a:t>Clasificarea calculatoarelor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152" y="5661248"/>
            <a:ext cx="3203848" cy="1196752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Braniste Sergiu</a:t>
            </a:r>
          </a:p>
          <a:p>
            <a:r>
              <a:rPr lang="ro-RO" dirty="0" smtClean="0"/>
              <a:t>Clasa 10 C</a:t>
            </a:r>
          </a:p>
          <a:p>
            <a:r>
              <a:rPr lang="ro-RO" dirty="0" smtClean="0"/>
              <a:t>Profesor </a:t>
            </a:r>
            <a:r>
              <a:rPr lang="en-US" dirty="0" smtClean="0"/>
              <a:t>:</a:t>
            </a:r>
            <a:r>
              <a:rPr lang="ro-RO" dirty="0" smtClean="0"/>
              <a:t> Maria Guțu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0698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</a:t>
            </a:r>
            <a:r>
              <a:rPr lang="ro-RO" sz="3200" dirty="0" smtClean="0"/>
              <a:t>ă mulțumesc pentru atenția acordata !!!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</a:t>
            </a:r>
            <a:r>
              <a:rPr lang="ro-RO" dirty="0" smtClean="0"/>
              <a:t>ții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Un calculator interacţionează cu exteriorul prin intermediul dispozitivelor periferice de intrare/ieşire şi al dispozitivelor de memorie externă. Dispozitivele periferice se conectează la calculator prin intermediul porturilor. În funcţie de modul de transmitere a informaţilor porturile se clasifică în: </a:t>
            </a:r>
            <a:endParaRPr lang="en-US" dirty="0" smtClean="0"/>
          </a:p>
          <a:p>
            <a:r>
              <a:rPr lang="vi-VN" dirty="0" smtClean="0"/>
              <a:t>- </a:t>
            </a:r>
            <a:r>
              <a:rPr lang="vi-VN" dirty="0" smtClean="0"/>
              <a:t>porturi seriale – la un moment dat se transmite un singur bit (tastatura, modem, mouse</a:t>
            </a:r>
            <a:r>
              <a:rPr lang="vi-VN" dirty="0" smtClean="0"/>
              <a:t>);</a:t>
            </a:r>
            <a:endParaRPr lang="en-US" dirty="0" smtClean="0"/>
          </a:p>
          <a:p>
            <a:r>
              <a:rPr lang="vi-VN" dirty="0" smtClean="0"/>
              <a:t> </a:t>
            </a:r>
            <a:r>
              <a:rPr lang="vi-VN" dirty="0" smtClean="0"/>
              <a:t>- porturi paralele – la un moment dat se transmit mai mulţi biţi (imprimanta).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Dispozitive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err="1" smtClean="0"/>
              <a:t>Dispozitivele</a:t>
            </a:r>
            <a:r>
              <a:rPr lang="en-US" sz="2200" dirty="0" smtClean="0"/>
              <a:t> </a:t>
            </a:r>
            <a:r>
              <a:rPr lang="en-US" sz="2200" dirty="0" smtClean="0"/>
              <a:t>de </a:t>
            </a:r>
            <a:r>
              <a:rPr lang="en-US" sz="2200" dirty="0" err="1" smtClean="0"/>
              <a:t>intrare</a:t>
            </a:r>
            <a:r>
              <a:rPr lang="en-US" sz="2200" dirty="0" smtClean="0"/>
              <a:t> au </a:t>
            </a:r>
            <a:r>
              <a:rPr lang="en-US" sz="2200" dirty="0" err="1" smtClean="0"/>
              <a:t>rolul</a:t>
            </a:r>
            <a:r>
              <a:rPr lang="en-US" sz="2200" dirty="0" smtClean="0"/>
              <a:t> de a </a:t>
            </a:r>
            <a:r>
              <a:rPr lang="en-US" sz="2200" dirty="0" err="1" smtClean="0"/>
              <a:t>permite</a:t>
            </a:r>
            <a:r>
              <a:rPr lang="en-US" sz="2200" dirty="0" smtClean="0"/>
              <a:t> </a:t>
            </a:r>
            <a:r>
              <a:rPr lang="en-US" sz="2200" dirty="0" err="1" smtClean="0"/>
              <a:t>introducerea</a:t>
            </a:r>
            <a:r>
              <a:rPr lang="en-US" sz="2200" dirty="0" smtClean="0"/>
              <a:t> </a:t>
            </a:r>
            <a:r>
              <a:rPr lang="en-US" sz="2200" dirty="0" err="1" smtClean="0"/>
              <a:t>datelor</a:t>
            </a:r>
            <a:r>
              <a:rPr lang="en-US" sz="2200" dirty="0" smtClean="0"/>
              <a:t> </a:t>
            </a:r>
            <a:r>
              <a:rPr lang="en-US" sz="2200" dirty="0" err="1" smtClean="0"/>
              <a:t>în</a:t>
            </a:r>
            <a:r>
              <a:rPr lang="en-US" sz="2200" dirty="0" smtClean="0"/>
              <a:t> calculator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err="1" smtClean="0"/>
              <a:t>Exemple</a:t>
            </a:r>
            <a:r>
              <a:rPr lang="en-US" sz="2200" dirty="0" smtClean="0"/>
              <a:t>:</a:t>
            </a:r>
          </a:p>
          <a:p>
            <a:r>
              <a:rPr lang="vi-VN" sz="2200" dirty="0" smtClean="0"/>
              <a:t>Tastatura unui calculator este asemănătoare cu cea a unei maşini de scris obişnuite şi are rolul de a permite introducerea datelor în calculator prin apăsarea </a:t>
            </a:r>
            <a:r>
              <a:rPr lang="vi-VN" sz="2200" dirty="0" smtClean="0"/>
              <a:t>tastelor</a:t>
            </a:r>
            <a:r>
              <a:rPr lang="en-US" sz="2200" dirty="0" smtClean="0"/>
              <a:t>,</a:t>
            </a:r>
            <a:r>
              <a:rPr lang="vi-VN" sz="2200" dirty="0" smtClean="0"/>
              <a:t> </a:t>
            </a:r>
            <a:r>
              <a:rPr lang="en-US" sz="2200" dirty="0" smtClean="0"/>
              <a:t>c</a:t>
            </a:r>
            <a:r>
              <a:rPr lang="vi-VN" sz="2200" dirty="0" smtClean="0"/>
              <a:t>onţine </a:t>
            </a:r>
            <a:r>
              <a:rPr lang="vi-VN" sz="2200" dirty="0" smtClean="0"/>
              <a:t>trei categorii mari de </a:t>
            </a:r>
            <a:r>
              <a:rPr lang="vi-VN" sz="2200" dirty="0" smtClean="0"/>
              <a:t>taste:</a:t>
            </a:r>
            <a:r>
              <a:rPr lang="en-US" sz="2200" dirty="0" err="1" smtClean="0"/>
              <a:t>tastele</a:t>
            </a:r>
            <a:r>
              <a:rPr lang="en-US" sz="2200" dirty="0" smtClean="0"/>
              <a:t> </a:t>
            </a:r>
            <a:r>
              <a:rPr lang="en-US" sz="2200" dirty="0" err="1" smtClean="0"/>
              <a:t>alfanumerice,functionale</a:t>
            </a:r>
            <a:r>
              <a:rPr lang="en-US" sz="2200" dirty="0" smtClean="0"/>
              <a:t> </a:t>
            </a:r>
            <a:r>
              <a:rPr lang="en-US" sz="2200" dirty="0" err="1" smtClean="0"/>
              <a:t>si</a:t>
            </a:r>
            <a:r>
              <a:rPr lang="en-US" sz="2200" dirty="0" smtClean="0"/>
              <a:t> </a:t>
            </a:r>
            <a:r>
              <a:rPr lang="en-US" sz="2200" dirty="0" err="1" smtClean="0"/>
              <a:t>speciale</a:t>
            </a:r>
            <a:r>
              <a:rPr lang="en-US" sz="2200" dirty="0" smtClean="0"/>
              <a:t>.</a:t>
            </a:r>
          </a:p>
          <a:p>
            <a:r>
              <a:rPr lang="vi-VN" sz="2200" dirty="0" smtClean="0"/>
              <a:t>Mouse-ul – este dispozitivul ce controlează mişcarea cursorului pe ecranul monitorului şi permite selectarea sau activarea unor obiecte de pe ecran prin acţionarea unor butoane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r>
              <a:rPr lang="vi-VN" sz="2400" dirty="0" smtClean="0"/>
              <a:t>Creion optic (light pen) – un dispozitiv asemănător unui creion ce are în vârf unsenzor optic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r>
              <a:rPr lang="vi-VN" sz="2400" dirty="0" smtClean="0"/>
              <a:t>Scanner – dispozitiv ce permite digitizarea imaginilor şi introducerea lor în calculator. În funcţie de modul de utilizare şi dimensiune sunt: - fixe – imaginea e plasată pe o suprafaţă de scanare (ca la xerox); - mobile – de dimensiuni mici şi se deplasează pe imaginea ce urmează a fi digitizată (cititorul de coduri de bare).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Dispozitive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05776"/>
          </a:xfrm>
        </p:spPr>
        <p:txBody>
          <a:bodyPr/>
          <a:lstStyle/>
          <a:p>
            <a:r>
              <a:rPr lang="en-US" dirty="0" err="1" smtClean="0"/>
              <a:t>Dispozitivele</a:t>
            </a:r>
            <a:r>
              <a:rPr lang="en-US" dirty="0" smtClean="0"/>
              <a:t> </a:t>
            </a:r>
            <a:r>
              <a:rPr lang="en-US" dirty="0" err="1" smtClean="0"/>
              <a:t>periferice</a:t>
            </a:r>
            <a:r>
              <a:rPr lang="en-US" dirty="0" smtClean="0"/>
              <a:t> de </a:t>
            </a:r>
            <a:r>
              <a:rPr lang="en-US" dirty="0" err="1" smtClean="0"/>
              <a:t>ieşire</a:t>
            </a:r>
            <a:r>
              <a:rPr lang="en-US" dirty="0" smtClean="0"/>
              <a:t> permit </a:t>
            </a:r>
            <a:r>
              <a:rPr lang="en-US" dirty="0" err="1" smtClean="0"/>
              <a:t>extragerea</a:t>
            </a:r>
            <a:r>
              <a:rPr lang="en-US" dirty="0" smtClean="0"/>
              <a:t> </a:t>
            </a:r>
            <a:r>
              <a:rPr lang="en-US" dirty="0" err="1" smtClean="0"/>
              <a:t>informaţiilor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-un </a:t>
            </a:r>
            <a:r>
              <a:rPr lang="en-US" dirty="0" err="1" smtClean="0"/>
              <a:t>sistem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Exemple</a:t>
            </a:r>
            <a:r>
              <a:rPr lang="en-US" dirty="0" smtClean="0"/>
              <a:t>:</a:t>
            </a:r>
          </a:p>
          <a:p>
            <a:r>
              <a:rPr lang="pt-BR" dirty="0" smtClean="0"/>
              <a:t>Monitorul – permite vizualizarea pe ecran a rezultatelor execuţiei programelor</a:t>
            </a:r>
            <a:r>
              <a:rPr lang="pt-BR" dirty="0" smtClean="0"/>
              <a:t>.</a:t>
            </a:r>
          </a:p>
          <a:p>
            <a:r>
              <a:rPr lang="en-US" dirty="0" err="1" smtClean="0"/>
              <a:t>Difuzor</a:t>
            </a:r>
            <a:r>
              <a:rPr lang="en-US" dirty="0" smtClean="0"/>
              <a:t> – </a:t>
            </a:r>
            <a:r>
              <a:rPr lang="en-US" dirty="0" err="1" smtClean="0"/>
              <a:t>dispozitiv</a:t>
            </a:r>
            <a:r>
              <a:rPr lang="en-US" dirty="0" smtClean="0"/>
              <a:t> de </a:t>
            </a:r>
            <a:r>
              <a:rPr lang="en-US" dirty="0" err="1" smtClean="0"/>
              <a:t>ieşire</a:t>
            </a:r>
            <a:r>
              <a:rPr lang="en-US" dirty="0" smtClean="0"/>
              <a:t> audio</a:t>
            </a:r>
            <a:r>
              <a:rPr lang="en-US" dirty="0" smtClean="0"/>
              <a:t>.</a:t>
            </a:r>
          </a:p>
          <a:p>
            <a:r>
              <a:rPr lang="vi-VN" dirty="0" smtClean="0"/>
              <a:t>Plotter – dispozitiv asemănător imprimantei dar hârtia poate fi parcursă în ambele sensuri, acceptă formate mari de hârtie şi precizia desenelor este foarte mare. Este folosită pentru schiţe, grafice, desene etc.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Dispozitive</a:t>
            </a:r>
            <a:r>
              <a:rPr lang="en-US" dirty="0" smtClean="0"/>
              <a:t> de </a:t>
            </a:r>
            <a:r>
              <a:rPr lang="en-US" dirty="0" err="1" smtClean="0"/>
              <a:t>intrare-iesire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/>
          <a:lstStyle/>
          <a:p>
            <a:r>
              <a:rPr lang="vi-VN" dirty="0" smtClean="0"/>
              <a:t>Modem – dispozitiv ce permite comunicarea între calculatoare aflate la distanţă. </a:t>
            </a:r>
            <a:endParaRPr lang="en-US" dirty="0" smtClean="0"/>
          </a:p>
          <a:p>
            <a:r>
              <a:rPr lang="en-US" dirty="0" err="1" smtClean="0"/>
              <a:t>Touchscreen</a:t>
            </a:r>
            <a:r>
              <a:rPr lang="en-US" dirty="0" smtClean="0"/>
              <a:t> – </a:t>
            </a:r>
            <a:r>
              <a:rPr lang="en-US" dirty="0" err="1" smtClean="0"/>
              <a:t>dispozitiv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selectarea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atingere</a:t>
            </a:r>
            <a:r>
              <a:rPr lang="en-US" dirty="0" smtClean="0"/>
              <a:t> a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opţiuni</a:t>
            </a:r>
            <a:r>
              <a:rPr lang="en-US" dirty="0" smtClean="0"/>
              <a:t> </a:t>
            </a:r>
            <a:r>
              <a:rPr lang="en-US" dirty="0" err="1" smtClean="0"/>
              <a:t>afişate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ecranul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dotat</a:t>
            </a:r>
            <a:r>
              <a:rPr lang="en-US" dirty="0" smtClean="0"/>
              <a:t> cu </a:t>
            </a:r>
            <a:r>
              <a:rPr lang="en-US" dirty="0" err="1" smtClean="0"/>
              <a:t>senzori</a:t>
            </a:r>
            <a:r>
              <a:rPr lang="en-US" dirty="0" smtClean="0"/>
              <a:t>.</a:t>
            </a:r>
          </a:p>
          <a:p>
            <a:r>
              <a:rPr lang="vi-VN" dirty="0" smtClean="0"/>
              <a:t>Placa de sunet (sound card) – permite calculatorului să redea sunete prin intermediul difuzorului, să înregistreze sunete prin intermediul unui microfon sau să opereze cu sunete stocate în format digital.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/>
          <a:lstStyle/>
          <a:p>
            <a:r>
              <a:rPr lang="en-US" dirty="0" err="1" smtClean="0"/>
              <a:t>Clasificarea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057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vi-VN" sz="2000" dirty="0" smtClean="0"/>
              <a:t>Caracteristica generală a unui calculator include următoarle date:</a:t>
            </a:r>
          </a:p>
          <a:p>
            <a:r>
              <a:rPr lang="vi-VN" sz="2000" dirty="0" smtClean="0"/>
              <a:t>- viteza de operare;</a:t>
            </a:r>
          </a:p>
          <a:p>
            <a:r>
              <a:rPr lang="vi-VN" sz="2000" dirty="0" smtClean="0"/>
              <a:t>- capacitatea memoriei interne;</a:t>
            </a:r>
          </a:p>
          <a:p>
            <a:r>
              <a:rPr lang="vi-VN" sz="2000" dirty="0" smtClean="0"/>
              <a:t>- componența, capacitatea și timpul de acces ale unităților de memorie externă;</a:t>
            </a:r>
          </a:p>
          <a:p>
            <a:r>
              <a:rPr lang="vi-VN" sz="2000" dirty="0" smtClean="0"/>
              <a:t>- componența și parametrii tehnici respectivi ai echipamnetelor periferice;</a:t>
            </a:r>
          </a:p>
          <a:p>
            <a:r>
              <a:rPr lang="vi-VN" sz="2000" dirty="0" smtClean="0"/>
              <a:t>- parametrii de bază și gabarit;</a:t>
            </a:r>
          </a:p>
          <a:p>
            <a:r>
              <a:rPr lang="vi-VN" sz="2000" dirty="0" smtClean="0"/>
              <a:t>- costul.</a:t>
            </a:r>
          </a:p>
          <a:p>
            <a:pPr>
              <a:buNone/>
            </a:pPr>
            <a:r>
              <a:rPr lang="vi-VN" sz="2000" dirty="0" smtClean="0"/>
              <a:t>În funcție de aceste date, calculatoarele moderne se clasifică în 4 categorii:</a:t>
            </a:r>
          </a:p>
          <a:p>
            <a:r>
              <a:rPr lang="vi-VN" sz="2000" dirty="0" smtClean="0"/>
              <a:t>- supercalculatoare;</a:t>
            </a:r>
          </a:p>
          <a:p>
            <a:r>
              <a:rPr lang="vi-VN" sz="2000" dirty="0" smtClean="0"/>
              <a:t>- calculatoare mari (macrocalculatoare);</a:t>
            </a:r>
          </a:p>
          <a:p>
            <a:r>
              <a:rPr lang="vi-VN" sz="2000" dirty="0" smtClean="0"/>
              <a:t>- minicalculatoare;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Supercalculatoarele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Supercalculatoarele</a:t>
            </a:r>
            <a:r>
              <a:rPr lang="en-US" b="1" dirty="0" smtClean="0"/>
              <a:t> </a:t>
            </a:r>
            <a:r>
              <a:rPr lang="en-US" dirty="0" smtClean="0"/>
              <a:t>pot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10 </a:t>
            </a:r>
            <a:r>
              <a:rPr lang="en-US" dirty="0" err="1" smtClean="0"/>
              <a:t>bilioane</a:t>
            </a:r>
            <a:r>
              <a:rPr lang="en-US" dirty="0" smtClean="0"/>
              <a:t> de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secundă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prețul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depășește</a:t>
            </a:r>
            <a:r>
              <a:rPr lang="en-US" dirty="0" smtClean="0"/>
              <a:t> 20 de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dolari</a:t>
            </a:r>
            <a:r>
              <a:rPr lang="en-US" dirty="0" smtClean="0"/>
              <a:t>. </a:t>
            </a:r>
            <a:r>
              <a:rPr lang="en-US" dirty="0" err="1" smtClean="0"/>
              <a:t>Cercetări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proiectări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industria</a:t>
            </a:r>
            <a:r>
              <a:rPr lang="en-US" dirty="0" smtClean="0"/>
              <a:t> </a:t>
            </a:r>
            <a:r>
              <a:rPr lang="en-US" dirty="0" err="1" smtClean="0"/>
              <a:t>supercalculatoarelor</a:t>
            </a:r>
            <a:r>
              <a:rPr lang="en-US" dirty="0" smtClean="0"/>
              <a:t> se </a:t>
            </a:r>
            <a:r>
              <a:rPr lang="en-US" dirty="0" err="1" smtClean="0"/>
              <a:t>realizează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SUA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Japonia</a:t>
            </a:r>
            <a:r>
              <a:rPr lang="en-US" dirty="0" smtClean="0"/>
              <a:t> de </a:t>
            </a:r>
            <a:r>
              <a:rPr lang="en-US" dirty="0" err="1" smtClean="0"/>
              <a:t>firmele</a:t>
            </a:r>
            <a:r>
              <a:rPr lang="en-US" dirty="0" smtClean="0"/>
              <a:t> </a:t>
            </a:r>
            <a:r>
              <a:rPr lang="en-US" i="1" dirty="0" smtClean="0"/>
              <a:t>Gray </a:t>
            </a:r>
            <a:r>
              <a:rPr lang="en-US" i="1" dirty="0" err="1" smtClean="0"/>
              <a:t>Reseach</a:t>
            </a:r>
            <a:r>
              <a:rPr lang="en-US" i="1" dirty="0" smtClean="0"/>
              <a:t>, Fujitsu EAT Systems, Sutherland </a:t>
            </a:r>
            <a:r>
              <a:rPr lang="en-US" dirty="0" smtClean="0"/>
              <a:t>etc, </a:t>
            </a:r>
            <a:r>
              <a:rPr lang="en-US" dirty="0" err="1" smtClean="0"/>
              <a:t>Supercalculatoarele</a:t>
            </a:r>
            <a:r>
              <a:rPr lang="en-US" dirty="0" smtClean="0"/>
              <a:t> se </a:t>
            </a:r>
            <a:r>
              <a:rPr lang="en-US" dirty="0" err="1" smtClean="0"/>
              <a:t>utilizează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prelucrări</a:t>
            </a:r>
            <a:r>
              <a:rPr lang="en-US" dirty="0" smtClean="0"/>
              <a:t> </a:t>
            </a:r>
            <a:r>
              <a:rPr lang="en-US" dirty="0" err="1" smtClean="0"/>
              <a:t>extrem</a:t>
            </a:r>
            <a:r>
              <a:rPr lang="en-US" dirty="0" smtClean="0"/>
              <a:t> de </a:t>
            </a:r>
            <a:r>
              <a:rPr lang="en-US" dirty="0" err="1" smtClean="0"/>
              <a:t>complexe</a:t>
            </a:r>
            <a:r>
              <a:rPr lang="en-US" dirty="0" smtClean="0"/>
              <a:t> ale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aeronautică</a:t>
            </a:r>
            <a:r>
              <a:rPr lang="en-US" dirty="0" smtClean="0"/>
              <a:t>, </a:t>
            </a:r>
            <a:r>
              <a:rPr lang="en-US" dirty="0" err="1" smtClean="0"/>
              <a:t>fizica</a:t>
            </a:r>
            <a:r>
              <a:rPr lang="en-US" dirty="0" smtClean="0"/>
              <a:t> </a:t>
            </a:r>
            <a:r>
              <a:rPr lang="en-US" dirty="0" err="1" smtClean="0"/>
              <a:t>nucleară</a:t>
            </a:r>
            <a:r>
              <a:rPr lang="en-US" dirty="0" smtClean="0"/>
              <a:t>, </a:t>
            </a:r>
            <a:r>
              <a:rPr lang="en-US" dirty="0" err="1" smtClean="0"/>
              <a:t>astronautică</a:t>
            </a:r>
            <a:r>
              <a:rPr lang="en-US" dirty="0" smtClean="0"/>
              <a:t>, </a:t>
            </a:r>
            <a:r>
              <a:rPr lang="en-US" dirty="0" err="1" smtClean="0"/>
              <a:t>seismologie</a:t>
            </a:r>
            <a:r>
              <a:rPr lang="en-US" dirty="0" smtClean="0"/>
              <a:t>, </a:t>
            </a:r>
            <a:r>
              <a:rPr lang="en-US" dirty="0" err="1" smtClean="0"/>
              <a:t>prognoza</a:t>
            </a:r>
            <a:r>
              <a:rPr lang="en-US" dirty="0" smtClean="0"/>
              <a:t> </a:t>
            </a:r>
            <a:r>
              <a:rPr lang="en-US" dirty="0" err="1" smtClean="0"/>
              <a:t>meteo</a:t>
            </a:r>
            <a:r>
              <a:rPr lang="en-US" dirty="0" smtClean="0"/>
              <a:t> etc.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/>
          <a:lstStyle/>
          <a:p>
            <a:r>
              <a:rPr lang="en-US" dirty="0" err="1" smtClean="0"/>
              <a:t>Calculatoare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Calculatoarele</a:t>
            </a:r>
            <a:r>
              <a:rPr lang="en-US" b="1" dirty="0" smtClean="0"/>
              <a:t> </a:t>
            </a:r>
            <a:r>
              <a:rPr lang="en-US" b="1" dirty="0" err="1" smtClean="0"/>
              <a:t>mari</a:t>
            </a:r>
            <a:r>
              <a:rPr lang="en-US" b="1" dirty="0" smtClean="0"/>
              <a:t> </a:t>
            </a:r>
            <a:r>
              <a:rPr lang="en-US" dirty="0" smtClean="0"/>
              <a:t>pot </a:t>
            </a:r>
            <a:r>
              <a:rPr lang="en-US" dirty="0" err="1" smtClean="0"/>
              <a:t>executa</a:t>
            </a:r>
            <a:r>
              <a:rPr lang="en-US" dirty="0" smtClean="0"/>
              <a:t> 1 </a:t>
            </a:r>
            <a:r>
              <a:rPr lang="en-US" dirty="0" err="1" smtClean="0"/>
              <a:t>bilion</a:t>
            </a:r>
            <a:r>
              <a:rPr lang="en-US" dirty="0" smtClean="0"/>
              <a:t> de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secundă</a:t>
            </a:r>
            <a:r>
              <a:rPr lang="en-US" dirty="0" smtClean="0"/>
              <a:t>, </a:t>
            </a:r>
            <a:r>
              <a:rPr lang="en-US" dirty="0" err="1" smtClean="0"/>
              <a:t>prețul</a:t>
            </a:r>
            <a:r>
              <a:rPr lang="en-US" dirty="0" smtClean="0"/>
              <a:t> </a:t>
            </a:r>
            <a:r>
              <a:rPr lang="en-US" dirty="0" err="1" smtClean="0"/>
              <a:t>variind</a:t>
            </a:r>
            <a:r>
              <a:rPr lang="en-US" dirty="0" smtClean="0"/>
              <a:t> </a:t>
            </a:r>
            <a:r>
              <a:rPr lang="en-US" dirty="0" err="1" smtClean="0"/>
              <a:t>între</a:t>
            </a:r>
            <a:r>
              <a:rPr lang="en-US" dirty="0" smtClean="0"/>
              <a:t> 20 de </a:t>
            </a:r>
            <a:r>
              <a:rPr lang="en-US" dirty="0" err="1" smtClean="0"/>
              <a:t>mii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cîteva</a:t>
            </a:r>
            <a:r>
              <a:rPr lang="en-US" dirty="0" smtClean="0"/>
              <a:t>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dolari</a:t>
            </a:r>
            <a:r>
              <a:rPr lang="en-US" dirty="0" smtClean="0"/>
              <a:t>. </a:t>
            </a:r>
            <a:r>
              <a:rPr lang="en-US" dirty="0" err="1" smtClean="0"/>
              <a:t>Calculatoarele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includ</a:t>
            </a:r>
            <a:r>
              <a:rPr lang="en-US" dirty="0" smtClean="0"/>
              <a:t> </a:t>
            </a:r>
            <a:r>
              <a:rPr lang="en-US" dirty="0" err="1" smtClean="0"/>
              <a:t>zeci</a:t>
            </a:r>
            <a:r>
              <a:rPr lang="en-US" dirty="0" smtClean="0"/>
              <a:t> de </a:t>
            </a:r>
            <a:r>
              <a:rPr lang="en-US" dirty="0" err="1" smtClean="0"/>
              <a:t>unități</a:t>
            </a:r>
            <a:r>
              <a:rPr lang="en-US" dirty="0" smtClean="0"/>
              <a:t> de disc magnetic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imprimante</a:t>
            </a:r>
            <a:r>
              <a:rPr lang="en-US" dirty="0" smtClean="0"/>
              <a:t>, </a:t>
            </a:r>
            <a:r>
              <a:rPr lang="en-US" dirty="0" err="1" smtClean="0"/>
              <a:t>sute</a:t>
            </a:r>
            <a:r>
              <a:rPr lang="en-US" dirty="0" smtClean="0"/>
              <a:t> de console </a:t>
            </a:r>
            <a:r>
              <a:rPr lang="en-US" dirty="0" err="1" smtClean="0"/>
              <a:t>aflate</a:t>
            </a:r>
            <a:r>
              <a:rPr lang="en-US" dirty="0" smtClean="0"/>
              <a:t> la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distanțe</a:t>
            </a:r>
            <a:r>
              <a:rPr lang="en-US" dirty="0" smtClean="0"/>
              <a:t> de </a:t>
            </a:r>
            <a:r>
              <a:rPr lang="en-US" dirty="0" err="1" smtClean="0"/>
              <a:t>unitatea</a:t>
            </a:r>
            <a:r>
              <a:rPr lang="en-US" dirty="0" smtClean="0"/>
              <a:t> </a:t>
            </a:r>
            <a:r>
              <a:rPr lang="en-US" dirty="0" err="1" smtClean="0"/>
              <a:t>centrală</a:t>
            </a:r>
            <a:r>
              <a:rPr lang="en-US" dirty="0" smtClean="0"/>
              <a:t>.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calculatoare</a:t>
            </a:r>
            <a:r>
              <a:rPr lang="en-US" dirty="0" smtClean="0"/>
              <a:t> se </a:t>
            </a:r>
            <a:r>
              <a:rPr lang="en-US" dirty="0" err="1" smtClean="0"/>
              <a:t>urtilizează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centre de </a:t>
            </a:r>
            <a:r>
              <a:rPr lang="en-US" dirty="0" err="1" smtClean="0"/>
              <a:t>calcul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funcționează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regim</a:t>
            </a:r>
            <a:r>
              <a:rPr lang="en-US" dirty="0" smtClean="0"/>
              <a:t> non-stop. </a:t>
            </a:r>
            <a:r>
              <a:rPr lang="en-US" dirty="0" err="1" smtClean="0"/>
              <a:t>Pricipalele</a:t>
            </a:r>
            <a:r>
              <a:rPr lang="en-US" dirty="0" smtClean="0"/>
              <a:t> </a:t>
            </a:r>
            <a:r>
              <a:rPr lang="en-US" dirty="0" err="1" smtClean="0"/>
              <a:t>firme</a:t>
            </a:r>
            <a:r>
              <a:rPr lang="en-US" dirty="0" smtClean="0"/>
              <a:t> </a:t>
            </a:r>
            <a:r>
              <a:rPr lang="en-US" dirty="0" err="1" smtClean="0"/>
              <a:t>producătoare</a:t>
            </a:r>
            <a:r>
              <a:rPr lang="en-US" dirty="0" smtClean="0"/>
              <a:t> de </a:t>
            </a:r>
            <a:r>
              <a:rPr lang="en-US" dirty="0" err="1" smtClean="0"/>
              <a:t>calculatoare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sînt</a:t>
            </a:r>
            <a:r>
              <a:rPr lang="en-US" dirty="0" smtClean="0"/>
              <a:t> </a:t>
            </a:r>
            <a:r>
              <a:rPr lang="en-US" i="1" dirty="0" smtClean="0"/>
              <a:t>IBM, UNYSIS, HONEYWELL </a:t>
            </a:r>
            <a:r>
              <a:rPr lang="en-US" dirty="0" smtClean="0"/>
              <a:t>etc.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Minicalculatoarele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057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err="1" smtClean="0"/>
              <a:t>Minicalcultoarele</a:t>
            </a:r>
            <a:r>
              <a:rPr lang="en-US" b="1" dirty="0" smtClean="0"/>
              <a:t> </a:t>
            </a:r>
            <a:r>
              <a:rPr lang="en-US" dirty="0" smtClean="0"/>
              <a:t>pot </a:t>
            </a:r>
            <a:r>
              <a:rPr lang="en-US" dirty="0" err="1" smtClean="0"/>
              <a:t>efctua</a:t>
            </a:r>
            <a:r>
              <a:rPr lang="en-US" dirty="0" smtClean="0"/>
              <a:t> </a:t>
            </a:r>
            <a:r>
              <a:rPr lang="en-US" dirty="0" err="1" smtClean="0"/>
              <a:t>sute</a:t>
            </a:r>
            <a:r>
              <a:rPr lang="en-US" dirty="0" smtClean="0"/>
              <a:t> de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secundă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prețul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nu </a:t>
            </a:r>
            <a:r>
              <a:rPr lang="en-US" dirty="0" err="1" smtClean="0"/>
              <a:t>depășește</a:t>
            </a:r>
            <a:r>
              <a:rPr lang="en-US" dirty="0" smtClean="0"/>
              <a:t> 200-300 de </a:t>
            </a:r>
            <a:r>
              <a:rPr lang="en-US" dirty="0" err="1" smtClean="0"/>
              <a:t>mii</a:t>
            </a:r>
            <a:r>
              <a:rPr lang="en-US" dirty="0" smtClean="0"/>
              <a:t> de </a:t>
            </a:r>
            <a:r>
              <a:rPr lang="en-US" dirty="0" err="1" smtClean="0"/>
              <a:t>dolari</a:t>
            </a:r>
            <a:r>
              <a:rPr lang="en-US" dirty="0" smtClean="0"/>
              <a:t>. </a:t>
            </a:r>
            <a:r>
              <a:rPr lang="en-US" dirty="0" err="1" smtClean="0"/>
              <a:t>Echipamentele</a:t>
            </a:r>
            <a:r>
              <a:rPr lang="en-US" dirty="0" smtClean="0"/>
              <a:t> </a:t>
            </a:r>
            <a:r>
              <a:rPr lang="en-US" dirty="0" err="1" smtClean="0"/>
              <a:t>periferice</a:t>
            </a:r>
            <a:r>
              <a:rPr lang="en-US" dirty="0" smtClean="0"/>
              <a:t> ale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minicalculator</a:t>
            </a:r>
            <a:r>
              <a:rPr lang="en-US" dirty="0" smtClean="0"/>
              <a:t> </a:t>
            </a:r>
            <a:r>
              <a:rPr lang="en-US" dirty="0" err="1" smtClean="0"/>
              <a:t>includ</a:t>
            </a:r>
            <a:r>
              <a:rPr lang="en-US" dirty="0" smtClean="0"/>
              <a:t> </a:t>
            </a:r>
            <a:r>
              <a:rPr lang="en-US" dirty="0" err="1" smtClean="0"/>
              <a:t>cîteva</a:t>
            </a:r>
            <a:r>
              <a:rPr lang="en-US" dirty="0" smtClean="0"/>
              <a:t> </a:t>
            </a:r>
            <a:r>
              <a:rPr lang="en-US" dirty="0" err="1" smtClean="0"/>
              <a:t>discuri</a:t>
            </a:r>
            <a:r>
              <a:rPr lang="en-US" dirty="0" smtClean="0"/>
              <a:t> </a:t>
            </a:r>
            <a:r>
              <a:rPr lang="en-US" dirty="0" err="1" smtClean="0"/>
              <a:t>magnetice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imprimante</a:t>
            </a:r>
            <a:r>
              <a:rPr lang="en-US" dirty="0" smtClean="0"/>
              <a:t>,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console. </a:t>
            </a:r>
            <a:r>
              <a:rPr lang="en-US" dirty="0" err="1" smtClean="0"/>
              <a:t>Minicalculatoarele</a:t>
            </a:r>
            <a:r>
              <a:rPr lang="en-US" dirty="0" smtClean="0"/>
              <a:t> </a:t>
            </a:r>
            <a:r>
              <a:rPr lang="en-US" dirty="0" err="1" smtClean="0"/>
              <a:t>sînt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ușor</a:t>
            </a:r>
            <a:r>
              <a:rPr lang="en-US" dirty="0" smtClean="0"/>
              <a:t> de </a:t>
            </a:r>
            <a:r>
              <a:rPr lang="en-US" dirty="0" err="1" smtClean="0"/>
              <a:t>utilizat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operat</a:t>
            </a:r>
            <a:r>
              <a:rPr lang="en-US" dirty="0" smtClean="0"/>
              <a:t> </a:t>
            </a:r>
            <a:r>
              <a:rPr lang="en-US" dirty="0" err="1" smtClean="0"/>
              <a:t>decît</a:t>
            </a:r>
            <a:r>
              <a:rPr lang="en-US" dirty="0" smtClean="0"/>
              <a:t> </a:t>
            </a:r>
            <a:r>
              <a:rPr lang="en-US" dirty="0" err="1" smtClean="0"/>
              <a:t>calculatoarele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se </a:t>
            </a:r>
            <a:r>
              <a:rPr lang="en-US" dirty="0" err="1" smtClean="0"/>
              <a:t>utilizează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proiectarea</a:t>
            </a:r>
            <a:r>
              <a:rPr lang="en-US" dirty="0" smtClean="0"/>
              <a:t> </a:t>
            </a:r>
            <a:r>
              <a:rPr lang="en-US" dirty="0" err="1" smtClean="0"/>
              <a:t>asisată</a:t>
            </a:r>
            <a:r>
              <a:rPr lang="en-US" dirty="0" smtClean="0"/>
              <a:t> de calculator,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automatizări</a:t>
            </a:r>
            <a:r>
              <a:rPr lang="en-US" dirty="0" smtClean="0"/>
              <a:t> </a:t>
            </a:r>
            <a:r>
              <a:rPr lang="en-US" dirty="0" err="1" smtClean="0"/>
              <a:t>industriale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prelucrarea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experimentele</a:t>
            </a:r>
            <a:r>
              <a:rPr lang="en-US" dirty="0" smtClean="0"/>
              <a:t> </a:t>
            </a:r>
            <a:r>
              <a:rPr lang="en-US" dirty="0" err="1" smtClean="0"/>
              <a:t>științifice</a:t>
            </a:r>
            <a:r>
              <a:rPr lang="en-US" dirty="0" smtClean="0"/>
              <a:t> etc.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firmele</a:t>
            </a:r>
            <a:r>
              <a:rPr lang="en-US" dirty="0" smtClean="0"/>
              <a:t> </a:t>
            </a:r>
            <a:r>
              <a:rPr lang="en-US" dirty="0" err="1" smtClean="0"/>
              <a:t>producătoare</a:t>
            </a:r>
            <a:r>
              <a:rPr lang="en-US" dirty="0" smtClean="0"/>
              <a:t> de </a:t>
            </a:r>
            <a:r>
              <a:rPr lang="en-US" dirty="0" err="1" smtClean="0"/>
              <a:t>minicalculatoare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remarca</a:t>
            </a:r>
            <a:r>
              <a:rPr lang="en-US" dirty="0" smtClean="0"/>
              <a:t> </a:t>
            </a:r>
            <a:r>
              <a:rPr lang="en-US" i="1" dirty="0" smtClean="0"/>
              <a:t>IBM, Wang, Texas Instruments, Data General, DEC, Hewlett-Packard </a:t>
            </a:r>
            <a:r>
              <a:rPr lang="en-US" dirty="0" smtClean="0"/>
              <a:t>etc.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</TotalTime>
  <Words>496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Dispozitive de intrare-ieșire Clasificarea calculatoarelor</vt:lpstr>
      <vt:lpstr>Definiții:</vt:lpstr>
      <vt:lpstr>Dispozitive de intrare:</vt:lpstr>
      <vt:lpstr>Dispozitive de iesire:</vt:lpstr>
      <vt:lpstr>Dispozitive de intrare-iesire</vt:lpstr>
      <vt:lpstr>Clasificarea calculatoarelor</vt:lpstr>
      <vt:lpstr>Supercalculatoarele</vt:lpstr>
      <vt:lpstr>Calculatoare mari </vt:lpstr>
      <vt:lpstr>Minicalculatoarele</vt:lpstr>
      <vt:lpstr>Vă mulțumesc pentru atenția acordata !!!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Dispozitive de intrare-ieșire Clasificarea calculatoarelor</dc:title>
  <dc:creator>braniste</dc:creator>
  <cp:lastModifiedBy>braniste</cp:lastModifiedBy>
  <cp:revision>5</cp:revision>
  <dcterms:created xsi:type="dcterms:W3CDTF">2019-05-01T09:23:33Z</dcterms:created>
  <dcterms:modified xsi:type="dcterms:W3CDTF">2019-05-01T10:13:05Z</dcterms:modified>
</cp:coreProperties>
</file>