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59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0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13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6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7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6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91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29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78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16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97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80A597-B436-4855-952B-878E990829ED}" type="datetimeFigureOut">
              <a:rPr lang="ru-RU" smtClean="0"/>
              <a:t>01.05.2019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F4B5D2-6BD5-4865-A62E-31D00764F88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ota.ee.tuiasi.ro/~cn/Laborator/LAB9.pdf" TargetMode="External"/><Relationship Id="rId2" Type="http://schemas.openxmlformats.org/officeDocument/2006/relationships/hyperlink" Target="https://www.academia.edu/31053397/6._CIRCUITE_BASCULANTE_BISTABI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feratele.com/referate/diverse/online4/CIRCUITELE-BISTABILE-referatele-com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Bistabilul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19052"/>
          </a:xfrm>
        </p:spPr>
        <p:txBody>
          <a:bodyPr/>
          <a:lstStyle/>
          <a:p>
            <a:r>
              <a:rPr lang="en-US" dirty="0" err="1"/>
              <a:t>Realiazat</a:t>
            </a:r>
            <a:r>
              <a:rPr lang="en-US" dirty="0"/>
              <a:t> de </a:t>
            </a:r>
            <a:r>
              <a:rPr lang="en-US" dirty="0" err="1"/>
              <a:t>goriuc</a:t>
            </a:r>
            <a:r>
              <a:rPr lang="en-US" dirty="0"/>
              <a:t> </a:t>
            </a:r>
            <a:r>
              <a:rPr lang="en-US" dirty="0" err="1"/>
              <a:t>patricia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ciofu</a:t>
            </a:r>
            <a:r>
              <a:rPr lang="en-US" dirty="0"/>
              <a:t> Viviana</a:t>
            </a:r>
          </a:p>
          <a:p>
            <a:r>
              <a:rPr lang="en-US" dirty="0"/>
              <a:t>Data:13.04.2019</a:t>
            </a:r>
          </a:p>
          <a:p>
            <a:r>
              <a:rPr lang="en-US" dirty="0" err="1"/>
              <a:t>Profesor</a:t>
            </a:r>
            <a:r>
              <a:rPr lang="en-US" dirty="0"/>
              <a:t>: </a:t>
            </a:r>
            <a:r>
              <a:rPr lang="en-US" dirty="0" err="1"/>
              <a:t>gutu</a:t>
            </a:r>
            <a:r>
              <a:rPr lang="en-US" dirty="0"/>
              <a:t> </a:t>
            </a:r>
            <a:r>
              <a:rPr lang="en-US"/>
              <a:t>maria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25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B381-D786-48D9-8821-CE0C9500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DCA0-AD67-4A02-ADEB-C3F8F74A5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0E97F-877A-4101-BBDA-C835A3D3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1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bistabilul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Circuitele</a:t>
            </a:r>
            <a:r>
              <a:rPr lang="en-US" sz="3200" dirty="0"/>
              <a:t> </a:t>
            </a:r>
            <a:r>
              <a:rPr lang="en-US" sz="3200" dirty="0" err="1"/>
              <a:t>basculante</a:t>
            </a:r>
            <a:r>
              <a:rPr lang="en-US" sz="3200" dirty="0"/>
              <a:t> </a:t>
            </a:r>
            <a:r>
              <a:rPr lang="en-US" sz="3200" dirty="0" err="1"/>
              <a:t>bistabile</a:t>
            </a:r>
            <a:r>
              <a:rPr lang="en-US" sz="3200" dirty="0"/>
              <a:t> (CBB) </a:t>
            </a:r>
            <a:r>
              <a:rPr lang="en-US" sz="3200" dirty="0" err="1"/>
              <a:t>sunt</a:t>
            </a:r>
            <a:r>
              <a:rPr lang="en-US" sz="3200" dirty="0"/>
              <a:t> </a:t>
            </a:r>
            <a:r>
              <a:rPr lang="en-US" sz="3200" dirty="0" err="1"/>
              <a:t>circuite</a:t>
            </a:r>
            <a:r>
              <a:rPr lang="en-US" sz="3200" dirty="0"/>
              <a:t> </a:t>
            </a:r>
            <a:r>
              <a:rPr lang="en-US" sz="3200" dirty="0" err="1"/>
              <a:t>logice</a:t>
            </a:r>
            <a:r>
              <a:rPr lang="en-US" sz="3200" dirty="0"/>
              <a:t> </a:t>
            </a:r>
            <a:r>
              <a:rPr lang="en-US" sz="3200" dirty="0" err="1"/>
              <a:t>secvenţiale</a:t>
            </a:r>
            <a:r>
              <a:rPr lang="en-US" sz="3200" dirty="0"/>
              <a:t> cu 2 </a:t>
            </a:r>
            <a:r>
              <a:rPr lang="en-US" sz="3200" dirty="0" err="1"/>
              <a:t>stări</a:t>
            </a:r>
            <a:r>
              <a:rPr lang="en-US" sz="3200" dirty="0"/>
              <a:t> stabile (</a:t>
            </a:r>
            <a:r>
              <a:rPr lang="en-US" sz="3200" dirty="0" err="1"/>
              <a:t>distincte</a:t>
            </a:r>
            <a:r>
              <a:rPr lang="en-US" sz="3200" dirty="0"/>
              <a:t>), </a:t>
            </a:r>
            <a:r>
              <a:rPr lang="en-US" sz="3200" dirty="0" err="1"/>
              <a:t>tranziţia</a:t>
            </a:r>
            <a:r>
              <a:rPr lang="en-US" sz="3200" dirty="0"/>
              <a:t> </a:t>
            </a:r>
            <a:r>
              <a:rPr lang="en-US" sz="3200" dirty="0" err="1"/>
              <a:t>între</a:t>
            </a:r>
            <a:r>
              <a:rPr lang="en-US" sz="3200" dirty="0"/>
              <a:t> </a:t>
            </a:r>
            <a:r>
              <a:rPr lang="en-US" sz="3200" dirty="0" err="1"/>
              <a:t>cele</a:t>
            </a:r>
            <a:r>
              <a:rPr lang="en-US" sz="3200" dirty="0"/>
              <a:t> 2 </a:t>
            </a:r>
            <a:r>
              <a:rPr lang="en-US" sz="3200" dirty="0" err="1"/>
              <a:t>stări</a:t>
            </a:r>
            <a:r>
              <a:rPr lang="en-US" sz="3200" dirty="0"/>
              <a:t> </a:t>
            </a:r>
            <a:r>
              <a:rPr lang="en-US" sz="3200" dirty="0" err="1"/>
              <a:t>făcându</a:t>
            </a:r>
            <a:r>
              <a:rPr lang="en-US" sz="3200" dirty="0"/>
              <a:t>-se </a:t>
            </a:r>
            <a:r>
              <a:rPr lang="en-US" sz="3200" dirty="0" err="1"/>
              <a:t>odată</a:t>
            </a:r>
            <a:r>
              <a:rPr lang="en-US" sz="3200" dirty="0"/>
              <a:t> cu </a:t>
            </a:r>
            <a:r>
              <a:rPr lang="en-US" sz="3200" dirty="0" err="1"/>
              <a:t>aplicarea</a:t>
            </a:r>
            <a:r>
              <a:rPr lang="en-US" sz="3200" dirty="0"/>
              <a:t> </a:t>
            </a:r>
            <a:r>
              <a:rPr lang="en-US" sz="3200" dirty="0" err="1"/>
              <a:t>unor</a:t>
            </a:r>
            <a:r>
              <a:rPr lang="en-US" sz="3200" dirty="0"/>
              <a:t> </a:t>
            </a:r>
            <a:r>
              <a:rPr lang="en-US" sz="3200" dirty="0" err="1"/>
              <a:t>semnale</a:t>
            </a:r>
            <a:r>
              <a:rPr lang="en-US" sz="3200" dirty="0"/>
              <a:t> de </a:t>
            </a:r>
            <a:r>
              <a:rPr lang="en-US" sz="3200" dirty="0" err="1"/>
              <a:t>comandă</a:t>
            </a:r>
            <a:r>
              <a:rPr lang="en-US" sz="3200" dirty="0"/>
              <a:t> din exterior. </a:t>
            </a:r>
            <a:r>
              <a:rPr lang="en-US" sz="3200" dirty="0" err="1"/>
              <a:t>Ele</a:t>
            </a:r>
            <a:r>
              <a:rPr lang="en-US" sz="3200" dirty="0"/>
              <a:t> </a:t>
            </a:r>
            <a:r>
              <a:rPr lang="en-US" sz="3200" dirty="0" err="1"/>
              <a:t>sunt</a:t>
            </a:r>
            <a:r>
              <a:rPr lang="en-US" sz="3200" dirty="0"/>
              <a:t> </a:t>
            </a:r>
            <a:r>
              <a:rPr lang="en-US" sz="3200" dirty="0" err="1"/>
              <a:t>circuite</a:t>
            </a:r>
            <a:r>
              <a:rPr lang="en-US" sz="3200" dirty="0"/>
              <a:t> cu </a:t>
            </a:r>
            <a:r>
              <a:rPr lang="en-US" sz="3200" dirty="0" err="1"/>
              <a:t>memorie</a:t>
            </a:r>
            <a:r>
              <a:rPr lang="en-US" sz="3200" dirty="0"/>
              <a:t>, </a:t>
            </a:r>
            <a:r>
              <a:rPr lang="en-US" sz="3200" dirty="0" err="1"/>
              <a:t>ceea</a:t>
            </a:r>
            <a:r>
              <a:rPr lang="en-US" sz="3200" dirty="0"/>
              <a:t> </a:t>
            </a:r>
            <a:r>
              <a:rPr lang="en-US" sz="3200" dirty="0" err="1"/>
              <a:t>ce</a:t>
            </a:r>
            <a:r>
              <a:rPr lang="en-US" sz="3200" dirty="0"/>
              <a:t> </a:t>
            </a:r>
            <a:r>
              <a:rPr lang="en-US" sz="3200" dirty="0" err="1"/>
              <a:t>înseamnă</a:t>
            </a:r>
            <a:r>
              <a:rPr lang="en-US" sz="3200" dirty="0"/>
              <a:t> </a:t>
            </a:r>
            <a:r>
              <a:rPr lang="en-US" sz="3200" dirty="0" err="1"/>
              <a:t>că</a:t>
            </a:r>
            <a:r>
              <a:rPr lang="en-US" sz="3200" dirty="0"/>
              <a:t>, </a:t>
            </a:r>
            <a:r>
              <a:rPr lang="en-US" sz="3200" dirty="0" err="1"/>
              <a:t>examinând</a:t>
            </a:r>
            <a:r>
              <a:rPr lang="en-US" sz="3200" dirty="0"/>
              <a:t> </a:t>
            </a:r>
            <a:r>
              <a:rPr lang="en-US" sz="3200" dirty="0" err="1"/>
              <a:t>ieşirile</a:t>
            </a:r>
            <a:r>
              <a:rPr lang="en-US" sz="3200" dirty="0"/>
              <a:t>, se </a:t>
            </a:r>
            <a:r>
              <a:rPr lang="en-US" sz="3200" dirty="0" err="1"/>
              <a:t>poate</a:t>
            </a:r>
            <a:r>
              <a:rPr lang="en-US" sz="3200" dirty="0"/>
              <a:t> deduce ultima </a:t>
            </a:r>
            <a:r>
              <a:rPr lang="en-US" sz="3200" dirty="0" err="1"/>
              <a:t>comandă</a:t>
            </a:r>
            <a:r>
              <a:rPr lang="en-US" sz="3200" dirty="0"/>
              <a:t> </a:t>
            </a:r>
            <a:r>
              <a:rPr lang="en-US" sz="3200" dirty="0" err="1"/>
              <a:t>aplicată</a:t>
            </a:r>
            <a:r>
              <a:rPr lang="en-US" sz="3200" dirty="0"/>
              <a:t> la </a:t>
            </a:r>
            <a:r>
              <a:rPr lang="en-US" sz="3200" dirty="0" err="1"/>
              <a:t>intrare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2362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Tipuri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Există</a:t>
            </a:r>
            <a:r>
              <a:rPr lang="en-US" dirty="0"/>
              <a:t> 4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err="1"/>
              <a:t>basculante</a:t>
            </a:r>
            <a:r>
              <a:rPr lang="en-US" dirty="0"/>
              <a:t> </a:t>
            </a:r>
            <a:r>
              <a:rPr lang="en-US" dirty="0" err="1"/>
              <a:t>bistabile</a:t>
            </a:r>
            <a:r>
              <a:rPr lang="en-US" dirty="0"/>
              <a:t>: </a:t>
            </a:r>
          </a:p>
          <a:p>
            <a:r>
              <a:rPr lang="en-US" dirty="0"/>
              <a:t>- R-S </a:t>
            </a:r>
          </a:p>
          <a:p>
            <a:r>
              <a:rPr lang="en-US" dirty="0"/>
              <a:t>- J-K </a:t>
            </a:r>
          </a:p>
          <a:p>
            <a:r>
              <a:rPr lang="en-US" dirty="0"/>
              <a:t>- D </a:t>
            </a:r>
          </a:p>
          <a:p>
            <a:r>
              <a:rPr lang="en-US" dirty="0"/>
              <a:t>- 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60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Bistabilul</a:t>
            </a:r>
            <a:r>
              <a:rPr lang="en-US" dirty="0"/>
              <a:t> 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Acest</a:t>
            </a:r>
            <a:r>
              <a:rPr lang="en-US" sz="3200" dirty="0"/>
              <a:t> circuit </a:t>
            </a:r>
            <a:r>
              <a:rPr lang="en-US" sz="3200" dirty="0" err="1"/>
              <a:t>datorită</a:t>
            </a:r>
            <a:r>
              <a:rPr lang="en-US" sz="3200" dirty="0"/>
              <a:t> </a:t>
            </a:r>
            <a:r>
              <a:rPr lang="en-US" sz="3200" dirty="0" err="1"/>
              <a:t>proprietăţilor</a:t>
            </a:r>
            <a:r>
              <a:rPr lang="en-US" sz="3200" dirty="0"/>
              <a:t> sale de </a:t>
            </a:r>
            <a:r>
              <a:rPr lang="en-US" sz="3200" dirty="0" err="1"/>
              <a:t>memorare</a:t>
            </a:r>
            <a:r>
              <a:rPr lang="en-US" sz="3200" dirty="0"/>
              <a:t> </a:t>
            </a:r>
            <a:r>
              <a:rPr lang="en-US" sz="3200" dirty="0" err="1"/>
              <a:t>este</a:t>
            </a:r>
            <a:r>
              <a:rPr lang="en-US" sz="3200" dirty="0"/>
              <a:t> </a:t>
            </a:r>
            <a:r>
              <a:rPr lang="en-US" sz="3200" dirty="0" err="1"/>
              <a:t>cunoscut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sub </a:t>
            </a:r>
            <a:r>
              <a:rPr lang="en-US" sz="3200" dirty="0" err="1"/>
              <a:t>numele</a:t>
            </a:r>
            <a:r>
              <a:rPr lang="en-US" sz="3200" dirty="0"/>
              <a:t> de latch (</a:t>
            </a:r>
            <a:r>
              <a:rPr lang="en-US" sz="3200" dirty="0" err="1"/>
              <a:t>zăvor</a:t>
            </a:r>
            <a:r>
              <a:rPr lang="en-US" sz="3200" dirty="0"/>
              <a:t>) </a:t>
            </a:r>
            <a:r>
              <a:rPr lang="en-US" sz="3200" dirty="0" err="1"/>
              <a:t>şi</a:t>
            </a:r>
            <a:r>
              <a:rPr lang="en-US" sz="3200" dirty="0"/>
              <a:t> </a:t>
            </a:r>
            <a:r>
              <a:rPr lang="en-US" sz="3200" dirty="0" err="1"/>
              <a:t>poate</a:t>
            </a:r>
            <a:r>
              <a:rPr lang="en-US" sz="3200" dirty="0"/>
              <a:t> fi </a:t>
            </a:r>
            <a:r>
              <a:rPr lang="en-US" sz="3200" dirty="0" err="1"/>
              <a:t>realizat</a:t>
            </a:r>
            <a:r>
              <a:rPr lang="en-US" sz="3200" dirty="0"/>
              <a:t> cu 2 </a:t>
            </a:r>
            <a:r>
              <a:rPr lang="en-US" sz="3200" dirty="0" err="1"/>
              <a:t>porţi</a:t>
            </a:r>
            <a:r>
              <a:rPr lang="en-US" sz="3200" dirty="0"/>
              <a:t> SAU-NU (NOR) </a:t>
            </a:r>
            <a:r>
              <a:rPr lang="en-US" sz="3200" dirty="0" err="1"/>
              <a:t>sau</a:t>
            </a:r>
            <a:r>
              <a:rPr lang="en-US" sz="3200" dirty="0"/>
              <a:t> 2 </a:t>
            </a:r>
            <a:r>
              <a:rPr lang="en-US" sz="3200" dirty="0" err="1"/>
              <a:t>porţi</a:t>
            </a:r>
            <a:r>
              <a:rPr lang="en-US" sz="3200" dirty="0"/>
              <a:t> ŞI-NU (NAND). </a:t>
            </a:r>
            <a:r>
              <a:rPr lang="en-US" sz="3200" dirty="0" err="1"/>
              <a:t>Circuitele</a:t>
            </a:r>
            <a:r>
              <a:rPr lang="en-US" sz="3200" dirty="0"/>
              <a:t> RS </a:t>
            </a:r>
            <a:r>
              <a:rPr lang="en-US" sz="3200" dirty="0" err="1"/>
              <a:t>asincrone</a:t>
            </a:r>
            <a:r>
              <a:rPr lang="en-US" sz="3200" dirty="0"/>
              <a:t> </a:t>
            </a:r>
            <a:r>
              <a:rPr lang="en-US" sz="3200" dirty="0" err="1"/>
              <a:t>sunt</a:t>
            </a:r>
            <a:r>
              <a:rPr lang="en-US" sz="3200" dirty="0"/>
              <a:t> </a:t>
            </a:r>
            <a:r>
              <a:rPr lang="en-US" sz="3200" dirty="0" err="1"/>
              <a:t>prevăzute</a:t>
            </a:r>
            <a:r>
              <a:rPr lang="en-US" sz="3200" dirty="0"/>
              <a:t> cu 2 </a:t>
            </a:r>
            <a:r>
              <a:rPr lang="en-US" sz="3200" dirty="0" err="1"/>
              <a:t>intrări</a:t>
            </a:r>
            <a:r>
              <a:rPr lang="en-US" sz="3200" dirty="0"/>
              <a:t> R (Reset) </a:t>
            </a:r>
            <a:r>
              <a:rPr lang="en-US" sz="3200" dirty="0" err="1"/>
              <a:t>readucere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0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ştergere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S (Set) </a:t>
            </a:r>
            <a:r>
              <a:rPr lang="en-US" sz="3200" dirty="0" err="1"/>
              <a:t>fixare</a:t>
            </a:r>
            <a:r>
              <a:rPr lang="en-US" sz="3200" dirty="0"/>
              <a:t> </a:t>
            </a:r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înscriere</a:t>
            </a:r>
            <a:r>
              <a:rPr lang="en-US" sz="3200" dirty="0"/>
              <a:t>, </a:t>
            </a:r>
            <a:r>
              <a:rPr lang="en-US" sz="3200" dirty="0" err="1"/>
              <a:t>precum</a:t>
            </a:r>
            <a:r>
              <a:rPr lang="en-US" sz="3200" dirty="0"/>
              <a:t> </a:t>
            </a:r>
            <a:r>
              <a:rPr lang="en-US" sz="3200" dirty="0" err="1"/>
              <a:t>şi</a:t>
            </a:r>
            <a:r>
              <a:rPr lang="en-US" sz="3200" dirty="0"/>
              <a:t> cu 2 </a:t>
            </a:r>
            <a:r>
              <a:rPr lang="en-US" sz="3200" dirty="0" err="1"/>
              <a:t>ieşiri</a:t>
            </a:r>
            <a:r>
              <a:rPr lang="en-US" sz="3200" dirty="0"/>
              <a:t> </a:t>
            </a:r>
            <a:r>
              <a:rPr lang="en-US" sz="3200" dirty="0" err="1"/>
              <a:t>complementare</a:t>
            </a:r>
            <a:r>
              <a:rPr lang="en-US" sz="3200" dirty="0"/>
              <a:t> Q </a:t>
            </a:r>
            <a:r>
              <a:rPr lang="en-US" sz="3200" dirty="0" err="1"/>
              <a:t>respectiv</a:t>
            </a:r>
            <a:r>
              <a:rPr lang="en-US" sz="3200" dirty="0"/>
              <a:t> Q  ̅(Q </a:t>
            </a:r>
            <a:r>
              <a:rPr lang="en-US" sz="3200" dirty="0" err="1"/>
              <a:t>negat</a:t>
            </a:r>
            <a:r>
              <a:rPr lang="en-US" sz="3200" dirty="0"/>
              <a:t>).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7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20F9EF-31D1-4CE2-A821-F750F99FF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251" y="144622"/>
            <a:ext cx="6206808" cy="3390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F988AA-4853-4A5D-B6A1-D089F0FF1A05}"/>
              </a:ext>
            </a:extLst>
          </p:cNvPr>
          <p:cNvSpPr txBox="1"/>
          <p:nvPr/>
        </p:nvSpPr>
        <p:spPr>
          <a:xfrm>
            <a:off x="2715251" y="790113"/>
            <a:ext cx="7387537" cy="134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41544-BFB2-4FD4-AC0F-84CD35CFD34A}"/>
              </a:ext>
            </a:extLst>
          </p:cNvPr>
          <p:cNvSpPr txBox="1"/>
          <p:nvPr/>
        </p:nvSpPr>
        <p:spPr>
          <a:xfrm>
            <a:off x="1278384" y="4083728"/>
            <a:ext cx="991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Circuitul</a:t>
            </a:r>
            <a:r>
              <a:rPr lang="en-US" dirty="0"/>
              <a:t> are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intrari</a:t>
            </a:r>
            <a:r>
              <a:rPr lang="en-US" dirty="0"/>
              <a:t> notate cu R </a:t>
            </a:r>
            <a:r>
              <a:rPr lang="en-US" dirty="0" err="1"/>
              <a:t>si</a:t>
            </a:r>
            <a:r>
              <a:rPr lang="en-US" dirty="0"/>
              <a:t> 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iesiri</a:t>
            </a:r>
            <a:r>
              <a:rPr lang="en-US" dirty="0"/>
              <a:t> notate cu Q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u="sng" dirty="0"/>
              <a:t>Q</a:t>
            </a:r>
            <a:r>
              <a:rPr lang="en-US" dirty="0"/>
              <a:t>. </a:t>
            </a:r>
            <a:r>
              <a:rPr lang="en-US" dirty="0" err="1"/>
              <a:t>Observam</a:t>
            </a:r>
            <a:r>
              <a:rPr lang="en-US" dirty="0"/>
              <a:t> ca </a:t>
            </a:r>
            <a:r>
              <a:rPr lang="en-US" dirty="0" err="1"/>
              <a:t>semnalele</a:t>
            </a:r>
            <a:r>
              <a:rPr lang="en-US" dirty="0"/>
              <a:t> de </a:t>
            </a:r>
            <a:r>
              <a:rPr lang="en-US" dirty="0" err="1"/>
              <a:t>iesire</a:t>
            </a:r>
            <a:r>
              <a:rPr lang="en-US" dirty="0"/>
              <a:t> Q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u="sng" dirty="0"/>
              <a:t>Q </a:t>
            </a:r>
            <a:r>
              <a:rPr lang="en-US" dirty="0"/>
              <a:t>sunt applicate la </a:t>
            </a:r>
            <a:r>
              <a:rPr lang="en-US" dirty="0" err="1"/>
              <a:t>intrarile</a:t>
            </a:r>
            <a:r>
              <a:rPr lang="en-US" dirty="0"/>
              <a:t> </a:t>
            </a:r>
            <a:r>
              <a:rPr lang="en-US" dirty="0" err="1"/>
              <a:t>portilor</a:t>
            </a:r>
            <a:r>
              <a:rPr lang="en-US" dirty="0"/>
              <a:t> SAU-NU. </a:t>
            </a:r>
            <a:r>
              <a:rPr lang="en-US" dirty="0" err="1"/>
              <a:t>Conexiunile</a:t>
            </a:r>
            <a:r>
              <a:rPr lang="en-US" dirty="0"/>
              <a:t>  respective sunt </a:t>
            </a:r>
            <a:r>
              <a:rPr lang="en-US" dirty="0" err="1"/>
              <a:t>numinte</a:t>
            </a:r>
            <a:r>
              <a:rPr lang="en-US" dirty="0"/>
              <a:t> </a:t>
            </a:r>
            <a:r>
              <a:rPr lang="en-US" dirty="0" err="1"/>
              <a:t>reactii</a:t>
            </a:r>
            <a:r>
              <a:rPr lang="en-US" dirty="0"/>
              <a:t>. </a:t>
            </a:r>
            <a:r>
              <a:rPr lang="en-US" dirty="0" err="1"/>
              <a:t>Tocmai</a:t>
            </a:r>
            <a:r>
              <a:rPr lang="en-US" dirty="0"/>
              <a:t>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, </a:t>
            </a:r>
            <a:r>
              <a:rPr lang="en-US" dirty="0" err="1"/>
              <a:t>circuitul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are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stari</a:t>
            </a:r>
            <a:r>
              <a:rPr lang="en-US" dirty="0"/>
              <a:t> </a:t>
            </a:r>
            <a:r>
              <a:rPr lang="en-US" dirty="0" err="1"/>
              <a:t>distincte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urmare</a:t>
            </a:r>
            <a:r>
              <a:rPr lang="en-US" dirty="0"/>
              <a:t>,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memorarea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bit de </a:t>
            </a:r>
            <a:r>
              <a:rPr lang="en-US" dirty="0" err="1"/>
              <a:t>informatie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48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886D-AEAA-4991-B910-FB4D4B06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 calculator modern </a:t>
            </a:r>
            <a:r>
              <a:rPr lang="en-US" sz="2400" dirty="0" err="1"/>
              <a:t>contine</a:t>
            </a:r>
            <a:r>
              <a:rPr lang="en-US" sz="2400" dirty="0"/>
              <a:t> </a:t>
            </a:r>
            <a:r>
              <a:rPr lang="en-US" sz="2400" dirty="0" err="1"/>
              <a:t>zeci</a:t>
            </a:r>
            <a:r>
              <a:rPr lang="en-US" sz="2400" dirty="0"/>
              <a:t> de mii de </a:t>
            </a:r>
            <a:r>
              <a:rPr lang="en-US" sz="2400" dirty="0" err="1"/>
              <a:t>bistabile</a:t>
            </a:r>
            <a:r>
              <a:rPr lang="en-US" sz="2400" dirty="0"/>
              <a:t>. </a:t>
            </a:r>
            <a:r>
              <a:rPr lang="en-US" sz="2400" dirty="0" err="1"/>
              <a:t>Schimbarea</a:t>
            </a:r>
            <a:r>
              <a:rPr lang="en-US" sz="2400" dirty="0"/>
              <a:t> </a:t>
            </a:r>
            <a:r>
              <a:rPr lang="en-US" sz="2400" dirty="0" err="1"/>
              <a:t>starii</a:t>
            </a:r>
            <a:r>
              <a:rPr lang="en-US" sz="2400" dirty="0"/>
              <a:t> </a:t>
            </a:r>
            <a:r>
              <a:rPr lang="en-US" sz="2400" dirty="0" err="1"/>
              <a:t>lor</a:t>
            </a:r>
            <a:r>
              <a:rPr lang="en-US" sz="2400" dirty="0"/>
              <a:t> in </a:t>
            </a:r>
            <a:r>
              <a:rPr lang="en-US" sz="2400" dirty="0" err="1"/>
              <a:t>momente</a:t>
            </a:r>
            <a:r>
              <a:rPr lang="en-US" sz="2400" dirty="0"/>
              <a:t> </a:t>
            </a:r>
            <a:r>
              <a:rPr lang="en-US" sz="2400" dirty="0" err="1"/>
              <a:t>arbitrare</a:t>
            </a:r>
            <a:r>
              <a:rPr lang="en-US" sz="2400" dirty="0"/>
              <a:t>, </a:t>
            </a:r>
            <a:r>
              <a:rPr lang="en-US" sz="2400" dirty="0" err="1"/>
              <a:t>greu</a:t>
            </a:r>
            <a:r>
              <a:rPr lang="en-US" sz="2400" dirty="0"/>
              <a:t> de </a:t>
            </a:r>
            <a:r>
              <a:rPr lang="en-US" sz="2400" dirty="0" err="1"/>
              <a:t>controlat</a:t>
            </a:r>
            <a:r>
              <a:rPr lang="en-US" sz="2400" dirty="0"/>
              <a:t>,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cauza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erori</a:t>
            </a:r>
            <a:r>
              <a:rPr lang="en-US" sz="2400" dirty="0"/>
              <a:t> de </a:t>
            </a:r>
            <a:r>
              <a:rPr lang="en-US" sz="2400" dirty="0" err="1"/>
              <a:t>functionare</a:t>
            </a:r>
            <a:r>
              <a:rPr lang="en-US" sz="2400" dirty="0"/>
              <a:t>. </a:t>
            </a:r>
            <a:r>
              <a:rPr lang="en-US" sz="2400" dirty="0" err="1"/>
              <a:t>Pentru</a:t>
            </a:r>
            <a:r>
              <a:rPr lang="en-US" sz="2400" dirty="0"/>
              <a:t> a e</a:t>
            </a:r>
            <a:r>
              <a:rPr lang="en-US" sz="2400"/>
              <a:t>vita</a:t>
            </a:r>
            <a:r>
              <a:rPr lang="en-US" sz="2400" dirty="0"/>
              <a:t> o </a:t>
            </a:r>
            <a:r>
              <a:rPr lang="en-US" sz="2400" dirty="0" err="1"/>
              <a:t>functionare</a:t>
            </a:r>
            <a:r>
              <a:rPr lang="en-US" sz="2400" dirty="0"/>
              <a:t> </a:t>
            </a:r>
            <a:r>
              <a:rPr lang="en-US" sz="2400" dirty="0" err="1"/>
              <a:t>gresita</a:t>
            </a:r>
            <a:r>
              <a:rPr lang="en-US" sz="2400" dirty="0"/>
              <a:t>,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convenit</a:t>
            </a:r>
            <a:r>
              <a:rPr lang="en-US" sz="2400" dirty="0"/>
              <a:t> ca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comportare</a:t>
            </a:r>
            <a:r>
              <a:rPr lang="en-US" sz="2400" dirty="0"/>
              <a:t> a </a:t>
            </a:r>
            <a:r>
              <a:rPr lang="en-US" sz="2400" dirty="0" err="1"/>
              <a:t>circuitelor</a:t>
            </a:r>
            <a:r>
              <a:rPr lang="en-US" sz="2400" dirty="0"/>
              <a:t> </a:t>
            </a:r>
            <a:r>
              <a:rPr lang="en-US" sz="2400" dirty="0" err="1"/>
              <a:t>secventiale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fie </a:t>
            </a:r>
            <a:r>
              <a:rPr lang="en-US" sz="2400" dirty="0" err="1"/>
              <a:t>determinata</a:t>
            </a:r>
            <a:r>
              <a:rPr lang="en-US" sz="2400" dirty="0"/>
              <a:t> in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valorilor</a:t>
            </a:r>
            <a:r>
              <a:rPr lang="en-US" sz="2400" dirty="0"/>
              <a:t> </a:t>
            </a:r>
            <a:r>
              <a:rPr lang="en-US" sz="2400" dirty="0" err="1"/>
              <a:t>semnalelor</a:t>
            </a:r>
            <a:r>
              <a:rPr lang="en-US" sz="2400" dirty="0"/>
              <a:t> de </a:t>
            </a:r>
            <a:r>
              <a:rPr lang="en-US" sz="2400" dirty="0" err="1"/>
              <a:t>comanda</a:t>
            </a:r>
            <a:r>
              <a:rPr lang="en-US" sz="2400" dirty="0"/>
              <a:t> applicate la </a:t>
            </a:r>
            <a:r>
              <a:rPr lang="en-US" sz="2400" dirty="0" err="1"/>
              <a:t>intrari</a:t>
            </a:r>
            <a:r>
              <a:rPr lang="en-US" sz="2400" dirty="0"/>
              <a:t> in </a:t>
            </a:r>
            <a:r>
              <a:rPr lang="en-US" sz="2400" dirty="0" err="1"/>
              <a:t>momente</a:t>
            </a:r>
            <a:r>
              <a:rPr lang="en-US" sz="2400" dirty="0"/>
              <a:t> discrete, bine determinate in </a:t>
            </a:r>
            <a:r>
              <a:rPr lang="en-US" sz="2400" dirty="0" err="1"/>
              <a:t>timp.</a:t>
            </a:r>
            <a:r>
              <a:rPr lang="en-US" sz="2400" dirty="0"/>
              <a:t> </a:t>
            </a:r>
            <a:r>
              <a:rPr lang="en-US" sz="2400" dirty="0" err="1"/>
              <a:t>Aceste</a:t>
            </a:r>
            <a:r>
              <a:rPr lang="en-US" sz="2400" dirty="0"/>
              <a:t> </a:t>
            </a:r>
            <a:r>
              <a:rPr lang="en-US" sz="2400" dirty="0" err="1"/>
              <a:t>momente</a:t>
            </a:r>
            <a:r>
              <a:rPr lang="en-US" sz="2400" dirty="0"/>
              <a:t> sunt indicate cu </a:t>
            </a:r>
            <a:r>
              <a:rPr lang="en-US" sz="2400" dirty="0" err="1"/>
              <a:t>ajutorul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impulsuri</a:t>
            </a:r>
            <a:r>
              <a:rPr lang="en-US" sz="2400" dirty="0"/>
              <a:t> </a:t>
            </a:r>
            <a:r>
              <a:rPr lang="en-US" sz="2400" dirty="0" err="1"/>
              <a:t>speciale</a:t>
            </a:r>
            <a:r>
              <a:rPr lang="en-US" sz="2400" dirty="0"/>
              <a:t>, </a:t>
            </a:r>
            <a:r>
              <a:rPr lang="en-US" sz="2400" dirty="0" err="1"/>
              <a:t>numite</a:t>
            </a:r>
            <a:r>
              <a:rPr lang="en-US" sz="2400" dirty="0"/>
              <a:t> </a:t>
            </a:r>
            <a:r>
              <a:rPr lang="en-US" sz="2400" dirty="0" err="1"/>
              <a:t>semnale</a:t>
            </a:r>
            <a:r>
              <a:rPr lang="en-US" sz="2400" dirty="0"/>
              <a:t> de </a:t>
            </a:r>
            <a:r>
              <a:rPr lang="en-US" sz="2400" dirty="0" err="1"/>
              <a:t>sincronizare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19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Bistabilul</a:t>
            </a:r>
            <a:r>
              <a:rPr lang="en-US" dirty="0"/>
              <a:t> 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avea</a:t>
            </a:r>
            <a:r>
              <a:rPr lang="en-US" dirty="0"/>
              <a:t> capacitate de </a:t>
            </a:r>
            <a:r>
              <a:rPr lang="en-US" dirty="0" err="1"/>
              <a:t>memorare</a:t>
            </a:r>
            <a:r>
              <a:rPr lang="en-US" dirty="0"/>
              <a:t>, </a:t>
            </a:r>
            <a:r>
              <a:rPr lang="en-US" dirty="0" err="1"/>
              <a:t>circuitul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functioneze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 S = R = 0 ⇒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r>
              <a:rPr lang="en-US" dirty="0"/>
              <a:t> nu se </a:t>
            </a:r>
            <a:r>
              <a:rPr lang="en-US" dirty="0" err="1"/>
              <a:t>schimba</a:t>
            </a:r>
            <a:endParaRPr lang="ru-RU" dirty="0"/>
          </a:p>
          <a:p>
            <a:r>
              <a:rPr lang="en-US" dirty="0"/>
              <a:t> S = 1, R = 0 ⇒ Qn+1 = 1 </a:t>
            </a:r>
            <a:endParaRPr lang="ru-RU" dirty="0"/>
          </a:p>
          <a:p>
            <a:r>
              <a:rPr lang="en-US" dirty="0"/>
              <a:t>S = 0, R = 1 ⇒ Qn+1 = 0 </a:t>
            </a:r>
            <a:endParaRPr lang="ru-RU" dirty="0"/>
          </a:p>
          <a:p>
            <a:r>
              <a:rPr lang="en-US" dirty="0"/>
              <a:t>S = R = 1 ⇒ nu </a:t>
            </a:r>
            <a:r>
              <a:rPr lang="en-US" dirty="0" err="1"/>
              <a:t>intereseaza</a:t>
            </a:r>
            <a:r>
              <a:rPr lang="en-US" dirty="0"/>
              <a:t> (nu are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înscrie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1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0); ca </a:t>
            </a:r>
            <a:r>
              <a:rPr lang="en-US" dirty="0" err="1"/>
              <a:t>urmare</a:t>
            </a:r>
            <a:r>
              <a:rPr lang="en-US" dirty="0"/>
              <a:t> se </a:t>
            </a:r>
            <a:r>
              <a:rPr lang="en-US" dirty="0" err="1"/>
              <a:t>impune</a:t>
            </a:r>
            <a:r>
              <a:rPr lang="en-US" dirty="0"/>
              <a:t> S⋅R = 0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9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Functionarea</a:t>
            </a:r>
            <a:r>
              <a:rPr lang="en-US" dirty="0"/>
              <a:t> </a:t>
            </a:r>
            <a:r>
              <a:rPr lang="en-US" dirty="0" err="1"/>
              <a:t>circuitului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02873"/>
            <a:ext cx="5689668" cy="219637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786948" y="22028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Indice</a:t>
            </a:r>
            <a:r>
              <a:rPr lang="en-US" dirty="0"/>
              <a:t> n –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logică</a:t>
            </a:r>
            <a:r>
              <a:rPr lang="en-US" dirty="0"/>
              <a:t> </a:t>
            </a:r>
            <a:r>
              <a:rPr lang="en-US" dirty="0" err="1"/>
              <a:t>prezentă</a:t>
            </a:r>
            <a:r>
              <a:rPr lang="en-US" dirty="0"/>
              <a:t> </a:t>
            </a:r>
          </a:p>
          <a:p>
            <a:r>
              <a:rPr lang="en-US" dirty="0" err="1"/>
              <a:t>Indice</a:t>
            </a:r>
            <a:r>
              <a:rPr lang="en-US" dirty="0"/>
              <a:t> n+1 –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logică</a:t>
            </a:r>
            <a:r>
              <a:rPr lang="en-US" dirty="0"/>
              <a:t> </a:t>
            </a:r>
            <a:r>
              <a:rPr lang="en-US" dirty="0" err="1"/>
              <a:t>viitoare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44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https://www.academia.edu/31053397/6._CIRCUITE_BASCULANTE_BISTABILE</a:t>
            </a:r>
            <a:endParaRPr lang="en-US" dirty="0"/>
          </a:p>
          <a:p>
            <a:r>
              <a:rPr lang="en-US" dirty="0">
                <a:hlinkClick r:id="rId3"/>
              </a:rPr>
              <a:t>http://iota.ee.tuiasi.ro/~cn/Laborator/LAB9.pdf</a:t>
            </a:r>
            <a:endParaRPr lang="en-US" dirty="0"/>
          </a:p>
          <a:p>
            <a:r>
              <a:rPr lang="en-US" dirty="0">
                <a:hlinkClick r:id="rId4"/>
              </a:rPr>
              <a:t>http://www.referatele.com/referate/diverse/online4/CIRCUITELE-BISTABILE-referatele-com.php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68147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414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Ретро</vt:lpstr>
      <vt:lpstr>Bistabilul</vt:lpstr>
      <vt:lpstr>Ce este bistabilul?</vt:lpstr>
      <vt:lpstr>Tipuri</vt:lpstr>
      <vt:lpstr>Bistabilul RS</vt:lpstr>
      <vt:lpstr>PowerPoint Presentation</vt:lpstr>
      <vt:lpstr>PowerPoint Presentation</vt:lpstr>
      <vt:lpstr>Bistabilul RS</vt:lpstr>
      <vt:lpstr>Functionarea circuitului</vt:lpstr>
      <vt:lpstr>Bibliografie:</vt:lpstr>
      <vt:lpstr>PowerPoint Presentation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Bistabilul</dc:title>
  <dc:creator>user</dc:creator>
  <cp:lastModifiedBy>ASUS</cp:lastModifiedBy>
  <cp:revision>9</cp:revision>
  <dcterms:created xsi:type="dcterms:W3CDTF">2019-04-29T07:49:02Z</dcterms:created>
  <dcterms:modified xsi:type="dcterms:W3CDTF">2019-05-01T07:13:14Z</dcterms:modified>
</cp:coreProperties>
</file>