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Темный стиль 1 — акцент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Темный стиль 1 — акцент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ru-RU"/>
              <a:t>Образец заголовка</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4F261416-79A5-4733-BBD0-A18F1721B8B5}" type="datetimeFigureOut">
              <a:rPr lang="ru-RU" smtClean="0"/>
              <a:t>01.05.2019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165809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261416-79A5-4733-BBD0-A18F1721B8B5}" type="datetimeFigureOut">
              <a:rPr lang="ru-RU" smtClean="0"/>
              <a:t>01.05.2019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325051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261416-79A5-4733-BBD0-A18F1721B8B5}" type="datetimeFigureOut">
              <a:rPr lang="ru-RU" smtClean="0"/>
              <a:t>01.05.2019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229247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261416-79A5-4733-BBD0-A18F1721B8B5}" type="datetimeFigureOut">
              <a:rPr lang="ru-RU" smtClean="0"/>
              <a:t>01.05.2019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50437D7-DDEA-45BF-898D-FB51FC373A03}" type="slidenum">
              <a:rPr lang="ru-RU" smtClean="0"/>
              <a:t>‹#›</a:t>
            </a:fld>
            <a:endParaRPr lang="ru-RU"/>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5209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ru-RU"/>
              <a:t>Образец заголовка</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261416-79A5-4733-BBD0-A18F1721B8B5}" type="datetimeFigureOut">
              <a:rPr lang="ru-RU" smtClean="0"/>
              <a:t>01.05.2019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384204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F261416-79A5-4733-BBD0-A18F1721B8B5}" type="datetimeFigureOut">
              <a:rPr lang="ru-RU" smtClean="0"/>
              <a:t>01.05.2019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2003980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F261416-79A5-4733-BBD0-A18F1721B8B5}" type="datetimeFigureOut">
              <a:rPr lang="ru-RU" smtClean="0"/>
              <a:t>01.05.2019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2119650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F261416-79A5-4733-BBD0-A18F1721B8B5}"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2675654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F261416-79A5-4733-BBD0-A18F1721B8B5}"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297196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F261416-79A5-4733-BBD0-A18F1721B8B5}"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227627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ru-RU"/>
              <a:t>Образец заголовка</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F261416-79A5-4733-BBD0-A18F1721B8B5}"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135658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F261416-79A5-4733-BBD0-A18F1721B8B5}" type="datetimeFigureOut">
              <a:rPr lang="ru-RU" smtClean="0"/>
              <a:t>01.05.2019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184788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20000" y="2505075"/>
            <a:ext cx="5025216"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6" name="Content Placeholder 5"/>
          <p:cNvSpPr>
            <a:spLocks noGrp="1"/>
          </p:cNvSpPr>
          <p:nvPr>
            <p:ph sz="quarter" idx="4"/>
          </p:nvPr>
        </p:nvSpPr>
        <p:spPr>
          <a:xfrm>
            <a:off x="6319840" y="2505075"/>
            <a:ext cx="503554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F261416-79A5-4733-BBD0-A18F1721B8B5}" type="datetimeFigureOut">
              <a:rPr lang="ru-RU" smtClean="0"/>
              <a:t>01.05.2019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56823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F261416-79A5-4733-BBD0-A18F1721B8B5}" type="datetimeFigureOut">
              <a:rPr lang="ru-RU" smtClean="0"/>
              <a:t>01.05.2019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302040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61416-79A5-4733-BBD0-A18F1721B8B5}" type="datetimeFigureOut">
              <a:rPr lang="ru-RU" smtClean="0"/>
              <a:t>01.05.2019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37371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261416-79A5-4733-BBD0-A18F1721B8B5}" type="datetimeFigureOut">
              <a:rPr lang="ru-RU" smtClean="0"/>
              <a:t>01.05.2019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105241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261416-79A5-4733-BBD0-A18F1721B8B5}" type="datetimeFigureOut">
              <a:rPr lang="ru-RU" smtClean="0"/>
              <a:t>01.05.2019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50437D7-DDEA-45BF-898D-FB51FC373A03}" type="slidenum">
              <a:rPr lang="ru-RU" smtClean="0"/>
              <a:t>‹#›</a:t>
            </a:fld>
            <a:endParaRPr lang="ru-RU"/>
          </a:p>
        </p:txBody>
      </p:sp>
    </p:spTree>
    <p:extLst>
      <p:ext uri="{BB962C8B-B14F-4D97-AF65-F5344CB8AC3E}">
        <p14:creationId xmlns:p14="http://schemas.microsoft.com/office/powerpoint/2010/main" val="270819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F261416-79A5-4733-BBD0-A18F1721B8B5}" type="datetimeFigureOut">
              <a:rPr lang="ru-RU" smtClean="0"/>
              <a:t>01.05.2019</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50437D7-DDEA-45BF-898D-FB51FC373A03}" type="slidenum">
              <a:rPr lang="ru-RU" smtClean="0"/>
              <a:t>‹#›</a:t>
            </a:fld>
            <a:endParaRPr lang="ru-RU"/>
          </a:p>
        </p:txBody>
      </p:sp>
    </p:spTree>
    <p:extLst>
      <p:ext uri="{BB962C8B-B14F-4D97-AF65-F5344CB8AC3E}">
        <p14:creationId xmlns:p14="http://schemas.microsoft.com/office/powerpoint/2010/main" val="31285649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gimnaziu7ocnita.blogspot.com/p/clasificarea-calculatoarelor.html" TargetMode="External"/><Relationship Id="rId2" Type="http://schemas.openxmlformats.org/officeDocument/2006/relationships/hyperlink" Target="http://cristilaurentiuoprea.blogspot.com/p/clasificarea-calculatoarelor.html" TargetMode="External"/><Relationship Id="rId1" Type="http://schemas.openxmlformats.org/officeDocument/2006/relationships/slideLayout" Target="../slideLayouts/slideLayout2.xml"/><Relationship Id="rId4" Type="http://schemas.openxmlformats.org/officeDocument/2006/relationships/hyperlink" Target="http://licentainf.blogspot.com/p/clasificarea-calculatoarelo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sz="8000" dirty="0" err="1"/>
              <a:t>Clasificarea</a:t>
            </a:r>
            <a:r>
              <a:rPr lang="en-US" sz="8000" dirty="0"/>
              <a:t> </a:t>
            </a:r>
            <a:r>
              <a:rPr lang="en-US" sz="8000" dirty="0" err="1"/>
              <a:t>calculatoarelor</a:t>
            </a:r>
            <a:r>
              <a:rPr lang="en-US" sz="8000" dirty="0"/>
              <a:t> </a:t>
            </a:r>
            <a:endParaRPr lang="ru-RU" sz="8000" dirty="0"/>
          </a:p>
        </p:txBody>
      </p:sp>
      <p:sp>
        <p:nvSpPr>
          <p:cNvPr id="3" name="Подзаголовок 2"/>
          <p:cNvSpPr>
            <a:spLocks noGrp="1"/>
          </p:cNvSpPr>
          <p:nvPr>
            <p:ph type="subTitle" idx="1"/>
          </p:nvPr>
        </p:nvSpPr>
        <p:spPr>
          <a:xfrm>
            <a:off x="2209799" y="2290439"/>
            <a:ext cx="9144000" cy="2157961"/>
          </a:xfrm>
        </p:spPr>
        <p:txBody>
          <a:bodyPr>
            <a:normAutofit/>
          </a:bodyPr>
          <a:lstStyle/>
          <a:p>
            <a:r>
              <a:rPr lang="en-US" dirty="0" err="1"/>
              <a:t>Realizat</a:t>
            </a:r>
            <a:r>
              <a:rPr lang="en-US" dirty="0"/>
              <a:t> de </a:t>
            </a:r>
            <a:r>
              <a:rPr lang="en-US" dirty="0" err="1"/>
              <a:t>Goriuc</a:t>
            </a:r>
            <a:r>
              <a:rPr lang="en-US" dirty="0"/>
              <a:t> Patricia</a:t>
            </a:r>
          </a:p>
          <a:p>
            <a:r>
              <a:rPr lang="en-US" dirty="0"/>
              <a:t>Data</a:t>
            </a:r>
            <a:r>
              <a:rPr lang="en-US"/>
              <a:t>: 20.04.2019</a:t>
            </a:r>
            <a:endParaRPr lang="en-US" dirty="0"/>
          </a:p>
          <a:p>
            <a:r>
              <a:rPr lang="en-US" dirty="0" err="1"/>
              <a:t>Profesor</a:t>
            </a:r>
            <a:r>
              <a:rPr lang="en-US" dirty="0"/>
              <a:t>: </a:t>
            </a:r>
            <a:r>
              <a:rPr lang="en-US" dirty="0" err="1"/>
              <a:t>Gutu</a:t>
            </a:r>
            <a:r>
              <a:rPr lang="en-US" dirty="0"/>
              <a:t> Maria</a:t>
            </a:r>
            <a:endParaRPr lang="ru-RU" dirty="0"/>
          </a:p>
        </p:txBody>
      </p:sp>
    </p:spTree>
    <p:extLst>
      <p:ext uri="{BB962C8B-B14F-4D97-AF65-F5344CB8AC3E}">
        <p14:creationId xmlns:p14="http://schemas.microsoft.com/office/powerpoint/2010/main" val="375747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Clasificarea</a:t>
            </a:r>
            <a:r>
              <a:rPr lang="en-US" dirty="0"/>
              <a:t> </a:t>
            </a:r>
            <a:r>
              <a:rPr lang="en-US" dirty="0" err="1"/>
              <a:t>pe</a:t>
            </a:r>
            <a:r>
              <a:rPr lang="en-US" dirty="0"/>
              <a:t> </a:t>
            </a:r>
            <a:r>
              <a:rPr lang="en-US" dirty="0" err="1"/>
              <a:t>generatii</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348735132"/>
              </p:ext>
            </p:extLst>
          </p:nvPr>
        </p:nvGraphicFramePr>
        <p:xfrm>
          <a:off x="1120775" y="1825625"/>
          <a:ext cx="10233027" cy="3759200"/>
        </p:xfrm>
        <a:graphic>
          <a:graphicData uri="http://schemas.openxmlformats.org/drawingml/2006/table">
            <a:tbl>
              <a:tblPr firstRow="1" bandRow="1">
                <a:tableStyleId>{D7AC3CCA-C797-4891-BE02-D94E43425B78}</a:tableStyleId>
              </a:tblPr>
              <a:tblGrid>
                <a:gridCol w="1186007">
                  <a:extLst>
                    <a:ext uri="{9D8B030D-6E8A-4147-A177-3AD203B41FA5}">
                      <a16:colId xmlns:a16="http://schemas.microsoft.com/office/drawing/2014/main" val="20000"/>
                    </a:ext>
                  </a:extLst>
                </a:gridCol>
                <a:gridCol w="2261755">
                  <a:extLst>
                    <a:ext uri="{9D8B030D-6E8A-4147-A177-3AD203B41FA5}">
                      <a16:colId xmlns:a16="http://schemas.microsoft.com/office/drawing/2014/main" val="20001"/>
                    </a:ext>
                  </a:extLst>
                </a:gridCol>
                <a:gridCol w="2261755">
                  <a:extLst>
                    <a:ext uri="{9D8B030D-6E8A-4147-A177-3AD203B41FA5}">
                      <a16:colId xmlns:a16="http://schemas.microsoft.com/office/drawing/2014/main" val="20002"/>
                    </a:ext>
                  </a:extLst>
                </a:gridCol>
                <a:gridCol w="2261755">
                  <a:extLst>
                    <a:ext uri="{9D8B030D-6E8A-4147-A177-3AD203B41FA5}">
                      <a16:colId xmlns:a16="http://schemas.microsoft.com/office/drawing/2014/main" val="20003"/>
                    </a:ext>
                  </a:extLst>
                </a:gridCol>
                <a:gridCol w="2261755">
                  <a:extLst>
                    <a:ext uri="{9D8B030D-6E8A-4147-A177-3AD203B41FA5}">
                      <a16:colId xmlns:a16="http://schemas.microsoft.com/office/drawing/2014/main" val="20004"/>
                    </a:ext>
                  </a:extLst>
                </a:gridCol>
              </a:tblGrid>
              <a:tr h="370840">
                <a:tc>
                  <a:txBody>
                    <a:bodyPr/>
                    <a:lstStyle/>
                    <a:p>
                      <a:r>
                        <a:rPr lang="en-US" dirty="0" err="1"/>
                        <a:t>Perioada</a:t>
                      </a:r>
                      <a:endParaRPr lang="ru-RU" dirty="0"/>
                    </a:p>
                  </a:txBody>
                  <a:tcPr/>
                </a:tc>
                <a:tc>
                  <a:txBody>
                    <a:bodyPr/>
                    <a:lstStyle/>
                    <a:p>
                      <a:r>
                        <a:rPr lang="en-US" dirty="0" err="1"/>
                        <a:t>Anii</a:t>
                      </a:r>
                      <a:r>
                        <a:rPr lang="en-US" baseline="0" dirty="0"/>
                        <a:t> 1940-50</a:t>
                      </a:r>
                      <a:endParaRPr lang="ru-RU" dirty="0"/>
                    </a:p>
                  </a:txBody>
                  <a:tcPr/>
                </a:tc>
                <a:tc>
                  <a:txBody>
                    <a:bodyPr/>
                    <a:lstStyle/>
                    <a:p>
                      <a:r>
                        <a:rPr lang="en-US" dirty="0" err="1"/>
                        <a:t>Anii</a:t>
                      </a:r>
                      <a:r>
                        <a:rPr lang="en-US" dirty="0"/>
                        <a:t> 60</a:t>
                      </a:r>
                      <a:endParaRPr lang="ru-RU" dirty="0"/>
                    </a:p>
                  </a:txBody>
                  <a:tcPr/>
                </a:tc>
                <a:tc>
                  <a:txBody>
                    <a:bodyPr/>
                    <a:lstStyle/>
                    <a:p>
                      <a:r>
                        <a:rPr lang="en-US" dirty="0" err="1"/>
                        <a:t>Anii</a:t>
                      </a:r>
                      <a:r>
                        <a:rPr lang="en-US" dirty="0"/>
                        <a:t> 70</a:t>
                      </a:r>
                      <a:endParaRPr lang="ru-RU" dirty="0"/>
                    </a:p>
                  </a:txBody>
                  <a:tcPr/>
                </a:tc>
                <a:tc>
                  <a:txBody>
                    <a:bodyPr/>
                    <a:lstStyle/>
                    <a:p>
                      <a:r>
                        <a:rPr lang="en-US" dirty="0" err="1"/>
                        <a:t>Anii</a:t>
                      </a:r>
                      <a:r>
                        <a:rPr lang="en-US" dirty="0"/>
                        <a:t> 80</a:t>
                      </a:r>
                      <a:endParaRPr lang="ru-RU" dirty="0"/>
                    </a:p>
                  </a:txBody>
                  <a:tcPr/>
                </a:tc>
                <a:extLst>
                  <a:ext uri="{0D108BD9-81ED-4DB2-BD59-A6C34878D82A}">
                    <a16:rowId xmlns:a16="http://schemas.microsoft.com/office/drawing/2014/main" val="10000"/>
                  </a:ext>
                </a:extLst>
              </a:tr>
              <a:tr h="370840">
                <a:tc>
                  <a:txBody>
                    <a:bodyPr/>
                    <a:lstStyle/>
                    <a:p>
                      <a:r>
                        <a:rPr lang="en-US" dirty="0" err="1"/>
                        <a:t>Generatia</a:t>
                      </a:r>
                      <a:endParaRPr lang="ru-RU" dirty="0"/>
                    </a:p>
                  </a:txBody>
                  <a:tcPr/>
                </a:tc>
                <a:tc>
                  <a:txBody>
                    <a:bodyPr/>
                    <a:lstStyle/>
                    <a:p>
                      <a:r>
                        <a:rPr lang="en-US" dirty="0"/>
                        <a:t>prima</a:t>
                      </a:r>
                      <a:endParaRPr lang="ru-RU" dirty="0"/>
                    </a:p>
                  </a:txBody>
                  <a:tcPr/>
                </a:tc>
                <a:tc>
                  <a:txBody>
                    <a:bodyPr/>
                    <a:lstStyle/>
                    <a:p>
                      <a:r>
                        <a:rPr lang="en-US" dirty="0"/>
                        <a:t>A </a:t>
                      </a:r>
                      <a:r>
                        <a:rPr lang="en-US" dirty="0" err="1"/>
                        <a:t>doua</a:t>
                      </a:r>
                      <a:endParaRPr lang="ru-RU" dirty="0"/>
                    </a:p>
                  </a:txBody>
                  <a:tcPr/>
                </a:tc>
                <a:tc>
                  <a:txBody>
                    <a:bodyPr/>
                    <a:lstStyle/>
                    <a:p>
                      <a:r>
                        <a:rPr lang="en-US" dirty="0"/>
                        <a:t>A </a:t>
                      </a:r>
                      <a:r>
                        <a:rPr lang="en-US" dirty="0" err="1"/>
                        <a:t>treia</a:t>
                      </a:r>
                      <a:endParaRPr lang="ru-RU" dirty="0"/>
                    </a:p>
                  </a:txBody>
                  <a:tcPr/>
                </a:tc>
                <a:tc>
                  <a:txBody>
                    <a:bodyPr/>
                    <a:lstStyle/>
                    <a:p>
                      <a:r>
                        <a:rPr lang="en-US" dirty="0"/>
                        <a:t>A </a:t>
                      </a:r>
                      <a:r>
                        <a:rPr lang="en-US" dirty="0" err="1"/>
                        <a:t>patra</a:t>
                      </a:r>
                      <a:endParaRPr lang="ru-RU" dirty="0"/>
                    </a:p>
                  </a:txBody>
                  <a:tcPr/>
                </a:tc>
                <a:extLst>
                  <a:ext uri="{0D108BD9-81ED-4DB2-BD59-A6C34878D82A}">
                    <a16:rowId xmlns:a16="http://schemas.microsoft.com/office/drawing/2014/main" val="10001"/>
                  </a:ext>
                </a:extLst>
              </a:tr>
              <a:tr h="370840">
                <a:tc>
                  <a:txBody>
                    <a:bodyPr/>
                    <a:lstStyle/>
                    <a:p>
                      <a:r>
                        <a:rPr lang="en-US" dirty="0" err="1"/>
                        <a:t>Baza</a:t>
                      </a:r>
                      <a:r>
                        <a:rPr lang="en-US" dirty="0"/>
                        <a:t> de </a:t>
                      </a:r>
                      <a:r>
                        <a:rPr lang="en-US" dirty="0" err="1"/>
                        <a:t>elemente</a:t>
                      </a:r>
                      <a:endParaRPr lang="ru-RU" dirty="0"/>
                    </a:p>
                  </a:txBody>
                  <a:tcPr/>
                </a:tc>
                <a:tc>
                  <a:txBody>
                    <a:bodyPr/>
                    <a:lstStyle/>
                    <a:p>
                      <a:r>
                        <a:rPr lang="en-US" dirty="0" err="1"/>
                        <a:t>Tuburi</a:t>
                      </a:r>
                      <a:r>
                        <a:rPr lang="en-US" dirty="0"/>
                        <a:t> </a:t>
                      </a:r>
                      <a:r>
                        <a:rPr lang="en-US" dirty="0" err="1"/>
                        <a:t>electrice</a:t>
                      </a:r>
                      <a:endParaRPr lang="ru-RU" dirty="0"/>
                    </a:p>
                  </a:txBody>
                  <a:tcPr/>
                </a:tc>
                <a:tc>
                  <a:txBody>
                    <a:bodyPr/>
                    <a:lstStyle/>
                    <a:p>
                      <a:r>
                        <a:rPr lang="en-US" dirty="0" err="1"/>
                        <a:t>tranzistori</a:t>
                      </a:r>
                      <a:endParaRPr lang="ru-RU" dirty="0"/>
                    </a:p>
                  </a:txBody>
                  <a:tcPr/>
                </a:tc>
                <a:tc>
                  <a:txBody>
                    <a:bodyPr/>
                    <a:lstStyle/>
                    <a:p>
                      <a:r>
                        <a:rPr lang="en-US" dirty="0" err="1"/>
                        <a:t>Circuite</a:t>
                      </a:r>
                      <a:r>
                        <a:rPr lang="en-US" dirty="0"/>
                        <a:t> </a:t>
                      </a:r>
                      <a:r>
                        <a:rPr lang="en-US" dirty="0" err="1"/>
                        <a:t>integrte</a:t>
                      </a:r>
                      <a:endParaRPr lang="ru-RU" dirty="0"/>
                    </a:p>
                  </a:txBody>
                  <a:tcPr/>
                </a:tc>
                <a:tc>
                  <a:txBody>
                    <a:bodyPr/>
                    <a:lstStyle/>
                    <a:p>
                      <a:r>
                        <a:rPr lang="en-US" dirty="0"/>
                        <a:t>Circuit</a:t>
                      </a:r>
                      <a:r>
                        <a:rPr lang="en-US" baseline="0" dirty="0"/>
                        <a:t> integrate </a:t>
                      </a:r>
                      <a:r>
                        <a:rPr lang="en-US" baseline="0" dirty="0" err="1"/>
                        <a:t>pe</a:t>
                      </a:r>
                      <a:r>
                        <a:rPr lang="en-US" baseline="0" dirty="0"/>
                        <a:t> </a:t>
                      </a:r>
                      <a:r>
                        <a:rPr lang="en-US" baseline="0" dirty="0" err="1"/>
                        <a:t>scaralarga</a:t>
                      </a:r>
                      <a:r>
                        <a:rPr lang="en-US" baseline="0" dirty="0"/>
                        <a:t> </a:t>
                      </a:r>
                      <a:r>
                        <a:rPr lang="en-US" baseline="0" dirty="0" err="1"/>
                        <a:t>si</a:t>
                      </a:r>
                      <a:r>
                        <a:rPr lang="en-US" baseline="0" dirty="0"/>
                        <a:t> </a:t>
                      </a:r>
                      <a:r>
                        <a:rPr lang="en-US" baseline="0" dirty="0" err="1"/>
                        <a:t>foarte</a:t>
                      </a:r>
                      <a:r>
                        <a:rPr lang="en-US" baseline="0" dirty="0"/>
                        <a:t> </a:t>
                      </a:r>
                      <a:r>
                        <a:rPr lang="en-US" baseline="0" dirty="0" err="1"/>
                        <a:t>larga</a:t>
                      </a:r>
                      <a:endParaRPr lang="ru-RU" dirty="0"/>
                    </a:p>
                  </a:txBody>
                  <a:tcPr/>
                </a:tc>
                <a:extLst>
                  <a:ext uri="{0D108BD9-81ED-4DB2-BD59-A6C34878D82A}">
                    <a16:rowId xmlns:a16="http://schemas.microsoft.com/office/drawing/2014/main" val="10002"/>
                  </a:ext>
                </a:extLst>
              </a:tr>
              <a:tr h="370840">
                <a:tc>
                  <a:txBody>
                    <a:bodyPr/>
                    <a:lstStyle/>
                    <a:p>
                      <a:r>
                        <a:rPr lang="en-US" dirty="0" err="1"/>
                        <a:t>Viteza</a:t>
                      </a:r>
                      <a:r>
                        <a:rPr lang="en-US" dirty="0"/>
                        <a:t> de </a:t>
                      </a:r>
                      <a:r>
                        <a:rPr lang="en-US" dirty="0" err="1"/>
                        <a:t>operare</a:t>
                      </a:r>
                      <a:endParaRPr lang="ru-RU" dirty="0"/>
                    </a:p>
                  </a:txBody>
                  <a:tcPr/>
                </a:tc>
                <a:tc>
                  <a:txBody>
                    <a:bodyPr/>
                    <a:lstStyle/>
                    <a:p>
                      <a:r>
                        <a:rPr lang="en-US" dirty="0" err="1"/>
                        <a:t>Zeci</a:t>
                      </a:r>
                      <a:r>
                        <a:rPr lang="en-US" dirty="0"/>
                        <a:t> de mii de </a:t>
                      </a:r>
                      <a:r>
                        <a:rPr lang="en-US" dirty="0" err="1"/>
                        <a:t>operatii</a:t>
                      </a:r>
                      <a:r>
                        <a:rPr lang="en-US" dirty="0"/>
                        <a:t> </a:t>
                      </a:r>
                      <a:r>
                        <a:rPr lang="en-US" dirty="0" err="1"/>
                        <a:t>pe</a:t>
                      </a:r>
                      <a:r>
                        <a:rPr lang="en-US" dirty="0"/>
                        <a:t> </a:t>
                      </a:r>
                      <a:r>
                        <a:rPr lang="en-US" dirty="0" err="1"/>
                        <a:t>secunda</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Sute</a:t>
                      </a:r>
                      <a:r>
                        <a:rPr lang="en-US" baseline="0" dirty="0"/>
                        <a:t> </a:t>
                      </a:r>
                      <a:r>
                        <a:rPr lang="en-US" dirty="0"/>
                        <a:t>de mii de </a:t>
                      </a:r>
                      <a:r>
                        <a:rPr lang="en-US" dirty="0" err="1"/>
                        <a:t>operatii</a:t>
                      </a:r>
                      <a:r>
                        <a:rPr lang="en-US" dirty="0"/>
                        <a:t> </a:t>
                      </a:r>
                      <a:r>
                        <a:rPr lang="en-US" dirty="0" err="1"/>
                        <a:t>pe</a:t>
                      </a:r>
                      <a:r>
                        <a:rPr lang="en-US" dirty="0"/>
                        <a:t> </a:t>
                      </a:r>
                      <a:r>
                        <a:rPr lang="en-US" dirty="0" err="1"/>
                        <a:t>secunda</a:t>
                      </a:r>
                      <a:endParaRPr lang="ru-RU" dirty="0"/>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 </a:t>
                      </a:r>
                      <a:r>
                        <a:rPr lang="en-US" dirty="0" err="1"/>
                        <a:t>mult</a:t>
                      </a:r>
                      <a:r>
                        <a:rPr lang="en-US" baseline="0" dirty="0"/>
                        <a:t> de un million </a:t>
                      </a:r>
                      <a:r>
                        <a:rPr lang="en-US" dirty="0"/>
                        <a:t>de </a:t>
                      </a:r>
                      <a:r>
                        <a:rPr lang="en-US" dirty="0" err="1"/>
                        <a:t>operatii</a:t>
                      </a:r>
                      <a:r>
                        <a:rPr lang="en-US" dirty="0"/>
                        <a:t> </a:t>
                      </a:r>
                      <a:r>
                        <a:rPr lang="en-US" dirty="0" err="1"/>
                        <a:t>pe</a:t>
                      </a:r>
                      <a:r>
                        <a:rPr lang="en-US" dirty="0"/>
                        <a:t> </a:t>
                      </a:r>
                      <a:r>
                        <a:rPr lang="en-US" dirty="0" err="1"/>
                        <a:t>secunda</a:t>
                      </a:r>
                      <a:endParaRPr lang="ru-RU" dirty="0"/>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Zeci</a:t>
                      </a:r>
                      <a:r>
                        <a:rPr lang="en-US" dirty="0"/>
                        <a:t> </a:t>
                      </a:r>
                      <a:r>
                        <a:rPr lang="en-US" dirty="0" err="1"/>
                        <a:t>si</a:t>
                      </a:r>
                      <a:r>
                        <a:rPr lang="en-US" dirty="0"/>
                        <a:t> </a:t>
                      </a:r>
                      <a:r>
                        <a:rPr lang="en-US" dirty="0" err="1"/>
                        <a:t>sute</a:t>
                      </a:r>
                      <a:r>
                        <a:rPr lang="en-US" dirty="0"/>
                        <a:t> de </a:t>
                      </a:r>
                      <a:r>
                        <a:rPr lang="en-US" dirty="0" err="1"/>
                        <a:t>milioane</a:t>
                      </a:r>
                      <a:r>
                        <a:rPr lang="en-US" dirty="0"/>
                        <a:t> de </a:t>
                      </a:r>
                      <a:r>
                        <a:rPr lang="en-US" dirty="0" err="1"/>
                        <a:t>operatii</a:t>
                      </a:r>
                      <a:r>
                        <a:rPr lang="en-US" dirty="0"/>
                        <a:t> </a:t>
                      </a:r>
                      <a:r>
                        <a:rPr lang="en-US" dirty="0" err="1"/>
                        <a:t>pe</a:t>
                      </a:r>
                      <a:r>
                        <a:rPr lang="en-US" dirty="0"/>
                        <a:t> </a:t>
                      </a:r>
                      <a:r>
                        <a:rPr lang="en-US" dirty="0" err="1"/>
                        <a:t>secunda</a:t>
                      </a:r>
                      <a:endParaRPr lang="ru-RU" dirty="0"/>
                    </a:p>
                    <a:p>
                      <a:endParaRPr lang="ru-RU" dirty="0"/>
                    </a:p>
                  </a:txBody>
                  <a:tcPr/>
                </a:tc>
                <a:extLst>
                  <a:ext uri="{0D108BD9-81ED-4DB2-BD59-A6C34878D82A}">
                    <a16:rowId xmlns:a16="http://schemas.microsoft.com/office/drawing/2014/main" val="10003"/>
                  </a:ext>
                </a:extLst>
              </a:tr>
              <a:tr h="370840">
                <a:tc>
                  <a:txBody>
                    <a:bodyPr/>
                    <a:lstStyle/>
                    <a:p>
                      <a:r>
                        <a:rPr lang="en-US" dirty="0"/>
                        <a:t>software</a:t>
                      </a:r>
                      <a:endParaRPr lang="ru-RU" dirty="0"/>
                    </a:p>
                  </a:txBody>
                  <a:tcPr/>
                </a:tc>
                <a:tc>
                  <a:txBody>
                    <a:bodyPr/>
                    <a:lstStyle/>
                    <a:p>
                      <a:r>
                        <a:rPr lang="en-US" dirty="0" err="1"/>
                        <a:t>Limbaje</a:t>
                      </a:r>
                      <a:r>
                        <a:rPr lang="en-US" dirty="0"/>
                        <a:t> cod </a:t>
                      </a:r>
                      <a:r>
                        <a:rPr lang="en-US" dirty="0" err="1"/>
                        <a:t>masina</a:t>
                      </a:r>
                      <a:endParaRPr lang="ru-RU" dirty="0"/>
                    </a:p>
                  </a:txBody>
                  <a:tcPr/>
                </a:tc>
                <a:tc>
                  <a:txBody>
                    <a:bodyPr/>
                    <a:lstStyle/>
                    <a:p>
                      <a:r>
                        <a:rPr lang="en-US" dirty="0" err="1"/>
                        <a:t>Limbaje</a:t>
                      </a:r>
                      <a:r>
                        <a:rPr lang="en-US" dirty="0"/>
                        <a:t> de </a:t>
                      </a:r>
                      <a:r>
                        <a:rPr lang="en-US" dirty="0" err="1"/>
                        <a:t>programare</a:t>
                      </a:r>
                      <a:r>
                        <a:rPr lang="en-US" baseline="0" dirty="0"/>
                        <a:t> de </a:t>
                      </a:r>
                      <a:r>
                        <a:rPr lang="en-US" baseline="0" dirty="0" err="1"/>
                        <a:t>nivel</a:t>
                      </a:r>
                      <a:r>
                        <a:rPr lang="en-US" baseline="0" dirty="0"/>
                        <a:t> </a:t>
                      </a:r>
                      <a:r>
                        <a:rPr lang="en-US" baseline="0" dirty="0" err="1"/>
                        <a:t>inalt</a:t>
                      </a:r>
                      <a:endParaRPr lang="ru-RU" dirty="0"/>
                    </a:p>
                  </a:txBody>
                  <a:tcPr/>
                </a:tc>
                <a:tc>
                  <a:txBody>
                    <a:bodyPr/>
                    <a:lstStyle/>
                    <a:p>
                      <a:r>
                        <a:rPr lang="en-US" dirty="0" err="1"/>
                        <a:t>Programe</a:t>
                      </a:r>
                      <a:r>
                        <a:rPr lang="en-US" dirty="0"/>
                        <a:t> </a:t>
                      </a:r>
                      <a:r>
                        <a:rPr lang="en-US" dirty="0" err="1"/>
                        <a:t>aplicarive</a:t>
                      </a:r>
                      <a:r>
                        <a:rPr lang="en-US" dirty="0"/>
                        <a:t> </a:t>
                      </a:r>
                      <a:r>
                        <a:rPr lang="en-US" dirty="0" err="1"/>
                        <a:t>si</a:t>
                      </a:r>
                      <a:r>
                        <a:rPr lang="en-US" dirty="0"/>
                        <a:t> de </a:t>
                      </a:r>
                      <a:r>
                        <a:rPr lang="en-US" dirty="0" err="1"/>
                        <a:t>retea</a:t>
                      </a:r>
                      <a:endParaRPr lang="ru-RU" dirty="0"/>
                    </a:p>
                  </a:txBody>
                  <a:tcPr/>
                </a:tc>
                <a:tc>
                  <a:txBody>
                    <a:bodyPr/>
                    <a:lstStyle/>
                    <a:p>
                      <a:r>
                        <a:rPr lang="en-US" dirty="0" err="1"/>
                        <a:t>Interfete</a:t>
                      </a:r>
                      <a:r>
                        <a:rPr lang="en-US" dirty="0"/>
                        <a:t> </a:t>
                      </a:r>
                      <a:r>
                        <a:rPr lang="en-US" dirty="0" err="1"/>
                        <a:t>grafice</a:t>
                      </a:r>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190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Clasificarea</a:t>
            </a:r>
            <a:r>
              <a:rPr lang="en-US" dirty="0"/>
              <a:t> </a:t>
            </a:r>
            <a:r>
              <a:rPr lang="en-US" dirty="0" err="1"/>
              <a:t>dupa</a:t>
            </a:r>
            <a:r>
              <a:rPr lang="en-US" dirty="0"/>
              <a:t> </a:t>
            </a:r>
            <a:r>
              <a:rPr lang="en-US" dirty="0" err="1"/>
              <a:t>performanta</a:t>
            </a:r>
            <a:endParaRPr lang="ru-RU" dirty="0"/>
          </a:p>
        </p:txBody>
      </p:sp>
      <p:sp>
        <p:nvSpPr>
          <p:cNvPr id="3" name="Объект 2"/>
          <p:cNvSpPr>
            <a:spLocks noGrp="1"/>
          </p:cNvSpPr>
          <p:nvPr>
            <p:ph idx="1"/>
          </p:nvPr>
        </p:nvSpPr>
        <p:spPr/>
        <p:txBody>
          <a:bodyPr/>
          <a:lstStyle/>
          <a:p>
            <a:r>
              <a:rPr lang="en-US" dirty="0" err="1"/>
              <a:t>Calculatoarele</a:t>
            </a:r>
            <a:r>
              <a:rPr lang="en-US" dirty="0"/>
              <a:t> se impart in 4 </a:t>
            </a:r>
            <a:r>
              <a:rPr lang="en-US" dirty="0" err="1"/>
              <a:t>mari</a:t>
            </a:r>
            <a:r>
              <a:rPr lang="en-US" dirty="0"/>
              <a:t> </a:t>
            </a:r>
            <a:r>
              <a:rPr lang="en-US" dirty="0" err="1"/>
              <a:t>categorii</a:t>
            </a:r>
            <a:r>
              <a:rPr lang="en-US" dirty="0"/>
              <a:t>:</a:t>
            </a:r>
            <a:br>
              <a:rPr lang="en-US" dirty="0"/>
            </a:br>
            <a:r>
              <a:rPr lang="en-US" dirty="0"/>
              <a:t>-</a:t>
            </a:r>
            <a:r>
              <a:rPr lang="en-US" dirty="0" err="1"/>
              <a:t>supercalculatoare</a:t>
            </a:r>
            <a:br>
              <a:rPr lang="en-US" dirty="0"/>
            </a:br>
            <a:r>
              <a:rPr lang="en-US" dirty="0"/>
              <a:t>-</a:t>
            </a:r>
            <a:r>
              <a:rPr lang="en-US" dirty="0" err="1"/>
              <a:t>calculatoare</a:t>
            </a:r>
            <a:r>
              <a:rPr lang="en-US" dirty="0"/>
              <a:t> </a:t>
            </a:r>
            <a:r>
              <a:rPr lang="en-US" dirty="0" err="1"/>
              <a:t>mari</a:t>
            </a:r>
            <a:br>
              <a:rPr lang="en-US" dirty="0"/>
            </a:br>
            <a:r>
              <a:rPr lang="en-US" dirty="0"/>
              <a:t>-</a:t>
            </a:r>
            <a:r>
              <a:rPr lang="en-US" dirty="0" err="1"/>
              <a:t>minicalculatoare</a:t>
            </a:r>
            <a:br>
              <a:rPr lang="en-US" dirty="0"/>
            </a:br>
            <a:r>
              <a:rPr lang="en-US" dirty="0"/>
              <a:t>-</a:t>
            </a:r>
            <a:r>
              <a:rPr lang="en-US" dirty="0" err="1"/>
              <a:t>microcalculatoare</a:t>
            </a:r>
            <a:endParaRPr lang="ru-RU" dirty="0"/>
          </a:p>
        </p:txBody>
      </p:sp>
    </p:spTree>
    <p:extLst>
      <p:ext uri="{BB962C8B-B14F-4D97-AF65-F5344CB8AC3E}">
        <p14:creationId xmlns:p14="http://schemas.microsoft.com/office/powerpoint/2010/main" val="302217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Criterii</a:t>
            </a:r>
            <a:r>
              <a:rPr lang="en-US" dirty="0"/>
              <a:t> de </a:t>
            </a:r>
            <a:r>
              <a:rPr lang="en-US" dirty="0" err="1"/>
              <a:t>clasificare</a:t>
            </a:r>
            <a:r>
              <a:rPr lang="en-US" dirty="0"/>
              <a:t>:</a:t>
            </a:r>
            <a:endParaRPr lang="ru-RU" dirty="0"/>
          </a:p>
        </p:txBody>
      </p:sp>
      <p:sp>
        <p:nvSpPr>
          <p:cNvPr id="3" name="Объект 2"/>
          <p:cNvSpPr>
            <a:spLocks noGrp="1"/>
          </p:cNvSpPr>
          <p:nvPr>
            <p:ph idx="1"/>
          </p:nvPr>
        </p:nvSpPr>
        <p:spPr/>
        <p:txBody>
          <a:bodyPr/>
          <a:lstStyle/>
          <a:p>
            <a:r>
              <a:rPr lang="en-US" dirty="0"/>
              <a:t>-</a:t>
            </a:r>
            <a:r>
              <a:rPr lang="en-US" dirty="0" err="1"/>
              <a:t>tipul</a:t>
            </a:r>
            <a:r>
              <a:rPr lang="en-US" dirty="0"/>
              <a:t> </a:t>
            </a:r>
            <a:r>
              <a:rPr lang="en-US" dirty="0" err="1"/>
              <a:t>unitatii</a:t>
            </a:r>
            <a:r>
              <a:rPr lang="en-US" dirty="0"/>
              <a:t> </a:t>
            </a:r>
            <a:r>
              <a:rPr lang="en-US" dirty="0" err="1"/>
              <a:t>centrale</a:t>
            </a:r>
            <a:r>
              <a:rPr lang="en-US" dirty="0"/>
              <a:t> de </a:t>
            </a:r>
            <a:r>
              <a:rPr lang="en-US" dirty="0" err="1"/>
              <a:t>prelucare</a:t>
            </a:r>
            <a:r>
              <a:rPr lang="en-US" dirty="0"/>
              <a:t> (UCP)</a:t>
            </a:r>
            <a:br>
              <a:rPr lang="en-US" dirty="0"/>
            </a:br>
            <a:r>
              <a:rPr lang="en-US" dirty="0"/>
              <a:t>-</a:t>
            </a:r>
            <a:r>
              <a:rPr lang="en-US" dirty="0" err="1"/>
              <a:t>camtitatea</a:t>
            </a:r>
            <a:r>
              <a:rPr lang="en-US" dirty="0"/>
              <a:t> de </a:t>
            </a:r>
            <a:r>
              <a:rPr lang="en-US" dirty="0" err="1"/>
              <a:t>memorie</a:t>
            </a:r>
            <a:r>
              <a:rPr lang="en-US" dirty="0"/>
              <a:t> </a:t>
            </a:r>
            <a:r>
              <a:rPr lang="en-US" dirty="0" err="1"/>
              <a:t>interna</a:t>
            </a:r>
            <a:r>
              <a:rPr lang="en-US" dirty="0"/>
              <a:t> </a:t>
            </a:r>
            <a:r>
              <a:rPr lang="en-US" dirty="0" err="1"/>
              <a:t>pe</a:t>
            </a:r>
            <a:r>
              <a:rPr lang="en-US" dirty="0"/>
              <a:t> care </a:t>
            </a:r>
            <a:r>
              <a:rPr lang="en-US" dirty="0" err="1"/>
              <a:t>microprocesorul</a:t>
            </a:r>
            <a:r>
              <a:rPr lang="en-US" dirty="0"/>
              <a:t> o </a:t>
            </a:r>
            <a:r>
              <a:rPr lang="en-US" dirty="0" err="1"/>
              <a:t>poate</a:t>
            </a:r>
            <a:r>
              <a:rPr lang="en-US" dirty="0"/>
              <a:t> </a:t>
            </a:r>
            <a:r>
              <a:rPr lang="en-US" dirty="0" err="1"/>
              <a:t>utiliza</a:t>
            </a:r>
            <a:br>
              <a:rPr lang="en-US" dirty="0"/>
            </a:br>
            <a:r>
              <a:rPr lang="en-US" dirty="0"/>
              <a:t>-</a:t>
            </a:r>
            <a:r>
              <a:rPr lang="en-US" dirty="0" err="1"/>
              <a:t>capacitatea</a:t>
            </a:r>
            <a:r>
              <a:rPr lang="en-US" dirty="0"/>
              <a:t> de </a:t>
            </a:r>
            <a:r>
              <a:rPr lang="en-US" dirty="0" err="1"/>
              <a:t>stocare</a:t>
            </a:r>
            <a:r>
              <a:rPr lang="en-US" dirty="0"/>
              <a:t> a </a:t>
            </a:r>
            <a:r>
              <a:rPr lang="en-US" dirty="0" err="1"/>
              <a:t>memoriei</a:t>
            </a:r>
            <a:r>
              <a:rPr lang="en-US" dirty="0"/>
              <a:t> </a:t>
            </a:r>
            <a:r>
              <a:rPr lang="en-US" dirty="0" err="1"/>
              <a:t>auxiliare</a:t>
            </a:r>
            <a:br>
              <a:rPr lang="en-US" dirty="0"/>
            </a:br>
            <a:r>
              <a:rPr lang="en-US" dirty="0"/>
              <a:t>-</a:t>
            </a:r>
            <a:r>
              <a:rPr lang="en-US" dirty="0" err="1"/>
              <a:t>viteza</a:t>
            </a:r>
            <a:r>
              <a:rPr lang="en-US" dirty="0"/>
              <a:t> </a:t>
            </a:r>
            <a:r>
              <a:rPr lang="en-US" dirty="0" err="1"/>
              <a:t>perifericelor</a:t>
            </a:r>
            <a:r>
              <a:rPr lang="en-US" dirty="0"/>
              <a:t> de </a:t>
            </a:r>
            <a:r>
              <a:rPr lang="en-US" dirty="0" err="1"/>
              <a:t>iesire</a:t>
            </a:r>
            <a:br>
              <a:rPr lang="en-US" dirty="0"/>
            </a:br>
            <a:r>
              <a:rPr lang="en-US" dirty="0"/>
              <a:t>-</a:t>
            </a:r>
            <a:r>
              <a:rPr lang="en-US" dirty="0" err="1"/>
              <a:t>viteza</a:t>
            </a:r>
            <a:r>
              <a:rPr lang="en-US" dirty="0"/>
              <a:t> de </a:t>
            </a:r>
            <a:r>
              <a:rPr lang="en-US" dirty="0" err="1"/>
              <a:t>prelucrare</a:t>
            </a:r>
            <a:r>
              <a:rPr lang="en-US" dirty="0"/>
              <a:t> </a:t>
            </a:r>
            <a:r>
              <a:rPr lang="en-US" dirty="0" err="1"/>
              <a:t>exprimata</a:t>
            </a:r>
            <a:r>
              <a:rPr lang="en-US" dirty="0"/>
              <a:t> in MIPS(millions of instructions per second)</a:t>
            </a:r>
            <a:br>
              <a:rPr lang="en-US" dirty="0"/>
            </a:br>
            <a:r>
              <a:rPr lang="en-US" dirty="0"/>
              <a:t>-</a:t>
            </a:r>
            <a:r>
              <a:rPr lang="en-US" dirty="0" err="1"/>
              <a:t>numarul</a:t>
            </a:r>
            <a:r>
              <a:rPr lang="en-US" dirty="0"/>
              <a:t> de </a:t>
            </a:r>
            <a:r>
              <a:rPr lang="en-US" dirty="0" err="1"/>
              <a:t>utilizatori</a:t>
            </a:r>
            <a:r>
              <a:rPr lang="en-US" dirty="0"/>
              <a:t> care pot </a:t>
            </a:r>
            <a:r>
              <a:rPr lang="en-US" dirty="0" err="1"/>
              <a:t>avea</a:t>
            </a:r>
            <a:r>
              <a:rPr lang="en-US" dirty="0"/>
              <a:t> la </a:t>
            </a:r>
            <a:r>
              <a:rPr lang="en-US" dirty="0" err="1"/>
              <a:t>acelasi</a:t>
            </a:r>
            <a:r>
              <a:rPr lang="en-US" dirty="0"/>
              <a:t> calculator in </a:t>
            </a:r>
            <a:r>
              <a:rPr lang="en-US" dirty="0" err="1"/>
              <a:t>acelasi</a:t>
            </a:r>
            <a:r>
              <a:rPr lang="en-US" dirty="0"/>
              <a:t> </a:t>
            </a:r>
            <a:r>
              <a:rPr lang="en-US" dirty="0" err="1"/>
              <a:t>timp</a:t>
            </a:r>
            <a:br>
              <a:rPr lang="en-US" dirty="0"/>
            </a:br>
            <a:r>
              <a:rPr lang="en-US" dirty="0"/>
              <a:t>-</a:t>
            </a:r>
            <a:r>
              <a:rPr lang="en-US" dirty="0" err="1"/>
              <a:t>costul</a:t>
            </a:r>
            <a:r>
              <a:rPr lang="en-US" dirty="0"/>
              <a:t> </a:t>
            </a:r>
            <a:r>
              <a:rPr lang="en-US" dirty="0" err="1"/>
              <a:t>sistemului</a:t>
            </a:r>
            <a:endParaRPr lang="ru-RU" dirty="0"/>
          </a:p>
        </p:txBody>
      </p:sp>
    </p:spTree>
    <p:extLst>
      <p:ext uri="{BB962C8B-B14F-4D97-AF65-F5344CB8AC3E}">
        <p14:creationId xmlns:p14="http://schemas.microsoft.com/office/powerpoint/2010/main" val="172348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SUPERCALCULATOARELE</a:t>
            </a:r>
            <a:endParaRPr lang="ru-RU" dirty="0"/>
          </a:p>
        </p:txBody>
      </p:sp>
      <p:sp>
        <p:nvSpPr>
          <p:cNvPr id="3" name="Объект 2"/>
          <p:cNvSpPr>
            <a:spLocks noGrp="1"/>
          </p:cNvSpPr>
          <p:nvPr>
            <p:ph idx="1"/>
          </p:nvPr>
        </p:nvSpPr>
        <p:spPr/>
        <p:txBody>
          <a:bodyPr/>
          <a:lstStyle/>
          <a:p>
            <a:r>
              <a:rPr lang="en-US" dirty="0" err="1"/>
              <a:t>Supercalculatoarele</a:t>
            </a:r>
            <a:r>
              <a:rPr lang="en-US" dirty="0"/>
              <a:t> au o </a:t>
            </a:r>
            <a:r>
              <a:rPr lang="en-US" dirty="0" err="1"/>
              <a:t>memorie</a:t>
            </a:r>
            <a:r>
              <a:rPr lang="en-US" dirty="0"/>
              <a:t> </a:t>
            </a:r>
            <a:r>
              <a:rPr lang="en-US" dirty="0" err="1"/>
              <a:t>internă</a:t>
            </a:r>
            <a:r>
              <a:rPr lang="en-US" dirty="0"/>
              <a:t> </a:t>
            </a:r>
            <a:r>
              <a:rPr lang="en-US" dirty="0" err="1"/>
              <a:t>si</a:t>
            </a:r>
            <a:r>
              <a:rPr lang="en-US" dirty="0"/>
              <a:t> o </a:t>
            </a:r>
            <a:r>
              <a:rPr lang="en-US" dirty="0" err="1"/>
              <a:t>viteză</a:t>
            </a:r>
            <a:r>
              <a:rPr lang="en-US" dirty="0"/>
              <a:t> de </a:t>
            </a:r>
            <a:r>
              <a:rPr lang="en-US" dirty="0" err="1"/>
              <a:t>lucru</a:t>
            </a:r>
            <a:r>
              <a:rPr lang="en-US" dirty="0"/>
              <a:t> </a:t>
            </a:r>
            <a:r>
              <a:rPr lang="en-US" dirty="0" err="1"/>
              <a:t>foarte</a:t>
            </a:r>
            <a:r>
              <a:rPr lang="en-US" dirty="0"/>
              <a:t> mare: pot </a:t>
            </a:r>
            <a:r>
              <a:rPr lang="en-US" dirty="0" err="1"/>
              <a:t>executa</a:t>
            </a:r>
            <a:r>
              <a:rPr lang="en-US" dirty="0"/>
              <a:t> </a:t>
            </a:r>
            <a:r>
              <a:rPr lang="en-US" dirty="0" err="1"/>
              <a:t>pînă</a:t>
            </a:r>
            <a:r>
              <a:rPr lang="en-US" dirty="0"/>
              <a:t> la </a:t>
            </a:r>
            <a:r>
              <a:rPr lang="en-US" dirty="0" err="1"/>
              <a:t>cîteva</a:t>
            </a:r>
            <a:r>
              <a:rPr lang="en-US" dirty="0"/>
              <a:t> </a:t>
            </a:r>
            <a:r>
              <a:rPr lang="en-US" dirty="0" err="1"/>
              <a:t>sute</a:t>
            </a:r>
            <a:r>
              <a:rPr lang="en-US" dirty="0"/>
              <a:t> de </a:t>
            </a:r>
            <a:r>
              <a:rPr lang="en-US" dirty="0" err="1"/>
              <a:t>milioane</a:t>
            </a:r>
            <a:r>
              <a:rPr lang="en-US" dirty="0"/>
              <a:t> de </a:t>
            </a:r>
            <a:r>
              <a:rPr lang="en-US" dirty="0" err="1"/>
              <a:t>instructiuni</a:t>
            </a:r>
            <a:r>
              <a:rPr lang="en-US" dirty="0"/>
              <a:t> </a:t>
            </a:r>
            <a:r>
              <a:rPr lang="en-US" dirty="0" err="1"/>
              <a:t>pe</a:t>
            </a:r>
            <a:r>
              <a:rPr lang="en-US" dirty="0"/>
              <a:t> </a:t>
            </a:r>
            <a:r>
              <a:rPr lang="en-US" dirty="0" err="1"/>
              <a:t>secundă</a:t>
            </a:r>
            <a:r>
              <a:rPr lang="en-US" dirty="0"/>
              <a:t>, </a:t>
            </a:r>
            <a:r>
              <a:rPr lang="en-US" dirty="0" err="1"/>
              <a:t>fiind</a:t>
            </a:r>
            <a:r>
              <a:rPr lang="en-US" dirty="0"/>
              <a:t> </a:t>
            </a:r>
            <a:r>
              <a:rPr lang="en-US" dirty="0" err="1"/>
              <a:t>cele</a:t>
            </a:r>
            <a:r>
              <a:rPr lang="en-US" dirty="0"/>
              <a:t> </a:t>
            </a:r>
            <a:r>
              <a:rPr lang="en-US" dirty="0" err="1"/>
              <a:t>mai</a:t>
            </a:r>
            <a:r>
              <a:rPr lang="en-US" dirty="0"/>
              <a:t> </a:t>
            </a:r>
            <a:r>
              <a:rPr lang="en-US" dirty="0" err="1"/>
              <a:t>rapide</a:t>
            </a:r>
            <a:r>
              <a:rPr lang="en-US" dirty="0"/>
              <a:t> </a:t>
            </a:r>
            <a:r>
              <a:rPr lang="en-US" dirty="0" err="1"/>
              <a:t>tipuri</a:t>
            </a:r>
            <a:r>
              <a:rPr lang="en-US" dirty="0"/>
              <a:t> de </a:t>
            </a:r>
            <a:r>
              <a:rPr lang="en-US" dirty="0" err="1"/>
              <a:t>calculatoare</a:t>
            </a:r>
            <a:r>
              <a:rPr lang="en-US" dirty="0"/>
              <a:t>. De </a:t>
            </a:r>
            <a:r>
              <a:rPr lang="en-US" dirty="0" err="1"/>
              <a:t>obicei</a:t>
            </a:r>
            <a:r>
              <a:rPr lang="en-US" dirty="0"/>
              <a:t> </a:t>
            </a:r>
            <a:r>
              <a:rPr lang="en-US" dirty="0" err="1"/>
              <a:t>sunt</a:t>
            </a:r>
            <a:r>
              <a:rPr lang="en-US" dirty="0"/>
              <a:t> </a:t>
            </a:r>
            <a:r>
              <a:rPr lang="en-US" dirty="0" err="1"/>
              <a:t>utilizate</a:t>
            </a:r>
            <a:r>
              <a:rPr lang="en-US" dirty="0"/>
              <a:t> </a:t>
            </a:r>
            <a:r>
              <a:rPr lang="en-US" dirty="0" err="1"/>
              <a:t>pentru</a:t>
            </a:r>
            <a:r>
              <a:rPr lang="en-US" dirty="0"/>
              <a:t> </a:t>
            </a:r>
            <a:r>
              <a:rPr lang="en-US" dirty="0" err="1"/>
              <a:t>aplicatii</a:t>
            </a:r>
            <a:r>
              <a:rPr lang="en-US" dirty="0"/>
              <a:t> </a:t>
            </a:r>
            <a:r>
              <a:rPr lang="en-US" dirty="0" err="1"/>
              <a:t>specifice</a:t>
            </a:r>
            <a:r>
              <a:rPr lang="en-US" dirty="0"/>
              <a:t>, care </a:t>
            </a:r>
            <a:r>
              <a:rPr lang="en-US" dirty="0" err="1"/>
              <a:t>necesită</a:t>
            </a:r>
            <a:r>
              <a:rPr lang="en-US" dirty="0"/>
              <a:t> </a:t>
            </a:r>
            <a:r>
              <a:rPr lang="en-US" dirty="0" err="1"/>
              <a:t>calcule</a:t>
            </a:r>
            <a:r>
              <a:rPr lang="en-US" dirty="0"/>
              <a:t> </a:t>
            </a:r>
            <a:r>
              <a:rPr lang="en-US" dirty="0" err="1"/>
              <a:t>matematice</a:t>
            </a:r>
            <a:r>
              <a:rPr lang="en-US" dirty="0"/>
              <a:t> </a:t>
            </a:r>
            <a:r>
              <a:rPr lang="en-US" dirty="0" err="1"/>
              <a:t>complexe</a:t>
            </a:r>
            <a:r>
              <a:rPr lang="en-US" dirty="0"/>
              <a:t>, </a:t>
            </a:r>
            <a:r>
              <a:rPr lang="en-US" dirty="0" err="1"/>
              <a:t>mari</a:t>
            </a:r>
            <a:r>
              <a:rPr lang="en-US" dirty="0"/>
              <a:t> </a:t>
            </a:r>
            <a:r>
              <a:rPr lang="en-US" dirty="0" err="1"/>
              <a:t>consumatoare</a:t>
            </a:r>
            <a:r>
              <a:rPr lang="en-US" dirty="0"/>
              <a:t> de </a:t>
            </a:r>
            <a:r>
              <a:rPr lang="en-US" dirty="0" err="1"/>
              <a:t>timp</a:t>
            </a:r>
            <a:r>
              <a:rPr lang="en-US" dirty="0"/>
              <a:t> </a:t>
            </a:r>
            <a:r>
              <a:rPr lang="en-US" dirty="0" err="1"/>
              <a:t>si</a:t>
            </a:r>
            <a:r>
              <a:rPr lang="en-US" dirty="0"/>
              <a:t> </a:t>
            </a:r>
            <a:r>
              <a:rPr lang="en-US" dirty="0" err="1"/>
              <a:t>memorie</a:t>
            </a:r>
            <a:r>
              <a:rPr lang="en-US" dirty="0"/>
              <a:t>, cum </a:t>
            </a:r>
            <a:r>
              <a:rPr lang="en-US" dirty="0" err="1"/>
              <a:t>ar</a:t>
            </a:r>
            <a:r>
              <a:rPr lang="en-US" dirty="0"/>
              <a:t> fi, de </a:t>
            </a:r>
            <a:r>
              <a:rPr lang="en-US" dirty="0" err="1"/>
              <a:t>exemplu</a:t>
            </a:r>
            <a:r>
              <a:rPr lang="en-US" dirty="0"/>
              <a:t>, </a:t>
            </a:r>
            <a:r>
              <a:rPr lang="en-US" dirty="0" err="1"/>
              <a:t>grafica</a:t>
            </a:r>
            <a:r>
              <a:rPr lang="en-US" dirty="0"/>
              <a:t> </a:t>
            </a:r>
            <a:r>
              <a:rPr lang="en-US" dirty="0" err="1"/>
              <a:t>animată</a:t>
            </a:r>
            <a:r>
              <a:rPr lang="en-US" dirty="0"/>
              <a:t>, </a:t>
            </a:r>
            <a:r>
              <a:rPr lang="en-US" dirty="0" err="1"/>
              <a:t>prognozele</a:t>
            </a:r>
            <a:r>
              <a:rPr lang="en-US" dirty="0"/>
              <a:t> </a:t>
            </a:r>
            <a:r>
              <a:rPr lang="en-US" dirty="0" err="1"/>
              <a:t>geologice</a:t>
            </a:r>
            <a:r>
              <a:rPr lang="en-US" dirty="0"/>
              <a:t> </a:t>
            </a:r>
            <a:r>
              <a:rPr lang="en-US" dirty="0" err="1"/>
              <a:t>sau</a:t>
            </a:r>
            <a:r>
              <a:rPr lang="en-US" dirty="0"/>
              <a:t> </a:t>
            </a:r>
            <a:r>
              <a:rPr lang="en-US" dirty="0" err="1"/>
              <a:t>meteorologice</a:t>
            </a:r>
            <a:r>
              <a:rPr lang="en-US" dirty="0"/>
              <a:t>, </a:t>
            </a:r>
            <a:r>
              <a:rPr lang="en-US" dirty="0" err="1"/>
              <a:t>probleme</a:t>
            </a:r>
            <a:r>
              <a:rPr lang="en-US" dirty="0"/>
              <a:t> </a:t>
            </a:r>
            <a:r>
              <a:rPr lang="en-US" dirty="0" err="1"/>
              <a:t>complexe</a:t>
            </a:r>
            <a:r>
              <a:rPr lang="en-US" dirty="0"/>
              <a:t> de </a:t>
            </a:r>
            <a:r>
              <a:rPr lang="en-US" dirty="0" err="1"/>
              <a:t>fizică</a:t>
            </a:r>
            <a:r>
              <a:rPr lang="en-US" dirty="0"/>
              <a:t> </a:t>
            </a:r>
            <a:r>
              <a:rPr lang="en-US" dirty="0" err="1"/>
              <a:t>pentru</a:t>
            </a:r>
            <a:r>
              <a:rPr lang="en-US" dirty="0"/>
              <a:t> care se </a:t>
            </a:r>
            <a:r>
              <a:rPr lang="en-US" dirty="0" err="1"/>
              <a:t>doreste</a:t>
            </a:r>
            <a:r>
              <a:rPr lang="en-US" dirty="0"/>
              <a:t> </a:t>
            </a:r>
            <a:r>
              <a:rPr lang="en-US" dirty="0" err="1"/>
              <a:t>aplicarea</a:t>
            </a:r>
            <a:r>
              <a:rPr lang="en-US" dirty="0"/>
              <a:t> </a:t>
            </a:r>
            <a:r>
              <a:rPr lang="en-US" dirty="0" err="1"/>
              <a:t>unor</a:t>
            </a:r>
            <a:r>
              <a:rPr lang="en-US" dirty="0"/>
              <a:t> </a:t>
            </a:r>
            <a:r>
              <a:rPr lang="en-US" dirty="0" err="1"/>
              <a:t>algoritmi</a:t>
            </a:r>
            <a:r>
              <a:rPr lang="en-US" dirty="0"/>
              <a:t> </a:t>
            </a:r>
            <a:r>
              <a:rPr lang="en-US" dirty="0" err="1"/>
              <a:t>matematici</a:t>
            </a:r>
            <a:r>
              <a:rPr lang="en-US" dirty="0"/>
              <a:t> </a:t>
            </a:r>
            <a:r>
              <a:rPr lang="en-US" dirty="0" err="1"/>
              <a:t>riguroşi</a:t>
            </a:r>
            <a:r>
              <a:rPr lang="en-US" dirty="0"/>
              <a:t> – </a:t>
            </a:r>
            <a:r>
              <a:rPr lang="en-US" dirty="0" err="1"/>
              <a:t>dinamica</a:t>
            </a:r>
            <a:r>
              <a:rPr lang="en-US" dirty="0"/>
              <a:t> </a:t>
            </a:r>
            <a:r>
              <a:rPr lang="en-US" dirty="0" err="1"/>
              <a:t>fluidelor</a:t>
            </a:r>
            <a:r>
              <a:rPr lang="en-US" dirty="0"/>
              <a:t>, </a:t>
            </a:r>
            <a:r>
              <a:rPr lang="en-US" dirty="0" err="1"/>
              <a:t>fizica</a:t>
            </a:r>
            <a:r>
              <a:rPr lang="en-US" dirty="0"/>
              <a:t> </a:t>
            </a:r>
            <a:r>
              <a:rPr lang="en-US" dirty="0" err="1"/>
              <a:t>nucleară</a:t>
            </a:r>
            <a:r>
              <a:rPr lang="en-US" dirty="0"/>
              <a:t>. </a:t>
            </a:r>
            <a:r>
              <a:rPr lang="en-US" dirty="0" err="1"/>
              <a:t>Cel</a:t>
            </a:r>
            <a:r>
              <a:rPr lang="en-US" dirty="0"/>
              <a:t> </a:t>
            </a:r>
            <a:r>
              <a:rPr lang="en-US" dirty="0" err="1"/>
              <a:t>mai</a:t>
            </a:r>
            <a:r>
              <a:rPr lang="en-US" dirty="0"/>
              <a:t> </a:t>
            </a:r>
            <a:r>
              <a:rPr lang="en-US" dirty="0" err="1"/>
              <a:t>cunoscut</a:t>
            </a:r>
            <a:r>
              <a:rPr lang="en-US" dirty="0"/>
              <a:t> tip de </a:t>
            </a:r>
            <a:r>
              <a:rPr lang="en-US" dirty="0" err="1"/>
              <a:t>supercalculator</a:t>
            </a:r>
            <a:r>
              <a:rPr lang="en-US" dirty="0"/>
              <a:t> </a:t>
            </a:r>
            <a:r>
              <a:rPr lang="en-US" dirty="0" err="1"/>
              <a:t>este</a:t>
            </a:r>
            <a:r>
              <a:rPr lang="en-US" dirty="0"/>
              <a:t> CRAY .</a:t>
            </a:r>
            <a:endParaRPr lang="ru-RU" dirty="0"/>
          </a:p>
        </p:txBody>
      </p:sp>
    </p:spTree>
    <p:extLst>
      <p:ext uri="{BB962C8B-B14F-4D97-AF65-F5344CB8AC3E}">
        <p14:creationId xmlns:p14="http://schemas.microsoft.com/office/powerpoint/2010/main" val="19804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Calculatoarele</a:t>
            </a:r>
            <a:r>
              <a:rPr lang="en-US" dirty="0"/>
              <a:t> </a:t>
            </a:r>
            <a:r>
              <a:rPr lang="en-US" dirty="0" err="1"/>
              <a:t>mari</a:t>
            </a:r>
            <a:endParaRPr lang="ru-RU" dirty="0"/>
          </a:p>
        </p:txBody>
      </p:sp>
      <p:sp>
        <p:nvSpPr>
          <p:cNvPr id="3" name="Объект 2"/>
          <p:cNvSpPr>
            <a:spLocks noGrp="1"/>
          </p:cNvSpPr>
          <p:nvPr>
            <p:ph idx="1"/>
          </p:nvPr>
        </p:nvSpPr>
        <p:spPr/>
        <p:txBody>
          <a:bodyPr/>
          <a:lstStyle/>
          <a:p>
            <a:r>
              <a:rPr lang="en-US" dirty="0" err="1"/>
              <a:t>Calculatoarele</a:t>
            </a:r>
            <a:r>
              <a:rPr lang="en-US" dirty="0"/>
              <a:t> </a:t>
            </a:r>
            <a:r>
              <a:rPr lang="en-US" dirty="0" err="1"/>
              <a:t>mari</a:t>
            </a:r>
            <a:r>
              <a:rPr lang="en-US" dirty="0"/>
              <a:t> pot </a:t>
            </a:r>
            <a:r>
              <a:rPr lang="en-US" dirty="0" err="1"/>
              <a:t>executa</a:t>
            </a:r>
            <a:r>
              <a:rPr lang="en-US" dirty="0"/>
              <a:t> 1 </a:t>
            </a:r>
            <a:r>
              <a:rPr lang="en-US" dirty="0" err="1"/>
              <a:t>bilion</a:t>
            </a:r>
            <a:r>
              <a:rPr lang="en-US" dirty="0"/>
              <a:t> de </a:t>
            </a:r>
            <a:r>
              <a:rPr lang="en-US" dirty="0" err="1"/>
              <a:t>operaţii</a:t>
            </a:r>
            <a:r>
              <a:rPr lang="en-US" dirty="0"/>
              <a:t> </a:t>
            </a:r>
            <a:r>
              <a:rPr lang="en-US" dirty="0" err="1"/>
              <a:t>pe</a:t>
            </a:r>
            <a:r>
              <a:rPr lang="en-US" dirty="0"/>
              <a:t> </a:t>
            </a:r>
            <a:r>
              <a:rPr lang="en-US" dirty="0" err="1"/>
              <a:t>secundă</a:t>
            </a:r>
            <a:r>
              <a:rPr lang="en-US" dirty="0"/>
              <a:t>, </a:t>
            </a:r>
            <a:r>
              <a:rPr lang="en-US" dirty="0" err="1"/>
              <a:t>costul</a:t>
            </a:r>
            <a:r>
              <a:rPr lang="en-US" dirty="0"/>
              <a:t> </a:t>
            </a:r>
            <a:r>
              <a:rPr lang="en-US" dirty="0" err="1"/>
              <a:t>lor</a:t>
            </a:r>
            <a:r>
              <a:rPr lang="en-US" dirty="0"/>
              <a:t> </a:t>
            </a:r>
            <a:r>
              <a:rPr lang="en-US" dirty="0" err="1"/>
              <a:t>fiind</a:t>
            </a:r>
            <a:r>
              <a:rPr lang="en-US" dirty="0"/>
              <a:t> de </a:t>
            </a:r>
            <a:r>
              <a:rPr lang="en-US" dirty="0" err="1"/>
              <a:t>cîteva</a:t>
            </a:r>
            <a:r>
              <a:rPr lang="en-US" dirty="0"/>
              <a:t> </a:t>
            </a:r>
            <a:r>
              <a:rPr lang="en-US" dirty="0" err="1"/>
              <a:t>milioane</a:t>
            </a:r>
            <a:r>
              <a:rPr lang="en-US" dirty="0"/>
              <a:t> de </a:t>
            </a:r>
            <a:r>
              <a:rPr lang="en-US" dirty="0" err="1"/>
              <a:t>dolari</a:t>
            </a:r>
            <a:r>
              <a:rPr lang="en-US" dirty="0"/>
              <a:t>. De </a:t>
            </a:r>
            <a:r>
              <a:rPr lang="en-US" dirty="0" err="1"/>
              <a:t>regulă</a:t>
            </a:r>
            <a:r>
              <a:rPr lang="en-US" dirty="0"/>
              <a:t> </a:t>
            </a:r>
            <a:r>
              <a:rPr lang="en-US" dirty="0" err="1"/>
              <a:t>calculatoarele</a:t>
            </a:r>
            <a:r>
              <a:rPr lang="en-US" dirty="0"/>
              <a:t> </a:t>
            </a:r>
            <a:r>
              <a:rPr lang="en-US" dirty="0" err="1"/>
              <a:t>mari</a:t>
            </a:r>
            <a:r>
              <a:rPr lang="en-US" dirty="0"/>
              <a:t> </a:t>
            </a:r>
            <a:r>
              <a:rPr lang="en-US" dirty="0" err="1"/>
              <a:t>includ</a:t>
            </a:r>
            <a:r>
              <a:rPr lang="en-US" dirty="0"/>
              <a:t> </a:t>
            </a:r>
            <a:r>
              <a:rPr lang="en-US" dirty="0" err="1"/>
              <a:t>zeci</a:t>
            </a:r>
            <a:r>
              <a:rPr lang="en-US" dirty="0"/>
              <a:t> de </a:t>
            </a:r>
            <a:r>
              <a:rPr lang="en-US" dirty="0" err="1"/>
              <a:t>unităţi</a:t>
            </a:r>
            <a:r>
              <a:rPr lang="en-US" dirty="0"/>
              <a:t> de </a:t>
            </a:r>
            <a:r>
              <a:rPr lang="en-US" dirty="0" err="1"/>
              <a:t>discuri</a:t>
            </a:r>
            <a:r>
              <a:rPr lang="en-US" dirty="0"/>
              <a:t> </a:t>
            </a:r>
            <a:r>
              <a:rPr lang="en-US" dirty="0" err="1"/>
              <a:t>magnetice</a:t>
            </a:r>
            <a:r>
              <a:rPr lang="en-US" dirty="0"/>
              <a:t> </a:t>
            </a:r>
            <a:r>
              <a:rPr lang="en-US" dirty="0" err="1"/>
              <a:t>şi</a:t>
            </a:r>
            <a:r>
              <a:rPr lang="en-US" dirty="0"/>
              <a:t> </a:t>
            </a:r>
            <a:r>
              <a:rPr lang="en-US" dirty="0" err="1"/>
              <a:t>imprimante</a:t>
            </a:r>
            <a:r>
              <a:rPr lang="en-US" dirty="0"/>
              <a:t>, </a:t>
            </a:r>
            <a:r>
              <a:rPr lang="en-US" dirty="0" err="1"/>
              <a:t>sute</a:t>
            </a:r>
            <a:r>
              <a:rPr lang="en-US" dirty="0"/>
              <a:t> de console, </a:t>
            </a:r>
            <a:r>
              <a:rPr lang="en-US" dirty="0" err="1"/>
              <a:t>aflate</a:t>
            </a:r>
            <a:r>
              <a:rPr lang="en-US" dirty="0"/>
              <a:t> la </a:t>
            </a:r>
            <a:r>
              <a:rPr lang="en-US" dirty="0" err="1"/>
              <a:t>diferite</a:t>
            </a:r>
            <a:r>
              <a:rPr lang="en-US" dirty="0"/>
              <a:t> </a:t>
            </a:r>
            <a:r>
              <a:rPr lang="en-US" dirty="0" err="1"/>
              <a:t>distanţe.Aceste</a:t>
            </a:r>
            <a:r>
              <a:rPr lang="en-US" dirty="0"/>
              <a:t> </a:t>
            </a:r>
            <a:r>
              <a:rPr lang="en-US" dirty="0" err="1"/>
              <a:t>calculatoare</a:t>
            </a:r>
            <a:r>
              <a:rPr lang="en-US" dirty="0"/>
              <a:t> se </a:t>
            </a:r>
            <a:r>
              <a:rPr lang="en-US" dirty="0" err="1"/>
              <a:t>utilizează</a:t>
            </a:r>
            <a:r>
              <a:rPr lang="en-US" dirty="0"/>
              <a:t> in </a:t>
            </a:r>
            <a:r>
              <a:rPr lang="en-US" dirty="0" err="1"/>
              <a:t>cadrul</a:t>
            </a:r>
            <a:r>
              <a:rPr lang="en-US" dirty="0"/>
              <a:t> </a:t>
            </a:r>
            <a:r>
              <a:rPr lang="en-US" dirty="0" err="1"/>
              <a:t>unor</a:t>
            </a:r>
            <a:r>
              <a:rPr lang="en-US" dirty="0"/>
              <a:t> </a:t>
            </a:r>
            <a:r>
              <a:rPr lang="en-US" dirty="0" err="1"/>
              <a:t>mari</a:t>
            </a:r>
            <a:r>
              <a:rPr lang="en-US" dirty="0"/>
              <a:t> </a:t>
            </a:r>
            <a:r>
              <a:rPr lang="en-US" dirty="0" err="1"/>
              <a:t>centre</a:t>
            </a:r>
            <a:r>
              <a:rPr lang="en-US" dirty="0"/>
              <a:t> de </a:t>
            </a:r>
            <a:r>
              <a:rPr lang="en-US" dirty="0" err="1"/>
              <a:t>calcul</a:t>
            </a:r>
            <a:r>
              <a:rPr lang="en-US" dirty="0"/>
              <a:t> </a:t>
            </a:r>
            <a:r>
              <a:rPr lang="en-US" dirty="0" err="1"/>
              <a:t>şi</a:t>
            </a:r>
            <a:r>
              <a:rPr lang="en-US" dirty="0"/>
              <a:t> </a:t>
            </a:r>
            <a:r>
              <a:rPr lang="en-US" dirty="0" err="1"/>
              <a:t>funcţionează</a:t>
            </a:r>
            <a:r>
              <a:rPr lang="en-US" dirty="0"/>
              <a:t> </a:t>
            </a:r>
            <a:r>
              <a:rPr lang="en-US" dirty="0" err="1"/>
              <a:t>în</a:t>
            </a:r>
            <a:r>
              <a:rPr lang="en-US" dirty="0"/>
              <a:t> </a:t>
            </a:r>
            <a:r>
              <a:rPr lang="en-US" dirty="0" err="1"/>
              <a:t>regim</a:t>
            </a:r>
            <a:r>
              <a:rPr lang="en-US" dirty="0"/>
              <a:t> non-stop.</a:t>
            </a:r>
            <a:endParaRPr lang="ru-RU" dirty="0"/>
          </a:p>
        </p:txBody>
      </p:sp>
    </p:spTree>
    <p:extLst>
      <p:ext uri="{BB962C8B-B14F-4D97-AF65-F5344CB8AC3E}">
        <p14:creationId xmlns:p14="http://schemas.microsoft.com/office/powerpoint/2010/main" val="63798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Minicalculatoare</a:t>
            </a:r>
            <a:endParaRPr lang="ru-RU" dirty="0"/>
          </a:p>
        </p:txBody>
      </p:sp>
      <p:sp>
        <p:nvSpPr>
          <p:cNvPr id="3" name="Объект 2"/>
          <p:cNvSpPr>
            <a:spLocks noGrp="1"/>
          </p:cNvSpPr>
          <p:nvPr>
            <p:ph idx="1"/>
          </p:nvPr>
        </p:nvSpPr>
        <p:spPr/>
        <p:txBody>
          <a:bodyPr/>
          <a:lstStyle/>
          <a:p>
            <a:r>
              <a:rPr lang="ro-RO" dirty="0"/>
              <a:t>Minicalculatoarele pot executa sute de milioane de operaţii pe secundă, iar preţul lor nu depăşeşte 200 mii de dolari. Echipamentele periferice ale unui minicalculator includ cîteva discuri magnetice, una sau două imprimante, mai multe console. Minicalculatoarele sînt mai uşor de utilizat decît calculatoarele mari şi se aplică în proiectarea asistată de calculator, în automatizări industriale, în prelucrarea datelor în experimentele ştiinţifice etc.</a:t>
            </a:r>
          </a:p>
          <a:p>
            <a:br>
              <a:rPr lang="ro-RO" dirty="0"/>
            </a:br>
            <a:endParaRPr lang="ru-RU" dirty="0"/>
          </a:p>
        </p:txBody>
      </p:sp>
    </p:spTree>
    <p:extLst>
      <p:ext uri="{BB962C8B-B14F-4D97-AF65-F5344CB8AC3E}">
        <p14:creationId xmlns:p14="http://schemas.microsoft.com/office/powerpoint/2010/main" val="168112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ltLang="ru-RU" dirty="0">
                <a:solidFill>
                  <a:schemeClr val="tx1"/>
                </a:solidFill>
                <a:latin typeface="+mn-lt"/>
                <a:cs typeface="Arial" panose="020B0604020202020204" pitchFamily="34" charset="0"/>
              </a:rPr>
              <a:t>MICROCALCULATOARELE</a:t>
            </a:r>
            <a:endParaRPr lang="ru-RU" dirty="0">
              <a:latin typeface="+mn-lt"/>
            </a:endParaRPr>
          </a:p>
        </p:txBody>
      </p:sp>
      <p:sp>
        <p:nvSpPr>
          <p:cNvPr id="3" name="Объект 2"/>
          <p:cNvSpPr>
            <a:spLocks noGrp="1"/>
          </p:cNvSpPr>
          <p:nvPr>
            <p:ph idx="1"/>
          </p:nvPr>
        </p:nvSpPr>
        <p:spPr/>
        <p:txBody>
          <a:bodyPr>
            <a:normAutofit fontScale="92500" lnSpcReduction="10000"/>
          </a:bodyPr>
          <a:lstStyle/>
          <a:p>
            <a:r>
              <a:rPr lang="en-US" dirty="0" err="1"/>
              <a:t>Reprezintă</a:t>
            </a:r>
            <a:r>
              <a:rPr lang="en-US" dirty="0"/>
              <a:t> </a:t>
            </a:r>
            <a:r>
              <a:rPr lang="en-US" dirty="0" err="1"/>
              <a:t>tipul</a:t>
            </a:r>
            <a:r>
              <a:rPr lang="en-US" dirty="0"/>
              <a:t> de calculator care </a:t>
            </a:r>
            <a:r>
              <a:rPr lang="en-US" dirty="0" err="1"/>
              <a:t>utilizează</a:t>
            </a:r>
            <a:r>
              <a:rPr lang="en-US" dirty="0"/>
              <a:t> un </a:t>
            </a:r>
            <a:r>
              <a:rPr lang="en-US" dirty="0" err="1"/>
              <a:t>microprocesor</a:t>
            </a:r>
            <a:r>
              <a:rPr lang="en-US" dirty="0"/>
              <a:t> ca </a:t>
            </a:r>
            <a:r>
              <a:rPr lang="en-US" dirty="0" err="1"/>
              <a:t>unitate</a:t>
            </a:r>
            <a:r>
              <a:rPr lang="en-US" dirty="0"/>
              <a:t> </a:t>
            </a:r>
            <a:r>
              <a:rPr lang="en-US" dirty="0" err="1"/>
              <a:t>centrală</a:t>
            </a:r>
            <a:r>
              <a:rPr lang="en-US" dirty="0"/>
              <a:t> de </a:t>
            </a:r>
            <a:r>
              <a:rPr lang="en-US" dirty="0" err="1"/>
              <a:t>prelucrare</a:t>
            </a:r>
            <a:r>
              <a:rPr lang="en-US" dirty="0"/>
              <a:t> (UCP) </a:t>
            </a:r>
            <a:r>
              <a:rPr lang="en-US" dirty="0" err="1"/>
              <a:t>şi</a:t>
            </a:r>
            <a:r>
              <a:rPr lang="en-US" dirty="0"/>
              <a:t> care </a:t>
            </a:r>
            <a:r>
              <a:rPr lang="en-US" dirty="0" err="1"/>
              <a:t>poate</a:t>
            </a:r>
            <a:r>
              <a:rPr lang="en-US" dirty="0"/>
              <a:t> fi </a:t>
            </a:r>
            <a:r>
              <a:rPr lang="en-US" dirty="0" err="1"/>
              <a:t>folosit</a:t>
            </a:r>
            <a:r>
              <a:rPr lang="en-US" dirty="0"/>
              <a:t> </a:t>
            </a:r>
            <a:r>
              <a:rPr lang="en-US" dirty="0" err="1"/>
              <a:t>numai</a:t>
            </a:r>
            <a:r>
              <a:rPr lang="en-US" dirty="0"/>
              <a:t> de </a:t>
            </a:r>
            <a:r>
              <a:rPr lang="en-US" dirty="0" err="1"/>
              <a:t>către</a:t>
            </a:r>
            <a:r>
              <a:rPr lang="en-US" dirty="0"/>
              <a:t> o </a:t>
            </a:r>
            <a:r>
              <a:rPr lang="en-US" dirty="0" err="1"/>
              <a:t>singură</a:t>
            </a:r>
            <a:r>
              <a:rPr lang="en-US" dirty="0"/>
              <a:t> </a:t>
            </a:r>
            <a:r>
              <a:rPr lang="en-US" dirty="0" err="1"/>
              <a:t>persoană</a:t>
            </a:r>
            <a:r>
              <a:rPr lang="en-US" dirty="0"/>
              <a:t> la un moment dat.</a:t>
            </a:r>
          </a:p>
          <a:p>
            <a:r>
              <a:rPr lang="en-US" dirty="0" err="1"/>
              <a:t>Staţiile</a:t>
            </a:r>
            <a:r>
              <a:rPr lang="en-US" dirty="0"/>
              <a:t> de </a:t>
            </a:r>
            <a:r>
              <a:rPr lang="en-US" dirty="0" err="1"/>
              <a:t>lucru</a:t>
            </a:r>
            <a:r>
              <a:rPr lang="en-US" dirty="0"/>
              <a:t> (workstations) </a:t>
            </a:r>
            <a:r>
              <a:rPr lang="en-US" dirty="0" err="1"/>
              <a:t>sunt</a:t>
            </a:r>
            <a:r>
              <a:rPr lang="en-US" dirty="0"/>
              <a:t> </a:t>
            </a:r>
            <a:r>
              <a:rPr lang="en-US" dirty="0" err="1"/>
              <a:t>destinate</a:t>
            </a:r>
            <a:r>
              <a:rPr lang="en-US" dirty="0"/>
              <a:t> </a:t>
            </a:r>
            <a:r>
              <a:rPr lang="en-US" dirty="0" err="1"/>
              <a:t>lucrului</a:t>
            </a:r>
            <a:r>
              <a:rPr lang="en-US" dirty="0"/>
              <a:t> individual, </a:t>
            </a:r>
            <a:r>
              <a:rPr lang="en-US" dirty="0" err="1"/>
              <a:t>dar</a:t>
            </a:r>
            <a:r>
              <a:rPr lang="en-US" dirty="0"/>
              <a:t> </a:t>
            </a:r>
            <a:r>
              <a:rPr lang="en-US" dirty="0" err="1"/>
              <a:t>sunt</a:t>
            </a:r>
            <a:r>
              <a:rPr lang="en-US" dirty="0"/>
              <a:t> </a:t>
            </a:r>
            <a:r>
              <a:rPr lang="en-US" dirty="0" err="1"/>
              <a:t>proiectate</a:t>
            </a:r>
            <a:r>
              <a:rPr lang="en-US" dirty="0"/>
              <a:t> </a:t>
            </a:r>
            <a:r>
              <a:rPr lang="en-US" dirty="0" err="1"/>
              <a:t>pentru</a:t>
            </a:r>
            <a:r>
              <a:rPr lang="en-US" dirty="0"/>
              <a:t> a </a:t>
            </a:r>
            <a:r>
              <a:rPr lang="en-US" dirty="0" err="1"/>
              <a:t>rula</a:t>
            </a:r>
            <a:r>
              <a:rPr lang="en-US" dirty="0"/>
              <a:t> </a:t>
            </a:r>
            <a:r>
              <a:rPr lang="en-US" dirty="0" err="1"/>
              <a:t>aplicaţii</a:t>
            </a:r>
            <a:r>
              <a:rPr lang="en-US" dirty="0"/>
              <a:t> </a:t>
            </a:r>
            <a:r>
              <a:rPr lang="en-US" dirty="0" err="1"/>
              <a:t>profesionale</a:t>
            </a:r>
            <a:r>
              <a:rPr lang="en-US" dirty="0"/>
              <a:t>, de </a:t>
            </a:r>
            <a:r>
              <a:rPr lang="en-US" dirty="0" err="1"/>
              <a:t>complexitate</a:t>
            </a:r>
            <a:r>
              <a:rPr lang="en-US" dirty="0"/>
              <a:t> mare, cum </a:t>
            </a:r>
            <a:r>
              <a:rPr lang="en-US" dirty="0" err="1"/>
              <a:t>ar</a:t>
            </a:r>
            <a:r>
              <a:rPr lang="en-US" dirty="0"/>
              <a:t> fi: </a:t>
            </a:r>
            <a:r>
              <a:rPr lang="en-US" dirty="0" err="1"/>
              <a:t>grafică</a:t>
            </a:r>
            <a:r>
              <a:rPr lang="en-US" dirty="0"/>
              <a:t> 3D, </a:t>
            </a:r>
            <a:r>
              <a:rPr lang="en-US" dirty="0" err="1"/>
              <a:t>prelucrări</a:t>
            </a:r>
            <a:r>
              <a:rPr lang="en-US" dirty="0"/>
              <a:t> audio </a:t>
            </a:r>
            <a:r>
              <a:rPr lang="en-US" dirty="0" err="1"/>
              <a:t>si</a:t>
            </a:r>
            <a:r>
              <a:rPr lang="en-US" dirty="0"/>
              <a:t> video, </a:t>
            </a:r>
            <a:r>
              <a:rPr lang="en-US" dirty="0" err="1"/>
              <a:t>aplicaţii</a:t>
            </a:r>
            <a:r>
              <a:rPr lang="en-US" dirty="0"/>
              <a:t> de tip CAD </a:t>
            </a:r>
            <a:r>
              <a:rPr lang="en-US" dirty="0" err="1"/>
              <a:t>sau</a:t>
            </a:r>
            <a:r>
              <a:rPr lang="en-US" dirty="0"/>
              <a:t> GIS, </a:t>
            </a:r>
            <a:r>
              <a:rPr lang="en-US" dirty="0" err="1"/>
              <a:t>prelucrări</a:t>
            </a:r>
            <a:r>
              <a:rPr lang="en-US" dirty="0"/>
              <a:t> de date </a:t>
            </a:r>
            <a:r>
              <a:rPr lang="en-US" dirty="0" err="1"/>
              <a:t>numerice</a:t>
            </a:r>
            <a:r>
              <a:rPr lang="en-US" dirty="0"/>
              <a:t>, etc.</a:t>
            </a:r>
          </a:p>
          <a:p>
            <a:r>
              <a:rPr lang="en-US" dirty="0"/>
              <a:t> </a:t>
            </a:r>
            <a:r>
              <a:rPr lang="en-US" dirty="0" err="1"/>
              <a:t>Sistemele</a:t>
            </a:r>
            <a:r>
              <a:rPr lang="en-US" dirty="0"/>
              <a:t> desktop </a:t>
            </a:r>
            <a:r>
              <a:rPr lang="en-US" dirty="0" err="1"/>
              <a:t>intră</a:t>
            </a:r>
            <a:r>
              <a:rPr lang="en-US" dirty="0"/>
              <a:t> </a:t>
            </a:r>
            <a:r>
              <a:rPr lang="en-US" dirty="0" err="1"/>
              <a:t>în</a:t>
            </a:r>
            <a:r>
              <a:rPr lang="en-US" dirty="0"/>
              <a:t> </a:t>
            </a:r>
            <a:r>
              <a:rPr lang="en-US" dirty="0" err="1"/>
              <a:t>categoria</a:t>
            </a:r>
            <a:r>
              <a:rPr lang="en-US" dirty="0"/>
              <a:t> </a:t>
            </a:r>
            <a:r>
              <a:rPr lang="en-US" dirty="0" err="1"/>
              <a:t>calculatoarelor</a:t>
            </a:r>
            <a:r>
              <a:rPr lang="en-US" dirty="0"/>
              <a:t> </a:t>
            </a:r>
            <a:r>
              <a:rPr lang="en-US" dirty="0" err="1"/>
              <a:t>personale</a:t>
            </a:r>
            <a:r>
              <a:rPr lang="en-US" dirty="0"/>
              <a:t>, care pot fi </a:t>
            </a:r>
            <a:r>
              <a:rPr lang="en-US" dirty="0" err="1"/>
              <a:t>folosite</a:t>
            </a:r>
            <a:r>
              <a:rPr lang="en-US" dirty="0"/>
              <a:t> </a:t>
            </a:r>
            <a:r>
              <a:rPr lang="en-US" dirty="0" err="1"/>
              <a:t>pentru</a:t>
            </a:r>
            <a:r>
              <a:rPr lang="en-US" dirty="0"/>
              <a:t> </a:t>
            </a:r>
            <a:r>
              <a:rPr lang="en-US" dirty="0" err="1"/>
              <a:t>aplicaţii</a:t>
            </a:r>
            <a:r>
              <a:rPr lang="en-US" dirty="0"/>
              <a:t> de </a:t>
            </a:r>
            <a:r>
              <a:rPr lang="en-US" dirty="0" err="1"/>
              <a:t>birou</a:t>
            </a:r>
            <a:r>
              <a:rPr lang="en-US" dirty="0"/>
              <a:t> (</a:t>
            </a:r>
            <a:r>
              <a:rPr lang="en-US" dirty="0" err="1"/>
              <a:t>editare</a:t>
            </a:r>
            <a:r>
              <a:rPr lang="en-US" dirty="0"/>
              <a:t> de </a:t>
            </a:r>
            <a:r>
              <a:rPr lang="en-US" dirty="0" err="1"/>
              <a:t>texte</a:t>
            </a:r>
            <a:r>
              <a:rPr lang="en-US" dirty="0"/>
              <a:t>, </a:t>
            </a:r>
            <a:r>
              <a:rPr lang="en-US" dirty="0" err="1"/>
              <a:t>calcul</a:t>
            </a:r>
            <a:r>
              <a:rPr lang="en-US" dirty="0"/>
              <a:t> </a:t>
            </a:r>
            <a:r>
              <a:rPr lang="en-US" dirty="0" err="1"/>
              <a:t>tabelar</a:t>
            </a:r>
            <a:r>
              <a:rPr lang="en-US" dirty="0"/>
              <a:t>, </a:t>
            </a:r>
            <a:r>
              <a:rPr lang="en-US" dirty="0" err="1"/>
              <a:t>baze</a:t>
            </a:r>
            <a:r>
              <a:rPr lang="en-US" dirty="0"/>
              <a:t> de date de </a:t>
            </a:r>
            <a:r>
              <a:rPr lang="en-US" dirty="0" err="1"/>
              <a:t>dimensiuni</a:t>
            </a:r>
            <a:r>
              <a:rPr lang="en-US" dirty="0"/>
              <a:t> </a:t>
            </a:r>
            <a:r>
              <a:rPr lang="en-US" dirty="0" err="1"/>
              <a:t>reduse</a:t>
            </a:r>
            <a:r>
              <a:rPr lang="en-US" dirty="0"/>
              <a:t> etc.) </a:t>
            </a:r>
            <a:r>
              <a:rPr lang="en-US" dirty="0" err="1"/>
              <a:t>sau</a:t>
            </a:r>
            <a:r>
              <a:rPr lang="en-US" dirty="0"/>
              <a:t> </a:t>
            </a:r>
            <a:r>
              <a:rPr lang="en-US" dirty="0" err="1"/>
              <a:t>pentru</a:t>
            </a:r>
            <a:r>
              <a:rPr lang="en-US" dirty="0"/>
              <a:t> </a:t>
            </a:r>
            <a:r>
              <a:rPr lang="en-US" dirty="0" err="1"/>
              <a:t>jocuri</a:t>
            </a:r>
            <a:r>
              <a:rPr lang="en-US" dirty="0"/>
              <a:t>. </a:t>
            </a:r>
            <a:r>
              <a:rPr lang="en-US" dirty="0" err="1"/>
              <a:t>Sunt</a:t>
            </a:r>
            <a:r>
              <a:rPr lang="en-US" dirty="0"/>
              <a:t> </a:t>
            </a:r>
            <a:r>
              <a:rPr lang="en-US" dirty="0" err="1"/>
              <a:t>în</a:t>
            </a:r>
            <a:r>
              <a:rPr lang="en-US" dirty="0"/>
              <a:t> </a:t>
            </a:r>
            <a:r>
              <a:rPr lang="en-US" dirty="0" err="1"/>
              <a:t>principiu</a:t>
            </a:r>
            <a:r>
              <a:rPr lang="en-US" dirty="0"/>
              <a:t> </a:t>
            </a:r>
            <a:r>
              <a:rPr lang="en-US" dirty="0" err="1"/>
              <a:t>cele</a:t>
            </a:r>
            <a:r>
              <a:rPr lang="en-US" dirty="0"/>
              <a:t> </a:t>
            </a:r>
            <a:r>
              <a:rPr lang="en-US" dirty="0" err="1"/>
              <a:t>mai</a:t>
            </a:r>
            <a:r>
              <a:rPr lang="en-US" dirty="0"/>
              <a:t> </a:t>
            </a:r>
            <a:r>
              <a:rPr lang="en-US" dirty="0" err="1"/>
              <a:t>ieftine</a:t>
            </a:r>
            <a:r>
              <a:rPr lang="en-US" dirty="0"/>
              <a:t> </a:t>
            </a:r>
            <a:r>
              <a:rPr lang="en-US" dirty="0" err="1"/>
              <a:t>calculatoare</a:t>
            </a:r>
            <a:r>
              <a:rPr lang="en-US" dirty="0"/>
              <a:t> </a:t>
            </a:r>
            <a:r>
              <a:rPr lang="en-US" dirty="0" err="1"/>
              <a:t>si</a:t>
            </a:r>
            <a:r>
              <a:rPr lang="en-US" dirty="0"/>
              <a:t> din </a:t>
            </a:r>
            <a:r>
              <a:rPr lang="en-US" dirty="0" err="1"/>
              <a:t>acest</a:t>
            </a:r>
            <a:r>
              <a:rPr lang="en-US" dirty="0"/>
              <a:t> </a:t>
            </a:r>
            <a:r>
              <a:rPr lang="en-US" dirty="0" err="1"/>
              <a:t>motiv</a:t>
            </a:r>
            <a:r>
              <a:rPr lang="en-US" dirty="0"/>
              <a:t> </a:t>
            </a:r>
            <a:r>
              <a:rPr lang="en-US" dirty="0" err="1"/>
              <a:t>cele</a:t>
            </a:r>
            <a:r>
              <a:rPr lang="en-US" dirty="0"/>
              <a:t> </a:t>
            </a:r>
            <a:r>
              <a:rPr lang="en-US" dirty="0" err="1"/>
              <a:t>mai</a:t>
            </a:r>
            <a:r>
              <a:rPr lang="en-US" dirty="0"/>
              <a:t> </a:t>
            </a:r>
            <a:r>
              <a:rPr lang="en-US" dirty="0" err="1"/>
              <a:t>accesibile</a:t>
            </a:r>
            <a:r>
              <a:rPr lang="en-US" dirty="0"/>
              <a:t> </a:t>
            </a:r>
            <a:r>
              <a:rPr lang="en-US" dirty="0" err="1"/>
              <a:t>publicului</a:t>
            </a:r>
            <a:r>
              <a:rPr lang="en-US" dirty="0"/>
              <a:t> </a:t>
            </a:r>
            <a:r>
              <a:rPr lang="en-US" dirty="0" err="1"/>
              <a:t>larg</a:t>
            </a:r>
            <a:r>
              <a:rPr lang="en-US" dirty="0"/>
              <a:t>.</a:t>
            </a:r>
            <a:endParaRPr lang="ru-RU" dirty="0"/>
          </a:p>
        </p:txBody>
      </p:sp>
    </p:spTree>
    <p:extLst>
      <p:ext uri="{BB962C8B-B14F-4D97-AF65-F5344CB8AC3E}">
        <p14:creationId xmlns:p14="http://schemas.microsoft.com/office/powerpoint/2010/main" val="4309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Bibliografie</a:t>
            </a:r>
            <a:endParaRPr lang="ru-RU" dirty="0"/>
          </a:p>
        </p:txBody>
      </p:sp>
      <p:sp>
        <p:nvSpPr>
          <p:cNvPr id="3" name="Объект 2"/>
          <p:cNvSpPr>
            <a:spLocks noGrp="1"/>
          </p:cNvSpPr>
          <p:nvPr>
            <p:ph idx="1"/>
          </p:nvPr>
        </p:nvSpPr>
        <p:spPr/>
        <p:txBody>
          <a:bodyPr/>
          <a:lstStyle/>
          <a:p>
            <a:r>
              <a:rPr lang="en-US" dirty="0">
                <a:hlinkClick r:id="rId2"/>
              </a:rPr>
              <a:t>http://cristilaurentiuoprea.blogspot.com/p/clasificarea-calculatoarelor.html</a:t>
            </a:r>
            <a:endParaRPr lang="en-US" dirty="0"/>
          </a:p>
          <a:p>
            <a:r>
              <a:rPr lang="en-US" dirty="0">
                <a:hlinkClick r:id="rId3"/>
              </a:rPr>
              <a:t>http://sc-gimnaziu7ocnita.blogspot.com/p/clasificarea-calculatoarelor.html</a:t>
            </a:r>
            <a:endParaRPr lang="en-US" dirty="0"/>
          </a:p>
          <a:p>
            <a:r>
              <a:rPr lang="en-US">
                <a:hlinkClick r:id="rId4"/>
              </a:rPr>
              <a:t>http://licentainf.blogspot.com/p/clasificarea-calculatoarelor.html</a:t>
            </a:r>
            <a:endParaRPr lang="ru-RU"/>
          </a:p>
        </p:txBody>
      </p:sp>
    </p:spTree>
    <p:extLst>
      <p:ext uri="{BB962C8B-B14F-4D97-AF65-F5344CB8AC3E}">
        <p14:creationId xmlns:p14="http://schemas.microsoft.com/office/powerpoint/2010/main" val="2020181373"/>
      </p:ext>
    </p:extLst>
  </p:cSld>
  <p:clrMapOvr>
    <a:masterClrMapping/>
  </p:clrMapOvr>
</p:sld>
</file>

<file path=ppt/theme/theme1.xml><?xml version="1.0" encoding="utf-8"?>
<a:theme xmlns:a="http://schemas.openxmlformats.org/drawingml/2006/main" name="Глубина">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Глубина">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убина">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TM04033923[[fn=Глубина]]</Template>
  <TotalTime>43</TotalTime>
  <Words>465</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Глубина</vt:lpstr>
      <vt:lpstr>Clasificarea calculatoarelor </vt:lpstr>
      <vt:lpstr>Clasificarea pe generatii</vt:lpstr>
      <vt:lpstr>Clasificarea dupa performanta</vt:lpstr>
      <vt:lpstr>Criterii de clasificare:</vt:lpstr>
      <vt:lpstr>SUPERCALCULATOARELE</vt:lpstr>
      <vt:lpstr>Calculatoarele mari</vt:lpstr>
      <vt:lpstr>Minicalculatoare</vt:lpstr>
      <vt:lpstr>MICROCALCULATOARELE</vt:lpstr>
      <vt:lpstr>Bibliografie</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Clasificarea calculatoarelor</dc:title>
  <dc:creator>user</dc:creator>
  <cp:lastModifiedBy>ASUS</cp:lastModifiedBy>
  <cp:revision>6</cp:revision>
  <dcterms:created xsi:type="dcterms:W3CDTF">2019-04-29T08:29:56Z</dcterms:created>
  <dcterms:modified xsi:type="dcterms:W3CDTF">2019-05-01T07:13:25Z</dcterms:modified>
</cp:coreProperties>
</file>