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dLbls>
          <c:showLegendKey val="0"/>
          <c:showVal val="0"/>
          <c:showCatName val="0"/>
          <c:showSerName val="0"/>
          <c:showPercent val="0"/>
          <c:showBubbleSize val="0"/>
        </c:dLbls>
        <c:gapWidth val="150"/>
        <c:shape val="box"/>
        <c:axId val="139989312"/>
        <c:axId val="139988920"/>
        <c:axId val="0"/>
      </c:bar3DChart>
      <c:catAx>
        <c:axId val="1399893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139988920"/>
        <c:crosses val="autoZero"/>
        <c:auto val="1"/>
        <c:lblAlgn val="ctr"/>
        <c:lblOffset val="100"/>
        <c:noMultiLvlLbl val="0"/>
      </c:catAx>
      <c:valAx>
        <c:axId val="139988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1399893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297766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122771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817330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2D73163-B8F4-4B0C-B6A2-A5461824AE72}" type="slidenum">
              <a:rPr lang="es-GT" smtClean="0"/>
              <a:t>‹Nº›</a:t>
            </a:fld>
            <a:endParaRPr lang="es-GT"/>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695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825055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F78354C-B029-476D-BF22-DEAB71857DF6}" type="datetimeFigureOut">
              <a:rPr lang="es-GT" smtClean="0"/>
              <a:t>23/05/2017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3916334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F78354C-B029-476D-BF22-DEAB71857DF6}" type="datetimeFigureOut">
              <a:rPr lang="es-GT" smtClean="0"/>
              <a:t>23/05/2017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3582213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284343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12749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44118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133159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160688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78354C-B029-476D-BF22-DEAB71857DF6}" type="datetimeFigureOut">
              <a:rPr lang="es-GT" smtClean="0"/>
              <a:t>23/05/2017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393685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78354C-B029-476D-BF22-DEAB71857DF6}" type="datetimeFigureOut">
              <a:rPr lang="es-GT" smtClean="0"/>
              <a:t>23/05/2017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233462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F78354C-B029-476D-BF22-DEAB71857DF6}" type="datetimeFigureOut">
              <a:rPr lang="es-GT" smtClean="0"/>
              <a:t>23/05/2017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209441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347124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289189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F78354C-B029-476D-BF22-DEAB71857DF6}" type="datetimeFigureOut">
              <a:rPr lang="es-GT" smtClean="0"/>
              <a:t>23/05/2017</a:t>
            </a:fld>
            <a:endParaRPr lang="es-GT"/>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GT"/>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2D73163-B8F4-4B0C-B6A2-A5461824AE72}" type="slidenum">
              <a:rPr lang="es-GT" smtClean="0"/>
              <a:t>‹Nº›</a:t>
            </a:fld>
            <a:endParaRPr lang="es-GT"/>
          </a:p>
        </p:txBody>
      </p:sp>
    </p:spTree>
    <p:extLst>
      <p:ext uri="{BB962C8B-B14F-4D97-AF65-F5344CB8AC3E}">
        <p14:creationId xmlns:p14="http://schemas.microsoft.com/office/powerpoint/2010/main" val="407447493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87501" y="1631602"/>
            <a:ext cx="8915399" cy="1984297"/>
          </a:xfrm>
        </p:spPr>
        <p:txBody>
          <a:bodyPr>
            <a:normAutofit/>
          </a:bodyPr>
          <a:lstStyle/>
          <a:p>
            <a:r>
              <a:rPr lang="es-GT" dirty="0" smtClean="0">
                <a:latin typeface="Arial Black" panose="020B0A04020102020204" pitchFamily="34" charset="0"/>
                <a:ea typeface="Adobe Heiti Std R" panose="020B0400000000000000" pitchFamily="34" charset="-128"/>
              </a:rPr>
              <a:t>SISTEMAS OPERATIVOS</a:t>
            </a:r>
            <a:endParaRPr lang="es-GT" dirty="0">
              <a:latin typeface="Arial Black" panose="020B0A04020102020204" pitchFamily="34" charset="0"/>
              <a:ea typeface="Adobe Heiti Std R" panose="020B0400000000000000" pitchFamily="34" charset="-128"/>
            </a:endParaRPr>
          </a:p>
        </p:txBody>
      </p:sp>
    </p:spTree>
    <p:extLst>
      <p:ext uri="{BB962C8B-B14F-4D97-AF65-F5344CB8AC3E}">
        <p14:creationId xmlns:p14="http://schemas.microsoft.com/office/powerpoint/2010/main" val="3856277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¿Qué es sistema operativo?</a:t>
            </a:r>
            <a:endParaRPr lang="es-GT" dirty="0"/>
          </a:p>
        </p:txBody>
      </p:sp>
      <p:sp>
        <p:nvSpPr>
          <p:cNvPr id="3" name="Marcador de contenido 2"/>
          <p:cNvSpPr>
            <a:spLocks noGrp="1"/>
          </p:cNvSpPr>
          <p:nvPr>
            <p:ph sz="quarter" idx="13"/>
          </p:nvPr>
        </p:nvSpPr>
        <p:spPr/>
        <p:txBody>
          <a:bodyPr>
            <a:normAutofit lnSpcReduction="10000"/>
          </a:bodyPr>
          <a:lstStyle/>
          <a:p>
            <a:r>
              <a:rPr lang="es-GT" dirty="0"/>
              <a:t>  E</a:t>
            </a:r>
            <a:r>
              <a:rPr lang="es-GT" dirty="0" smtClean="0"/>
              <a:t>s </a:t>
            </a:r>
            <a:r>
              <a:rPr lang="es-GT" dirty="0"/>
              <a:t>el software principal o conjunto de programas de un sistema informático que gestiona los recursos de hardware y provee servicios a los programas de aplicación de software, ejecutándose en modo privilegiado respecto de los restantes (aunque puede que parte de él se ejecute en espacio de </a:t>
            </a:r>
            <a:r>
              <a:rPr lang="es-GT" dirty="0" smtClean="0"/>
              <a:t>usuario).</a:t>
            </a:r>
          </a:p>
          <a:p>
            <a:r>
              <a:rPr lang="es-GT" dirty="0"/>
              <a:t>En ciertos textos, el sistema operativo es llamado indistintamente como núcleo o kernel, pero debe tenerse en cuenta que la diferencia entre kernel y sistema operativo solo es aplicable si el núcleo es monolítico, lo cual fue muy común entre los primeros sistemas. En caso contrario, es incorrecto llamar al sistema operativo núcleo</a:t>
            </a:r>
          </a:p>
        </p:txBody>
      </p:sp>
    </p:spTree>
    <p:extLst>
      <p:ext uri="{BB962C8B-B14F-4D97-AF65-F5344CB8AC3E}">
        <p14:creationId xmlns:p14="http://schemas.microsoft.com/office/powerpoint/2010/main" val="1290498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5" name="Marcador de contenido 4"/>
          <p:cNvPicPr>
            <a:picLocks noGrp="1" noChangeAspect="1"/>
          </p:cNvPicPr>
          <p:nvPr>
            <p:ph sz="quarter" idx="13"/>
          </p:nvPr>
        </p:nvPicPr>
        <p:blipFill>
          <a:blip r:embed="rId2"/>
          <a:stretch>
            <a:fillRect/>
          </a:stretch>
        </p:blipFill>
        <p:spPr>
          <a:xfrm>
            <a:off x="1894826" y="2224087"/>
            <a:ext cx="2316565" cy="2600325"/>
          </a:xfrm>
          <a:prstGeom prst="rect">
            <a:avLst/>
          </a:prstGeom>
        </p:spPr>
      </p:pic>
      <p:pic>
        <p:nvPicPr>
          <p:cNvPr id="6" name="Imagen 5"/>
          <p:cNvPicPr>
            <a:picLocks noChangeAspect="1"/>
          </p:cNvPicPr>
          <p:nvPr/>
        </p:nvPicPr>
        <p:blipFill>
          <a:blip r:embed="rId3"/>
          <a:stretch>
            <a:fillRect/>
          </a:stretch>
        </p:blipFill>
        <p:spPr>
          <a:xfrm>
            <a:off x="4642900" y="624110"/>
            <a:ext cx="2828925" cy="1977422"/>
          </a:xfrm>
          <a:prstGeom prst="rect">
            <a:avLst/>
          </a:prstGeom>
        </p:spPr>
      </p:pic>
      <p:pic>
        <p:nvPicPr>
          <p:cNvPr id="7" name="Imagen 6"/>
          <p:cNvPicPr>
            <a:picLocks noChangeAspect="1"/>
          </p:cNvPicPr>
          <p:nvPr/>
        </p:nvPicPr>
        <p:blipFill>
          <a:blip r:embed="rId4"/>
          <a:stretch>
            <a:fillRect/>
          </a:stretch>
        </p:blipFill>
        <p:spPr>
          <a:xfrm>
            <a:off x="8573976" y="2243360"/>
            <a:ext cx="3028950" cy="2581052"/>
          </a:xfrm>
          <a:prstGeom prst="rect">
            <a:avLst/>
          </a:prstGeom>
        </p:spPr>
      </p:pic>
    </p:spTree>
    <p:extLst>
      <p:ext uri="{BB962C8B-B14F-4D97-AF65-F5344CB8AC3E}">
        <p14:creationId xmlns:p14="http://schemas.microsoft.com/office/powerpoint/2010/main" val="1982026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WINDOWS</a:t>
            </a:r>
            <a:endParaRPr lang="es-GT" dirty="0"/>
          </a:p>
        </p:txBody>
      </p:sp>
      <p:sp>
        <p:nvSpPr>
          <p:cNvPr id="3" name="Marcador de contenido 2"/>
          <p:cNvSpPr>
            <a:spLocks noGrp="1"/>
          </p:cNvSpPr>
          <p:nvPr>
            <p:ph sz="quarter" idx="13"/>
          </p:nvPr>
        </p:nvSpPr>
        <p:spPr/>
        <p:txBody>
          <a:bodyPr>
            <a:normAutofit fontScale="70000" lnSpcReduction="20000"/>
          </a:bodyPr>
          <a:lstStyle/>
          <a:p>
            <a:r>
              <a:rPr lang="es-GT" b="1" dirty="0"/>
              <a:t>Microsoft Windows (conocido generalmente como Windows o MS Windows), es el nombre de una familia de distribuciones de software para PC, smartphone, servidores y sistemas empotrados, desarrollados y vendidos por Microsoft y disponibles para múltiples arquitecturas, tales como x86 y ARM.</a:t>
            </a:r>
          </a:p>
          <a:p>
            <a:endParaRPr lang="es-GT" b="1" dirty="0"/>
          </a:p>
          <a:p>
            <a:r>
              <a:rPr lang="es-GT" b="1" dirty="0"/>
              <a:t>Desde un punto de vista técnico, no son sistemas operativos, sino que contienen uno (tradicionalmente MS-DOS, o el más actual cuyo núcleo es Windows NT) junto con una amplia variedad de software; no obstante, es usual (aunque no necesariamente correcto) denominar al conjunto como sistema operativo en lugar de distribución. Microsoft introdujo un entorno operativo denominado Windows el 20 de noviembre de 1985 como un complemento para MS-DOS en respuesta al creciente interés en las interfaces gráficas de usuario (GUI).1 Microsoft Windows llegó a dominar el mercado mundial de computadoras personales, con más del 90 % de la cuota de mercado, superando a Mac OS, que había sido introducido en 1984.</a:t>
            </a:r>
            <a:endParaRPr lang="es-GT" dirty="0"/>
          </a:p>
        </p:txBody>
      </p:sp>
      <p:graphicFrame>
        <p:nvGraphicFramePr>
          <p:cNvPr id="18" name="Gráfico 17"/>
          <p:cNvGraphicFramePr/>
          <p:nvPr>
            <p:extLst>
              <p:ext uri="{D42A27DB-BD31-4B8C-83A1-F6EECF244321}">
                <p14:modId xmlns:p14="http://schemas.microsoft.com/office/powerpoint/2010/main" val="237347360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3694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4" name="Marcador de contenido 3"/>
          <p:cNvPicPr>
            <a:picLocks noGrp="1" noChangeAspect="1"/>
          </p:cNvPicPr>
          <p:nvPr>
            <p:ph sz="quarter" idx="13"/>
          </p:nvPr>
        </p:nvPicPr>
        <p:blipFill>
          <a:blip r:embed="rId2"/>
          <a:stretch>
            <a:fillRect/>
          </a:stretch>
        </p:blipFill>
        <p:spPr>
          <a:xfrm>
            <a:off x="1810778" y="917307"/>
            <a:ext cx="6109729" cy="3706208"/>
          </a:xfrm>
          <a:prstGeom prst="rect">
            <a:avLst/>
          </a:prstGeom>
        </p:spPr>
      </p:pic>
      <p:pic>
        <p:nvPicPr>
          <p:cNvPr id="5" name="Imagen 4"/>
          <p:cNvPicPr>
            <a:picLocks noChangeAspect="1"/>
          </p:cNvPicPr>
          <p:nvPr/>
        </p:nvPicPr>
        <p:blipFill>
          <a:blip r:embed="rId3"/>
          <a:stretch>
            <a:fillRect/>
          </a:stretch>
        </p:blipFill>
        <p:spPr>
          <a:xfrm>
            <a:off x="8461420" y="4513441"/>
            <a:ext cx="3286527" cy="1514475"/>
          </a:xfrm>
          <a:prstGeom prst="rect">
            <a:avLst/>
          </a:prstGeom>
        </p:spPr>
      </p:pic>
    </p:spTree>
    <p:extLst>
      <p:ext uri="{BB962C8B-B14F-4D97-AF65-F5344CB8AC3E}">
        <p14:creationId xmlns:p14="http://schemas.microsoft.com/office/powerpoint/2010/main" val="227878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LINUX</a:t>
            </a:r>
            <a:endParaRPr lang="es-GT" dirty="0"/>
          </a:p>
        </p:txBody>
      </p:sp>
      <p:sp>
        <p:nvSpPr>
          <p:cNvPr id="3" name="Marcador de contenido 2"/>
          <p:cNvSpPr>
            <a:spLocks noGrp="1"/>
          </p:cNvSpPr>
          <p:nvPr>
            <p:ph sz="quarter" idx="13"/>
          </p:nvPr>
        </p:nvSpPr>
        <p:spPr/>
        <p:txBody>
          <a:bodyPr>
            <a:normAutofit fontScale="70000" lnSpcReduction="20000"/>
          </a:bodyPr>
          <a:lstStyle/>
          <a:p>
            <a:r>
              <a:rPr lang="es-GT" dirty="0"/>
              <a:t>Linux fue desarrollado originalmente para computadoras personales basadas en el Intel x86 arquitectura, pero desde entonces ha sido portado a más plataformas que cualquier otro sistema operativo. [18] Debido a la dominación de </a:t>
            </a:r>
            <a:r>
              <a:rPr lang="es-GT" dirty="0" smtClean="0"/>
              <a:t>Androide </a:t>
            </a:r>
            <a:r>
              <a:rPr lang="es-GT" dirty="0"/>
              <a:t>en los teléfonos inteligentes , Linux tiene la mayor base instalada de todos los sistemas operativos de propósito general . [19] Linux es también el sistema operativo líder en servidores y otros grandes de hierro sistemas tales como los ordenadores centrales , y se utiliza en el 99,6% de los TOP500 superordenadores . [20] [21] Se utiliza por alrededor de 2,3% de los ordenadores de sobremesa . [22] [23] El Chromebook , que ejecuta el núcleo basado en Linux Chrome OS , domina los EE.UU. K-12 mercado de la educación y representa casi el 20% de los sub- $ 300 portátiles ventas en los EE.UU.. [24] Linux también se ejecuta en sistemas embebidos - Los equipos cuya sistema operativo normalmente está integrado en el firmware y está altamente adaptada al sistema. Esto incluye TiVo y similares DVR dispositivos de red, routers , controles de automatización de las instalaciones, televisores, [25] [26] consolas de videojuegos y smartwatches . [27] Muchos teléfonos inteligentes y computadoras tablet ejecutar derivados androide y el otro Linux. [28]</a:t>
            </a:r>
          </a:p>
        </p:txBody>
      </p:sp>
    </p:spTree>
    <p:extLst>
      <p:ext uri="{BB962C8B-B14F-4D97-AF65-F5344CB8AC3E}">
        <p14:creationId xmlns:p14="http://schemas.microsoft.com/office/powerpoint/2010/main" val="3251669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Arial" panose="020B0604020202020204" pitchFamily="34" charset="0"/>
                <a:cs typeface="Arial" panose="020B0604020202020204" pitchFamily="34" charset="0"/>
              </a:rPr>
              <a:t>Mac Os</a:t>
            </a:r>
            <a:endParaRPr lang="es-GT" dirty="0">
              <a:latin typeface="Arial" panose="020B0604020202020204" pitchFamily="34" charset="0"/>
              <a:cs typeface="Arial" panose="020B0604020202020204" pitchFamily="34" charset="0"/>
            </a:endParaRPr>
          </a:p>
        </p:txBody>
      </p:sp>
      <p:sp>
        <p:nvSpPr>
          <p:cNvPr id="3" name="Marcador de contenido 2"/>
          <p:cNvSpPr>
            <a:spLocks noGrp="1"/>
          </p:cNvSpPr>
          <p:nvPr>
            <p:ph sz="quarter" idx="13"/>
          </p:nvPr>
        </p:nvSpPr>
        <p:spPr/>
        <p:txBody>
          <a:bodyPr>
            <a:normAutofit/>
          </a:bodyPr>
          <a:lstStyle/>
          <a:p>
            <a:r>
              <a:rPr lang="es-GT" sz="1800" dirty="0"/>
              <a:t>Mac OS (del inglés Macintosh Operating System, en español Sistema Operativo de Macintosh) es el nombre del sistema operativo creado por Apple para su línea de computadoras Macintosh, también aplicado retroactivamente a las versiones anteriores a System 7.6, y que apareció por primera vez en System 7.5.1. Es conocido por haber sido uno de los primeros sistemas dirigidos al gran público en contar con una interfaz gráfica compuesta por la interacción del mouse con ventanas, iconos y menús</a:t>
            </a:r>
          </a:p>
        </p:txBody>
      </p:sp>
      <p:pic>
        <p:nvPicPr>
          <p:cNvPr id="4" name="Imagen 3"/>
          <p:cNvPicPr>
            <a:picLocks noChangeAspect="1"/>
          </p:cNvPicPr>
          <p:nvPr/>
        </p:nvPicPr>
        <p:blipFill>
          <a:blip r:embed="rId2"/>
          <a:stretch>
            <a:fillRect/>
          </a:stretch>
        </p:blipFill>
        <p:spPr>
          <a:xfrm>
            <a:off x="4360437" y="4597758"/>
            <a:ext cx="3083552" cy="2070278"/>
          </a:xfrm>
          <a:prstGeom prst="rect">
            <a:avLst/>
          </a:prstGeom>
        </p:spPr>
      </p:pic>
    </p:spTree>
    <p:extLst>
      <p:ext uri="{BB962C8B-B14F-4D97-AF65-F5344CB8AC3E}">
        <p14:creationId xmlns:p14="http://schemas.microsoft.com/office/powerpoint/2010/main" val="60291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duotone>
              <a:prstClr val="black"/>
              <a:schemeClr val="accent6">
                <a:tint val="45000"/>
                <a:satMod val="400000"/>
              </a:schemeClr>
            </a:duotone>
          </a:blip>
          <a:stretch>
            <a:fillRect/>
          </a:stretch>
        </p:blipFill>
        <p:spPr>
          <a:xfrm>
            <a:off x="926830" y="1337663"/>
            <a:ext cx="10364098" cy="3852523"/>
          </a:xfrm>
          <a:prstGeom prst="rect">
            <a:avLst/>
          </a:prstGeom>
        </p:spPr>
      </p:pic>
    </p:spTree>
    <p:extLst>
      <p:ext uri="{BB962C8B-B14F-4D97-AF65-F5344CB8AC3E}">
        <p14:creationId xmlns:p14="http://schemas.microsoft.com/office/powerpoint/2010/main" val="3951722238"/>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36</TotalTime>
  <Words>513</Words>
  <Application>Microsoft Office PowerPoint</Application>
  <PresentationFormat>Panorámica</PresentationFormat>
  <Paragraphs>12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Adobe Heiti Std R</vt:lpstr>
      <vt:lpstr>Arial</vt:lpstr>
      <vt:lpstr>Arial Black</vt:lpstr>
      <vt:lpstr>Tw Cen MT</vt:lpstr>
      <vt:lpstr>Gota</vt:lpstr>
      <vt:lpstr>SISTEMAS OPERATIVOS</vt:lpstr>
      <vt:lpstr>¿Qué es sistema operativo?</vt:lpstr>
      <vt:lpstr>Presentación de PowerPoint</vt:lpstr>
      <vt:lpstr>WINDOWS</vt:lpstr>
      <vt:lpstr>Presentación de PowerPoint</vt:lpstr>
      <vt:lpstr>LINUX</vt:lpstr>
      <vt:lpstr>Mac Os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dc:title>
  <dc:creator>estudiante de Liceo Compu-market</dc:creator>
  <cp:lastModifiedBy>estudiante de Liceo Compu-market</cp:lastModifiedBy>
  <cp:revision>5</cp:revision>
  <dcterms:created xsi:type="dcterms:W3CDTF">2017-05-22T20:39:52Z</dcterms:created>
  <dcterms:modified xsi:type="dcterms:W3CDTF">2017-05-23T22:04:22Z</dcterms:modified>
</cp:coreProperties>
</file>