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7D61D2-7128-456F-B15D-AF135C7E3101}" type="datetimeFigureOut">
              <a:rPr lang="es-GT" smtClean="0"/>
              <a:t>19/06/2017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1528633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A7D61D2-7128-456F-B15D-AF135C7E3101}" type="datetimeFigureOut">
              <a:rPr lang="es-GT" smtClean="0"/>
              <a:t>19/06/2017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261159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A7D61D2-7128-456F-B15D-AF135C7E3101}" type="datetimeFigureOut">
              <a:rPr lang="es-GT" smtClean="0"/>
              <a:t>19/06/2017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2825246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A7D61D2-7128-456F-B15D-AF135C7E3101}" type="datetimeFigureOut">
              <a:rPr lang="es-GT" smtClean="0"/>
              <a:t>19/06/2017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0D0ABBF-93C8-4799-9ADE-A42296098D5E}" type="slidenum">
              <a:rPr lang="es-GT" smtClean="0"/>
              <a:t>‹Nº›</a:t>
            </a:fld>
            <a:endParaRPr lang="es-G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67542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A7D61D2-7128-456F-B15D-AF135C7E3101}" type="datetimeFigureOut">
              <a:rPr lang="es-GT" smtClean="0"/>
              <a:t>19/06/2017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4200907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7D61D2-7128-456F-B15D-AF135C7E3101}" type="datetimeFigureOut">
              <a:rPr lang="es-GT" smtClean="0"/>
              <a:t>19/06/2017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4232319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7D61D2-7128-456F-B15D-AF135C7E3101}" type="datetimeFigureOut">
              <a:rPr lang="es-GT" smtClean="0"/>
              <a:t>19/06/2017</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3125419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A7D61D2-7128-456F-B15D-AF135C7E3101}" type="datetimeFigureOut">
              <a:rPr lang="es-GT" smtClean="0"/>
              <a:t>19/06/2017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3558000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A7D61D2-7128-456F-B15D-AF135C7E3101}" type="datetimeFigureOut">
              <a:rPr lang="es-GT" smtClean="0"/>
              <a:t>19/06/2017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2629280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EA7D61D2-7128-456F-B15D-AF135C7E3101}" type="datetimeFigureOut">
              <a:rPr lang="es-GT" smtClean="0"/>
              <a:t>19/06/2017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4223696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A7D61D2-7128-456F-B15D-AF135C7E3101}" type="datetimeFigureOut">
              <a:rPr lang="es-GT" smtClean="0"/>
              <a:t>19/06/2017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2333331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A7D61D2-7128-456F-B15D-AF135C7E3101}" type="datetimeFigureOut">
              <a:rPr lang="es-GT" smtClean="0"/>
              <a:t>19/06/2017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763238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A7D61D2-7128-456F-B15D-AF135C7E3101}" type="datetimeFigureOut">
              <a:rPr lang="es-GT" smtClean="0"/>
              <a:t>19/06/2017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285868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EA7D61D2-7128-456F-B15D-AF135C7E3101}" type="datetimeFigureOut">
              <a:rPr lang="es-GT" smtClean="0"/>
              <a:t>19/06/2017</a:t>
            </a:fld>
            <a:endParaRPr lang="es-GT"/>
          </a:p>
        </p:txBody>
      </p:sp>
      <p:sp>
        <p:nvSpPr>
          <p:cNvPr id="5" name="Footer Placeholder 3"/>
          <p:cNvSpPr>
            <a:spLocks noGrp="1"/>
          </p:cNvSpPr>
          <p:nvPr>
            <p:ph type="ftr" sz="quarter" idx="11"/>
          </p:nvPr>
        </p:nvSpPr>
        <p:spPr/>
        <p:txBody>
          <a:bodyPr/>
          <a:lstStyle/>
          <a:p>
            <a:endParaRPr lang="es-GT"/>
          </a:p>
        </p:txBody>
      </p:sp>
      <p:sp>
        <p:nvSpPr>
          <p:cNvPr id="6" name="Slide Number Placeholder 4"/>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3879762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7D61D2-7128-456F-B15D-AF135C7E3101}" type="datetimeFigureOut">
              <a:rPr lang="es-GT" smtClean="0"/>
              <a:t>19/06/2017</a:t>
            </a:fld>
            <a:endParaRPr lang="es-GT"/>
          </a:p>
        </p:txBody>
      </p:sp>
      <p:sp>
        <p:nvSpPr>
          <p:cNvPr id="5" name="Footer Placeholder 2"/>
          <p:cNvSpPr>
            <a:spLocks noGrp="1"/>
          </p:cNvSpPr>
          <p:nvPr>
            <p:ph type="ftr" sz="quarter" idx="11"/>
          </p:nvPr>
        </p:nvSpPr>
        <p:spPr/>
        <p:txBody>
          <a:bodyPr/>
          <a:lstStyle/>
          <a:p>
            <a:endParaRPr lang="es-GT"/>
          </a:p>
        </p:txBody>
      </p:sp>
      <p:sp>
        <p:nvSpPr>
          <p:cNvPr id="6" name="Slide Number Placeholder 3"/>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3685245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EA7D61D2-7128-456F-B15D-AF135C7E3101}" type="datetimeFigureOut">
              <a:rPr lang="es-GT" smtClean="0"/>
              <a:t>19/06/2017</a:t>
            </a:fld>
            <a:endParaRPr lang="es-GT"/>
          </a:p>
        </p:txBody>
      </p:sp>
      <p:sp>
        <p:nvSpPr>
          <p:cNvPr id="5" name="Footer Placeholder 5"/>
          <p:cNvSpPr>
            <a:spLocks noGrp="1"/>
          </p:cNvSpPr>
          <p:nvPr>
            <p:ph type="ftr" sz="quarter" idx="11"/>
          </p:nvPr>
        </p:nvSpPr>
        <p:spPr/>
        <p:txBody>
          <a:bodyPr/>
          <a:lstStyle/>
          <a:p>
            <a:endParaRPr lang="es-GT"/>
          </a:p>
        </p:txBody>
      </p:sp>
      <p:sp>
        <p:nvSpPr>
          <p:cNvPr id="6" name="Slide Number Placeholder 6"/>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2805174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A7D61D2-7128-456F-B15D-AF135C7E3101}" type="datetimeFigureOut">
              <a:rPr lang="es-GT" smtClean="0"/>
              <a:t>19/06/2017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30D0ABBF-93C8-4799-9ADE-A42296098D5E}" type="slidenum">
              <a:rPr lang="es-GT" smtClean="0"/>
              <a:t>‹Nº›</a:t>
            </a:fld>
            <a:endParaRPr lang="es-GT"/>
          </a:p>
        </p:txBody>
      </p:sp>
    </p:spTree>
    <p:extLst>
      <p:ext uri="{BB962C8B-B14F-4D97-AF65-F5344CB8AC3E}">
        <p14:creationId xmlns:p14="http://schemas.microsoft.com/office/powerpoint/2010/main" val="227972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7D61D2-7128-456F-B15D-AF135C7E3101}" type="datetimeFigureOut">
              <a:rPr lang="es-GT" smtClean="0"/>
              <a:t>19/06/2017</a:t>
            </a:fld>
            <a:endParaRPr lang="es-G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G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0D0ABBF-93C8-4799-9ADE-A42296098D5E}" type="slidenum">
              <a:rPr lang="es-GT" smtClean="0"/>
              <a:t>‹Nº›</a:t>
            </a:fld>
            <a:endParaRPr lang="es-GT"/>
          </a:p>
        </p:txBody>
      </p:sp>
    </p:spTree>
    <p:extLst>
      <p:ext uri="{BB962C8B-B14F-4D97-AF65-F5344CB8AC3E}">
        <p14:creationId xmlns:p14="http://schemas.microsoft.com/office/powerpoint/2010/main" val="12706630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latin typeface="Algerian" panose="04020705040A02060702" pitchFamily="82" charset="0"/>
              </a:rPr>
              <a:t>Partes de la computadora</a:t>
            </a:r>
            <a:endParaRPr lang="es-GT" dirty="0">
              <a:latin typeface="Algerian" panose="04020705040A02060702" pitchFamily="82" charset="0"/>
            </a:endParaRPr>
          </a:p>
        </p:txBody>
      </p:sp>
      <p:sp>
        <p:nvSpPr>
          <p:cNvPr id="3" name="Subtítulo 2"/>
          <p:cNvSpPr>
            <a:spLocks noGrp="1"/>
          </p:cNvSpPr>
          <p:nvPr>
            <p:ph type="subTitle" idx="1"/>
          </p:nvPr>
        </p:nvSpPr>
        <p:spPr/>
        <p:txBody>
          <a:bodyPr/>
          <a:lstStyle/>
          <a:p>
            <a:endParaRPr lang="es-GT" dirty="0"/>
          </a:p>
        </p:txBody>
      </p:sp>
    </p:spTree>
    <p:extLst>
      <p:ext uri="{BB962C8B-B14F-4D97-AF65-F5344CB8AC3E}">
        <p14:creationId xmlns:p14="http://schemas.microsoft.com/office/powerpoint/2010/main" val="2479524389"/>
      </p:ext>
    </p:extLst>
  </p:cSld>
  <p:clrMapOvr>
    <a:masterClrMapping/>
  </p:clrMapOvr>
  <p:transition spd="slow"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latin typeface="Algerian" panose="04020705040A02060702" pitchFamily="82" charset="0"/>
              </a:rPr>
              <a:t>Monitor DLP</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r>
              <a:rPr lang="es-GT" dirty="0" smtClean="0"/>
              <a:t>Es un monitor que tiene posiblemente la mayor definición en la actualidad. Funciona a base de los principios de los dispositivos digitales de micro espejos o DMD. En este tipo de pantallas se modula digitalmente la luz mediante millones de micro espejos.</a:t>
            </a:r>
          </a:p>
          <a:p>
            <a:endParaRPr lang="es-GT" dirty="0" smtClean="0"/>
          </a:p>
          <a:p>
            <a:r>
              <a:rPr lang="es-GT" dirty="0" smtClean="0"/>
              <a:t>Estas estructuras diminutas se coordinan para enviar esta luz hacia el espacio de un píxel. De este modo, pueden producir 1024 escalas de grises. Es una pantalla ideal para aquellos que prefieran jugar videojuegos o concentrarse en la edición de imagen o video.</a:t>
            </a:r>
            <a:endParaRPr lang="es-GT" dirty="0"/>
          </a:p>
        </p:txBody>
      </p:sp>
    </p:spTree>
    <p:extLst>
      <p:ext uri="{BB962C8B-B14F-4D97-AF65-F5344CB8AC3E}">
        <p14:creationId xmlns:p14="http://schemas.microsoft.com/office/powerpoint/2010/main" val="226903351"/>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953814" y="1133341"/>
            <a:ext cx="4262236" cy="3644453"/>
          </a:xfrm>
          <a:prstGeom prst="rect">
            <a:avLst/>
          </a:prstGeom>
        </p:spPr>
      </p:pic>
    </p:spTree>
    <p:extLst>
      <p:ext uri="{BB962C8B-B14F-4D97-AF65-F5344CB8AC3E}">
        <p14:creationId xmlns:p14="http://schemas.microsoft.com/office/powerpoint/2010/main" val="256815292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latin typeface="Algerian" panose="04020705040A02060702" pitchFamily="82" charset="0"/>
              </a:rPr>
              <a:t>Pantallas Táctiles</a:t>
            </a:r>
            <a:br>
              <a:rPr lang="es-GT" dirty="0" smtClean="0">
                <a:latin typeface="Algerian" panose="04020705040A02060702" pitchFamily="82" charset="0"/>
              </a:rPr>
            </a:b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r>
              <a:rPr lang="es-GT" dirty="0" smtClean="0"/>
              <a:t>Este tipo de monitores funciona de la misma manera que los celulares digitales y las </a:t>
            </a:r>
            <a:r>
              <a:rPr lang="es-GT" dirty="0" err="1" smtClean="0"/>
              <a:t>tablets</a:t>
            </a:r>
            <a:r>
              <a:rPr lang="es-GT" dirty="0" smtClean="0"/>
              <a:t>, de uso tan popular. Basta solo con tocar la pantalla para accionar un menú o ejecutar una función determinada.</a:t>
            </a:r>
          </a:p>
          <a:p>
            <a:endParaRPr lang="es-GT" dirty="0" smtClean="0"/>
          </a:p>
          <a:p>
            <a:r>
              <a:rPr lang="es-GT" dirty="0" smtClean="0"/>
              <a:t>Su estructura es lo suficientemente sensible como para posibilitar opciones de arrastre en su superficie, lo que facilita el uso de programas gráficos y de diseño. También hay disponibles dispositivos parciales que se acoplan a monitores de LCD o </a:t>
            </a:r>
            <a:r>
              <a:rPr lang="es-GT" dirty="0" err="1" smtClean="0"/>
              <a:t>LEDs</a:t>
            </a:r>
            <a:r>
              <a:rPr lang="es-GT" dirty="0" smtClean="0"/>
              <a:t>, para convertirlos en táctiles.</a:t>
            </a:r>
            <a:endParaRPr lang="es-GT" dirty="0"/>
          </a:p>
        </p:txBody>
      </p:sp>
    </p:spTree>
    <p:extLst>
      <p:ext uri="{BB962C8B-B14F-4D97-AF65-F5344CB8AC3E}">
        <p14:creationId xmlns:p14="http://schemas.microsoft.com/office/powerpoint/2010/main" val="2957913483"/>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052293" y="1094704"/>
            <a:ext cx="5125792" cy="3786389"/>
          </a:xfrm>
          <a:prstGeom prst="rect">
            <a:avLst/>
          </a:prstGeom>
        </p:spPr>
      </p:pic>
    </p:spTree>
    <p:extLst>
      <p:ext uri="{BB962C8B-B14F-4D97-AF65-F5344CB8AC3E}">
        <p14:creationId xmlns:p14="http://schemas.microsoft.com/office/powerpoint/2010/main" val="190319226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latin typeface="Algerian" panose="04020705040A02060702" pitchFamily="82" charset="0"/>
              </a:rPr>
              <a:t>Monitores OLED</a:t>
            </a:r>
            <a:br>
              <a:rPr lang="es-GT" dirty="0" smtClean="0">
                <a:latin typeface="Algerian" panose="04020705040A02060702" pitchFamily="82" charset="0"/>
              </a:rPr>
            </a:br>
            <a:endParaRPr lang="es-GT" dirty="0">
              <a:latin typeface="Algerian" panose="04020705040A02060702" pitchFamily="82" charset="0"/>
            </a:endParaRPr>
          </a:p>
        </p:txBody>
      </p:sp>
      <p:sp>
        <p:nvSpPr>
          <p:cNvPr id="3" name="Marcador de contenido 2"/>
          <p:cNvSpPr>
            <a:spLocks noGrp="1"/>
          </p:cNvSpPr>
          <p:nvPr>
            <p:ph idx="1"/>
          </p:nvPr>
        </p:nvSpPr>
        <p:spPr/>
        <p:txBody>
          <a:bodyPr>
            <a:normAutofit fontScale="92500" lnSpcReduction="20000"/>
          </a:bodyPr>
          <a:lstStyle/>
          <a:p>
            <a:r>
              <a:rPr lang="es-GT" dirty="0" smtClean="0"/>
              <a:t>Este tipo de pantallas, aún no muy comunes en el mercado, es el modelo de monitor más extremo en esta materia. Funciona mediante un diodo orgánico de emisión de luz. De allí provienen sus siglas en inglés que forman el término OLED (</a:t>
            </a:r>
            <a:r>
              <a:rPr lang="es-GT" dirty="0" err="1" smtClean="0"/>
              <a:t>organic</a:t>
            </a:r>
            <a:r>
              <a:rPr lang="es-GT" dirty="0" smtClean="0"/>
              <a:t> light </a:t>
            </a:r>
            <a:r>
              <a:rPr lang="es-GT" dirty="0" err="1" smtClean="0"/>
              <a:t>emitting</a:t>
            </a:r>
            <a:r>
              <a:rPr lang="es-GT" dirty="0" smtClean="0"/>
              <a:t> </a:t>
            </a:r>
            <a:r>
              <a:rPr lang="es-GT" dirty="0" err="1" smtClean="0"/>
              <a:t>diode</a:t>
            </a:r>
            <a:r>
              <a:rPr lang="es-GT" dirty="0" smtClean="0"/>
              <a:t>).</a:t>
            </a:r>
          </a:p>
          <a:p>
            <a:endParaRPr lang="es-GT" dirty="0" smtClean="0"/>
          </a:p>
          <a:p>
            <a:r>
              <a:rPr lang="es-GT" dirty="0" smtClean="0"/>
              <a:t>Dentro de su estructura delgada, una capa electro luminiscente, creada a base de componentes orgánicos trabajan con una luz que se genera en su interior. Así es como se forman las imágenes provenientes del ordenador. Lo curioso es que al apagarse estas pantallas se tornan transparente, e incluso se pueden curvar.</a:t>
            </a:r>
          </a:p>
          <a:p>
            <a:endParaRPr lang="es-GT" dirty="0" smtClean="0"/>
          </a:p>
          <a:p>
            <a:r>
              <a:rPr lang="es-GT" dirty="0" smtClean="0"/>
              <a:t>Así es como en lo que respecta a los monitores, puedes contar con opciones realmente sencillas y otras extraordinarias. Es un universo amplio disponible para todo </a:t>
            </a:r>
            <a:r>
              <a:rPr lang="es-GT" dirty="0" err="1" smtClean="0"/>
              <a:t>todo</a:t>
            </a:r>
            <a:r>
              <a:rPr lang="es-GT" dirty="0" smtClean="0"/>
              <a:t> usuario, de acuerdo a sus preferencias personales.</a:t>
            </a:r>
            <a:endParaRPr lang="es-GT" dirty="0"/>
          </a:p>
        </p:txBody>
      </p:sp>
    </p:spTree>
    <p:extLst>
      <p:ext uri="{BB962C8B-B14F-4D97-AF65-F5344CB8AC3E}">
        <p14:creationId xmlns:p14="http://schemas.microsoft.com/office/powerpoint/2010/main" val="1940069443"/>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3258355" y="862886"/>
            <a:ext cx="4803820" cy="3475752"/>
          </a:xfrm>
          <a:prstGeom prst="rect">
            <a:avLst/>
          </a:prstGeom>
        </p:spPr>
      </p:pic>
    </p:spTree>
    <p:extLst>
      <p:ext uri="{BB962C8B-B14F-4D97-AF65-F5344CB8AC3E}">
        <p14:creationId xmlns:p14="http://schemas.microsoft.com/office/powerpoint/2010/main" val="85323119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pPr algn="ctr"/>
            <a:r>
              <a:rPr lang="es-GT" dirty="0" smtClean="0">
                <a:latin typeface="Algerian" panose="04020705040A02060702" pitchFamily="82" charset="0"/>
              </a:rPr>
              <a:t>Diferentes tipos de Mouse</a:t>
            </a:r>
            <a:endParaRPr lang="es-GT" dirty="0">
              <a:latin typeface="Algerian" panose="04020705040A02060702" pitchFamily="82" charset="0"/>
            </a:endParaRPr>
          </a:p>
        </p:txBody>
      </p:sp>
      <p:sp>
        <p:nvSpPr>
          <p:cNvPr id="5" name="Marcador de contenido 4"/>
          <p:cNvSpPr>
            <a:spLocks noGrp="1"/>
          </p:cNvSpPr>
          <p:nvPr>
            <p:ph idx="1"/>
          </p:nvPr>
        </p:nvSpPr>
        <p:spPr/>
        <p:txBody>
          <a:bodyPr/>
          <a:lstStyle/>
          <a:p>
            <a:pPr marL="0" indent="0" algn="ctr">
              <a:buNone/>
            </a:pPr>
            <a:r>
              <a:rPr lang="es-GT" dirty="0" smtClean="0"/>
              <a:t>ópticos</a:t>
            </a:r>
          </a:p>
          <a:p>
            <a:endParaRPr lang="es-GT" dirty="0" smtClean="0"/>
          </a:p>
          <a:p>
            <a:r>
              <a:rPr lang="es-GT" dirty="0" smtClean="0"/>
              <a:t>no usa la famosa bola de goma en la parte inferior, como el ratón común; en vez de esa bola utiliza sensores ópticos que detecta hacia donde se realiza el movimiento. se le considera como unos de los mouse más modernos y que es más fácil su manejo</a:t>
            </a:r>
          </a:p>
          <a:p>
            <a:endParaRPr lang="es-GT" dirty="0" smtClean="0"/>
          </a:p>
        </p:txBody>
      </p:sp>
      <p:pic>
        <p:nvPicPr>
          <p:cNvPr id="2" name="Imagen 1"/>
          <p:cNvPicPr>
            <a:picLocks noChangeAspect="1"/>
          </p:cNvPicPr>
          <p:nvPr/>
        </p:nvPicPr>
        <p:blipFill>
          <a:blip r:embed="rId2"/>
          <a:stretch>
            <a:fillRect/>
          </a:stretch>
        </p:blipFill>
        <p:spPr>
          <a:xfrm>
            <a:off x="4881093" y="4551340"/>
            <a:ext cx="2222678" cy="1984688"/>
          </a:xfrm>
          <a:prstGeom prst="rect">
            <a:avLst/>
          </a:prstGeom>
        </p:spPr>
      </p:pic>
    </p:spTree>
    <p:extLst>
      <p:ext uri="{BB962C8B-B14F-4D97-AF65-F5344CB8AC3E}">
        <p14:creationId xmlns:p14="http://schemas.microsoft.com/office/powerpoint/2010/main" val="83161118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dirty="0" smtClean="0">
                <a:latin typeface="Algerian" panose="04020705040A02060702" pitchFamily="82" charset="0"/>
              </a:rPr>
              <a:t>Inalámbricos</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r>
              <a:rPr lang="es-GT" dirty="0"/>
              <a:t>No utiliza cables de conexión con la computadora. Sólo utiliza un receptor que se conecta a la computadora generalmente por un puerto USB; en este receptor se da el punto de concentración de la señal inalámbrica que es producida por el ratón; gracias a esta señal es que reconoce cualquier movimiento del mismo. Su uso se amolda especialmente para las computadoras portátiles y cuando no hay mucho espacio para su traslado.</a:t>
            </a:r>
          </a:p>
        </p:txBody>
      </p:sp>
      <p:pic>
        <p:nvPicPr>
          <p:cNvPr id="4" name="Imagen 3"/>
          <p:cNvPicPr>
            <a:picLocks noChangeAspect="1"/>
          </p:cNvPicPr>
          <p:nvPr/>
        </p:nvPicPr>
        <p:blipFill>
          <a:blip r:embed="rId2"/>
          <a:stretch>
            <a:fillRect/>
          </a:stretch>
        </p:blipFill>
        <p:spPr>
          <a:xfrm>
            <a:off x="4943877" y="4739425"/>
            <a:ext cx="2304245" cy="1662627"/>
          </a:xfrm>
          <a:prstGeom prst="rect">
            <a:avLst/>
          </a:prstGeom>
        </p:spPr>
      </p:pic>
    </p:spTree>
    <p:extLst>
      <p:ext uri="{BB962C8B-B14F-4D97-AF65-F5344CB8AC3E}">
        <p14:creationId xmlns:p14="http://schemas.microsoft.com/office/powerpoint/2010/main" val="1620415837"/>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latin typeface="Algerian" panose="04020705040A02060702" pitchFamily="82" charset="0"/>
              </a:rPr>
              <a:t>Bola táctil</a:t>
            </a:r>
          </a:p>
        </p:txBody>
      </p:sp>
      <p:sp>
        <p:nvSpPr>
          <p:cNvPr id="3" name="Marcador de contenido 2"/>
          <p:cNvSpPr>
            <a:spLocks noGrp="1"/>
          </p:cNvSpPr>
          <p:nvPr>
            <p:ph idx="1"/>
          </p:nvPr>
        </p:nvSpPr>
        <p:spPr/>
        <p:txBody>
          <a:bodyPr/>
          <a:lstStyle/>
          <a:p>
            <a:r>
              <a:rPr lang="es-GT" dirty="0"/>
              <a:t>Para mover el apuntador con este dispositivo, el usuario coloca uno o más dedos sobre la bola.</a:t>
            </a:r>
          </a:p>
        </p:txBody>
      </p:sp>
      <p:pic>
        <p:nvPicPr>
          <p:cNvPr id="4" name="Imagen 3"/>
          <p:cNvPicPr>
            <a:picLocks noChangeAspect="1"/>
          </p:cNvPicPr>
          <p:nvPr/>
        </p:nvPicPr>
        <p:blipFill>
          <a:blip r:embed="rId2"/>
          <a:stretch>
            <a:fillRect/>
          </a:stretch>
        </p:blipFill>
        <p:spPr>
          <a:xfrm>
            <a:off x="3786389" y="2971799"/>
            <a:ext cx="2995411" cy="2965361"/>
          </a:xfrm>
          <a:prstGeom prst="rect">
            <a:avLst/>
          </a:prstGeom>
        </p:spPr>
      </p:pic>
    </p:spTree>
    <p:extLst>
      <p:ext uri="{BB962C8B-B14F-4D97-AF65-F5344CB8AC3E}">
        <p14:creationId xmlns:p14="http://schemas.microsoft.com/office/powerpoint/2010/main" val="71172672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latin typeface="Algerian" panose="04020705040A02060702" pitchFamily="82" charset="0"/>
              </a:rPr>
              <a:t>Puntero táctil</a:t>
            </a:r>
          </a:p>
        </p:txBody>
      </p:sp>
      <p:sp>
        <p:nvSpPr>
          <p:cNvPr id="3" name="Marcador de contenido 2"/>
          <p:cNvSpPr>
            <a:spLocks noGrp="1"/>
          </p:cNvSpPr>
          <p:nvPr>
            <p:ph idx="1"/>
          </p:nvPr>
        </p:nvSpPr>
        <p:spPr/>
        <p:txBody>
          <a:bodyPr/>
          <a:lstStyle/>
          <a:p>
            <a:r>
              <a:rPr lang="es-GT" dirty="0"/>
              <a:t>Este dispositivo parece un borrador de lápiz y se ubica en el centro del teclado de las computadoras portátiles (laptops). Se utiliza el dedo índice para moverlo en la dirección en que se desea mover el apuntador.</a:t>
            </a:r>
          </a:p>
        </p:txBody>
      </p:sp>
      <p:pic>
        <p:nvPicPr>
          <p:cNvPr id="4" name="Imagen 3"/>
          <p:cNvPicPr>
            <a:picLocks noChangeAspect="1"/>
          </p:cNvPicPr>
          <p:nvPr/>
        </p:nvPicPr>
        <p:blipFill>
          <a:blip r:embed="rId2"/>
          <a:stretch>
            <a:fillRect/>
          </a:stretch>
        </p:blipFill>
        <p:spPr>
          <a:xfrm>
            <a:off x="4444283" y="3812146"/>
            <a:ext cx="2471671" cy="2049082"/>
          </a:xfrm>
          <a:prstGeom prst="rect">
            <a:avLst/>
          </a:prstGeom>
        </p:spPr>
      </p:pic>
    </p:spTree>
    <p:extLst>
      <p:ext uri="{BB962C8B-B14F-4D97-AF65-F5344CB8AC3E}">
        <p14:creationId xmlns:p14="http://schemas.microsoft.com/office/powerpoint/2010/main" val="2234759871"/>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latin typeface="Algerian" panose="04020705040A02060702" pitchFamily="82" charset="0"/>
              </a:rPr>
              <a:t>PRINCIPALES COMPONENTES DEL HARDWARE</a:t>
            </a:r>
            <a:endParaRPr lang="es-GT" dirty="0">
              <a:latin typeface="Algerian" panose="04020705040A02060702" pitchFamily="82" charset="0"/>
            </a:endParaRPr>
          </a:p>
        </p:txBody>
      </p:sp>
      <p:sp>
        <p:nvSpPr>
          <p:cNvPr id="3" name="Marcador de contenido 2"/>
          <p:cNvSpPr>
            <a:spLocks noGrp="1"/>
          </p:cNvSpPr>
          <p:nvPr>
            <p:ph idx="1"/>
          </p:nvPr>
        </p:nvSpPr>
        <p:spPr/>
        <p:txBody>
          <a:bodyPr>
            <a:normAutofit fontScale="70000" lnSpcReduction="20000"/>
          </a:bodyPr>
          <a:lstStyle/>
          <a:p>
            <a:r>
              <a:rPr lang="es-GT" dirty="0" smtClean="0"/>
              <a:t>Se le llama hardware a los componentes físicos de una computadora, se clasifican generalmente en básicos y complementarios, los principales son: </a:t>
            </a:r>
          </a:p>
          <a:p>
            <a:endParaRPr lang="es-GT" dirty="0" smtClean="0"/>
          </a:p>
          <a:p>
            <a:r>
              <a:rPr lang="es-GT" dirty="0" smtClean="0"/>
              <a:t>Unidad Central de Proceso – Se le puede denominar como el cerebro de la computadora.</a:t>
            </a:r>
          </a:p>
          <a:p>
            <a:r>
              <a:rPr lang="es-GT" dirty="0" smtClean="0"/>
              <a:t>Tarjeta Madre – Es donde se encuentran las conexiones básicas a través de circuitos impresos en ella para todos los componentes de la computadora.</a:t>
            </a:r>
          </a:p>
          <a:p>
            <a:r>
              <a:rPr lang="es-GT" dirty="0" smtClean="0"/>
              <a:t>El Bus – Son los circuitos impresos de la tarjeta madre por donde pasan los datos que irán de ordenador a ordenador.</a:t>
            </a:r>
          </a:p>
          <a:p>
            <a:r>
              <a:rPr lang="es-GT" dirty="0" smtClean="0"/>
              <a:t>La Memoria – Es la capacidad de almacenar información, existen dos tipos de memoria: la memoria ROM y la RAM; la ROM es una memoria de solo lectura y en ella está instalado el programa básico de iniciación, la RAM es una memoria de acceso aleatorio (puede leerse y escribirse), en ella son almacenadas tanto las instrucciones que necesita ejecutar el microprocesador como los datos que introducimos y deseamos procesar, así como los resultados obtenidos.</a:t>
            </a:r>
          </a:p>
          <a:p>
            <a:r>
              <a:rPr lang="es-GT" dirty="0" smtClean="0"/>
              <a:t>Memorias Auxiliares – Se utiliza para almacenar información en dispositivos fuera de la computadora, los principales son: el disquete, cinta de respaldo y CD-ROM.</a:t>
            </a:r>
          </a:p>
          <a:p>
            <a:r>
              <a:rPr lang="es-GT" dirty="0" smtClean="0"/>
              <a:t>Fuente de Poder – le suministra energía regulada al microprocesador y a los circuitos ya que la más pequeña variación de voltaje podría quemar dichos circuitos.</a:t>
            </a:r>
            <a:endParaRPr lang="es-GT" dirty="0"/>
          </a:p>
        </p:txBody>
      </p:sp>
    </p:spTree>
    <p:extLst>
      <p:ext uri="{BB962C8B-B14F-4D97-AF65-F5344CB8AC3E}">
        <p14:creationId xmlns:p14="http://schemas.microsoft.com/office/powerpoint/2010/main" val="299020912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latin typeface="Algerian" panose="04020705040A02060702" pitchFamily="82" charset="0"/>
              </a:rPr>
              <a:t>Almohadilla táctil</a:t>
            </a:r>
          </a:p>
        </p:txBody>
      </p:sp>
      <p:sp>
        <p:nvSpPr>
          <p:cNvPr id="3" name="Marcador de contenido 2"/>
          <p:cNvSpPr>
            <a:spLocks noGrp="1"/>
          </p:cNvSpPr>
          <p:nvPr>
            <p:ph idx="1"/>
          </p:nvPr>
        </p:nvSpPr>
        <p:spPr/>
        <p:txBody>
          <a:bodyPr/>
          <a:lstStyle/>
          <a:p>
            <a:r>
              <a:rPr lang="es-GT" dirty="0"/>
              <a:t>Es una superficie sensible al movimiento y a la presión que algunas computadoras portátiles incluyen en lugar del ratón. Se utilizan las puntas de los dedos para "apuntar" y existen 1 ó 2 botones al lado de la "almohadilla" que permiten "hacer clic" y "seleccionar". La Almohadilla Táctil también recibe los nombres de Touch Pad o Track Pad en inglés.</a:t>
            </a:r>
          </a:p>
        </p:txBody>
      </p:sp>
      <p:pic>
        <p:nvPicPr>
          <p:cNvPr id="4" name="Imagen 3"/>
          <p:cNvPicPr>
            <a:picLocks noChangeAspect="1"/>
          </p:cNvPicPr>
          <p:nvPr/>
        </p:nvPicPr>
        <p:blipFill>
          <a:blip r:embed="rId2"/>
          <a:stretch>
            <a:fillRect/>
          </a:stretch>
        </p:blipFill>
        <p:spPr>
          <a:xfrm>
            <a:off x="4598831" y="4101630"/>
            <a:ext cx="2561822" cy="2210270"/>
          </a:xfrm>
          <a:prstGeom prst="rect">
            <a:avLst/>
          </a:prstGeom>
        </p:spPr>
      </p:pic>
    </p:spTree>
    <p:extLst>
      <p:ext uri="{BB962C8B-B14F-4D97-AF65-F5344CB8AC3E}">
        <p14:creationId xmlns:p14="http://schemas.microsoft.com/office/powerpoint/2010/main" val="500485"/>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latin typeface="Algerian" panose="04020705040A02060702" pitchFamily="82" charset="0"/>
              </a:rPr>
              <a:t>Ratones Mecánicos</a:t>
            </a:r>
          </a:p>
        </p:txBody>
      </p:sp>
      <p:sp>
        <p:nvSpPr>
          <p:cNvPr id="3" name="Marcador de contenido 2"/>
          <p:cNvSpPr>
            <a:spLocks noGrp="1"/>
          </p:cNvSpPr>
          <p:nvPr>
            <p:ph idx="1"/>
          </p:nvPr>
        </p:nvSpPr>
        <p:spPr/>
        <p:txBody>
          <a:bodyPr/>
          <a:lstStyle/>
          <a:p>
            <a:r>
              <a:rPr lang="es-GT" dirty="0"/>
              <a:t>Constan de una bola situada en su parte inferior. La bola, al moverse el ratón, roza unos contactos en forma de rueda que indican el movimiento del cursor en la pantalla del sistema informático.</a:t>
            </a:r>
          </a:p>
        </p:txBody>
      </p:sp>
      <p:pic>
        <p:nvPicPr>
          <p:cNvPr id="4" name="Imagen 3"/>
          <p:cNvPicPr>
            <a:picLocks noChangeAspect="1"/>
          </p:cNvPicPr>
          <p:nvPr/>
        </p:nvPicPr>
        <p:blipFill>
          <a:blip r:embed="rId2"/>
          <a:stretch>
            <a:fillRect/>
          </a:stretch>
        </p:blipFill>
        <p:spPr>
          <a:xfrm>
            <a:off x="4741102" y="3555172"/>
            <a:ext cx="2143125" cy="2143125"/>
          </a:xfrm>
          <a:prstGeom prst="rect">
            <a:avLst/>
          </a:prstGeom>
        </p:spPr>
      </p:pic>
    </p:spTree>
    <p:extLst>
      <p:ext uri="{BB962C8B-B14F-4D97-AF65-F5344CB8AC3E}">
        <p14:creationId xmlns:p14="http://schemas.microsoft.com/office/powerpoint/2010/main" val="3481011873"/>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latin typeface="Algerian" panose="04020705040A02060702" pitchFamily="82" charset="0"/>
              </a:rPr>
              <a:t>Mouse láser</a:t>
            </a:r>
          </a:p>
        </p:txBody>
      </p:sp>
      <p:sp>
        <p:nvSpPr>
          <p:cNvPr id="3" name="Marcador de contenido 2"/>
          <p:cNvSpPr>
            <a:spLocks noGrp="1"/>
          </p:cNvSpPr>
          <p:nvPr>
            <p:ph idx="1"/>
          </p:nvPr>
        </p:nvSpPr>
        <p:spPr/>
        <p:txBody>
          <a:bodyPr>
            <a:normAutofit/>
          </a:bodyPr>
          <a:lstStyle/>
          <a:p>
            <a:r>
              <a:rPr lang="es-GT" dirty="0"/>
              <a:t>Un mouse láser sustituye la gran luz LED de un mouse óptico con un iluminador de punta láser, a veces infrarroja y visible a simple vista. Junto con un sistema óptico de detección más sensible, esto permite una resolución mucho mayor, lo que permite al mouse detectar incluso los movimientos más sutiles. Otros tipos de mouse de láser incluyen pares de láser para una precisión aún mayor, y algunos de estos modelos pueden funcionar incluso sobre vidrio o superficies reflectantes que harían que un mouse óptico normal se </a:t>
            </a:r>
            <a:r>
              <a:rPr lang="es-GT" dirty="0" smtClean="0"/>
              <a:t>inútil.</a:t>
            </a:r>
            <a:endParaRPr lang="es-GT" dirty="0"/>
          </a:p>
        </p:txBody>
      </p:sp>
      <p:pic>
        <p:nvPicPr>
          <p:cNvPr id="4" name="Imagen 3"/>
          <p:cNvPicPr>
            <a:picLocks noChangeAspect="1"/>
          </p:cNvPicPr>
          <p:nvPr/>
        </p:nvPicPr>
        <p:blipFill>
          <a:blip r:embed="rId2"/>
          <a:stretch>
            <a:fillRect/>
          </a:stretch>
        </p:blipFill>
        <p:spPr>
          <a:xfrm>
            <a:off x="5048250" y="4510088"/>
            <a:ext cx="2095500" cy="1666875"/>
          </a:xfrm>
          <a:prstGeom prst="rect">
            <a:avLst/>
          </a:prstGeom>
        </p:spPr>
      </p:pic>
    </p:spTree>
    <p:extLst>
      <p:ext uri="{BB962C8B-B14F-4D97-AF65-F5344CB8AC3E}">
        <p14:creationId xmlns:p14="http://schemas.microsoft.com/office/powerpoint/2010/main" val="275833084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0729896">
            <a:off x="735168" y="2374229"/>
            <a:ext cx="10515600" cy="1325563"/>
          </a:xfrm>
        </p:spPr>
        <p:txBody>
          <a:bodyPr/>
          <a:lstStyle/>
          <a:p>
            <a:pPr algn="ctr"/>
            <a:r>
              <a:rPr lang="es-GT" dirty="0" smtClean="0">
                <a:latin typeface="Algerian" panose="04020705040A02060702" pitchFamily="82" charset="0"/>
              </a:rPr>
              <a:t>Teclado y sus partes</a:t>
            </a:r>
            <a:endParaRPr lang="es-GT" dirty="0">
              <a:latin typeface="Algerian" panose="04020705040A02060702" pitchFamily="82" charset="0"/>
            </a:endParaRPr>
          </a:p>
        </p:txBody>
      </p:sp>
    </p:spTree>
    <p:extLst>
      <p:ext uri="{BB962C8B-B14F-4D97-AF65-F5344CB8AC3E}">
        <p14:creationId xmlns:p14="http://schemas.microsoft.com/office/powerpoint/2010/main" val="289719021"/>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latin typeface="Algerian" panose="04020705040A02060702" pitchFamily="82" charset="0"/>
              </a:rPr>
              <a:t>El teclado</a:t>
            </a:r>
            <a:endParaRPr lang="es-GT" dirty="0">
              <a:latin typeface="Algerian" panose="04020705040A02060702" pitchFamily="82" charset="0"/>
            </a:endParaRPr>
          </a:p>
        </p:txBody>
      </p:sp>
      <p:sp>
        <p:nvSpPr>
          <p:cNvPr id="3" name="Marcador de contenido 2"/>
          <p:cNvSpPr>
            <a:spLocks noGrp="1"/>
          </p:cNvSpPr>
          <p:nvPr>
            <p:ph idx="1"/>
          </p:nvPr>
        </p:nvSpPr>
        <p:spPr/>
        <p:txBody>
          <a:bodyPr>
            <a:normAutofit/>
          </a:bodyPr>
          <a:lstStyle/>
          <a:p>
            <a:r>
              <a:rPr lang="es-GT" sz="1400" dirty="0"/>
              <a:t>El teclado es un dispositivo que permite la introducción de caracteres (como letras, números y símbolos) a un ordenador o dispositivo digital. </a:t>
            </a:r>
          </a:p>
          <a:p>
            <a:endParaRPr lang="es-GT" sz="1400" dirty="0"/>
          </a:p>
          <a:p>
            <a:r>
              <a:rPr lang="es-GT" sz="1400" dirty="0"/>
              <a:t>Este dispositivo utiliza una serie de botones o teclas, para que actúen como palancas mecánicas que envían información a la computadora.</a:t>
            </a:r>
          </a:p>
          <a:p>
            <a:endParaRPr lang="es-GT" sz="1400" dirty="0"/>
          </a:p>
          <a:p>
            <a:r>
              <a:rPr lang="es-GT" sz="1400" dirty="0"/>
              <a:t>El teclado es fundamental para utilizar cualquier aplicación de la computadora. Es importante su limpieza para que dure mucho más tiempo. </a:t>
            </a:r>
          </a:p>
        </p:txBody>
      </p:sp>
      <p:pic>
        <p:nvPicPr>
          <p:cNvPr id="4" name="Imagen 3"/>
          <p:cNvPicPr>
            <a:picLocks noChangeAspect="1"/>
          </p:cNvPicPr>
          <p:nvPr/>
        </p:nvPicPr>
        <p:blipFill>
          <a:blip r:embed="rId2"/>
          <a:stretch>
            <a:fillRect/>
          </a:stretch>
        </p:blipFill>
        <p:spPr>
          <a:xfrm>
            <a:off x="4574415" y="4704008"/>
            <a:ext cx="2663512" cy="2018764"/>
          </a:xfrm>
          <a:prstGeom prst="rect">
            <a:avLst/>
          </a:prstGeom>
        </p:spPr>
      </p:pic>
    </p:spTree>
    <p:extLst>
      <p:ext uri="{BB962C8B-B14F-4D97-AF65-F5344CB8AC3E}">
        <p14:creationId xmlns:p14="http://schemas.microsoft.com/office/powerpoint/2010/main" val="2728091651"/>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a:latin typeface="Algerian" panose="04020705040A02060702" pitchFamily="82" charset="0"/>
              </a:rPr>
              <a:t>Partes del </a:t>
            </a:r>
            <a:r>
              <a:rPr lang="es-GT" dirty="0" smtClean="0">
                <a:latin typeface="Algerian" panose="04020705040A02060702" pitchFamily="82" charset="0"/>
              </a:rPr>
              <a:t>teclado</a:t>
            </a:r>
            <a:endParaRPr lang="es-GT" dirty="0">
              <a:latin typeface="Algerian" panose="04020705040A02060702" pitchFamily="82" charset="0"/>
            </a:endParaRPr>
          </a:p>
        </p:txBody>
      </p:sp>
      <p:sp>
        <p:nvSpPr>
          <p:cNvPr id="3" name="Marcador de contenido 2"/>
          <p:cNvSpPr>
            <a:spLocks noGrp="1"/>
          </p:cNvSpPr>
          <p:nvPr>
            <p:ph idx="1"/>
          </p:nvPr>
        </p:nvSpPr>
        <p:spPr/>
        <p:txBody>
          <a:bodyPr>
            <a:normAutofit fontScale="70000" lnSpcReduction="20000"/>
          </a:bodyPr>
          <a:lstStyle/>
          <a:p>
            <a:endParaRPr lang="es-GT" sz="2600" dirty="0"/>
          </a:p>
          <a:p>
            <a:r>
              <a:rPr lang="es-GT" sz="2600" dirty="0"/>
              <a:t>Teclas de función: se sitúan el la parte superior del teclado alfanumérico, van del F1 al F12, y son teclas que aportan atajos en el uso del sistema informático.</a:t>
            </a:r>
          </a:p>
          <a:p>
            <a:r>
              <a:rPr lang="es-GT" sz="2600" dirty="0"/>
              <a:t>Teclas alfanuméricas: está ubicado en la parte inferior del bloque de funciones. Es similar al teclado de una máquina de escribir, dispone de todas las letras del alfabeto, los diez dígitos decimales y todos los signos de puntuación y acentuación, además de la barra espaciadora.</a:t>
            </a:r>
          </a:p>
          <a:p>
            <a:r>
              <a:rPr lang="es-GT" sz="2600" dirty="0"/>
              <a:t>Teclado numérico: Ubicado en la parte derecha del teclado. Sirve para ingresar datos numéricos de forma rápida. Las teclas y símbolos están agrupadas de la misma forma como aparecen en la calculadora.</a:t>
            </a:r>
          </a:p>
          <a:p>
            <a:r>
              <a:rPr lang="es-GT" sz="2600" dirty="0"/>
              <a:t>Teclas especiales y de desplazamiento: se ubica en la parte intermedia entre el teclado alfabético y el numérico. Contiene algunas teclas especiales como Imp Pant, Bloq de desplazamiento, pausa, inicio, fin, insertar, suprimir, Repag, Avpag y las flechas direccionales que permiten mover el punto de inserción en las cuatro direcciones.</a:t>
            </a:r>
          </a:p>
          <a:p>
            <a:endParaRPr lang="es-GT" dirty="0"/>
          </a:p>
        </p:txBody>
      </p:sp>
    </p:spTree>
    <p:extLst>
      <p:ext uri="{BB962C8B-B14F-4D97-AF65-F5344CB8AC3E}">
        <p14:creationId xmlns:p14="http://schemas.microsoft.com/office/powerpoint/2010/main" val="4060287843"/>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568126" y="1287888"/>
            <a:ext cx="7118225" cy="4005396"/>
          </a:xfrm>
          <a:prstGeom prst="rect">
            <a:avLst/>
          </a:prstGeom>
        </p:spPr>
      </p:pic>
    </p:spTree>
    <p:extLst>
      <p:ext uri="{BB962C8B-B14F-4D97-AF65-F5344CB8AC3E}">
        <p14:creationId xmlns:p14="http://schemas.microsoft.com/office/powerpoint/2010/main" val="201896808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2820473" y="1027905"/>
            <a:ext cx="5171405" cy="4625919"/>
          </a:xfrm>
          <a:prstGeom prst="rect">
            <a:avLst/>
          </a:prstGeom>
        </p:spPr>
      </p:pic>
      <p:sp>
        <p:nvSpPr>
          <p:cNvPr id="4" name="Título 3"/>
          <p:cNvSpPr>
            <a:spLocks noGrp="1"/>
          </p:cNvSpPr>
          <p:nvPr>
            <p:ph type="title"/>
          </p:nvPr>
        </p:nvSpPr>
        <p:spPr/>
        <p:txBody>
          <a:bodyPr/>
          <a:lstStyle/>
          <a:p>
            <a:endParaRPr lang="es-GT" dirty="0"/>
          </a:p>
        </p:txBody>
      </p:sp>
      <p:sp>
        <p:nvSpPr>
          <p:cNvPr id="5" name="Marcador de contenido 4"/>
          <p:cNvSpPr>
            <a:spLocks noGrp="1"/>
          </p:cNvSpPr>
          <p:nvPr>
            <p:ph idx="1"/>
          </p:nvPr>
        </p:nvSpPr>
        <p:spPr/>
        <p:txBody>
          <a:bodyPr/>
          <a:lstStyle/>
          <a:p>
            <a:endParaRPr lang="es-GT" dirty="0"/>
          </a:p>
        </p:txBody>
      </p:sp>
    </p:spTree>
    <p:extLst>
      <p:ext uri="{BB962C8B-B14F-4D97-AF65-F5344CB8AC3E}">
        <p14:creationId xmlns:p14="http://schemas.microsoft.com/office/powerpoint/2010/main" val="2540641361"/>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GT" dirty="0"/>
          </a:p>
        </p:txBody>
      </p:sp>
      <p:sp>
        <p:nvSpPr>
          <p:cNvPr id="3" name="Marcador de contenido 2"/>
          <p:cNvSpPr>
            <a:spLocks noGrp="1"/>
          </p:cNvSpPr>
          <p:nvPr>
            <p:ph idx="1"/>
          </p:nvPr>
        </p:nvSpPr>
        <p:spPr>
          <a:xfrm>
            <a:off x="1103312" y="1171978"/>
            <a:ext cx="8946541" cy="5076422"/>
          </a:xfrm>
        </p:spPr>
        <p:txBody>
          <a:bodyPr>
            <a:noAutofit/>
          </a:bodyPr>
          <a:lstStyle/>
          <a:p>
            <a:r>
              <a:rPr lang="es-GT" sz="1200" dirty="0" smtClean="0"/>
              <a:t>También existen otros dispositivos que son fundamentales para la computadora, estos se dividen en tres diferentes tipos: los periféricos de entrada, los de salida y los de entrada/salida; los principales son:</a:t>
            </a:r>
          </a:p>
          <a:p>
            <a:endParaRPr lang="es-GT" sz="1200" dirty="0" smtClean="0"/>
          </a:p>
          <a:p>
            <a:r>
              <a:rPr lang="es-GT" sz="1200" dirty="0" smtClean="0"/>
              <a:t>De entrada:</a:t>
            </a:r>
          </a:p>
          <a:p>
            <a:endParaRPr lang="es-GT" sz="1200" dirty="0" smtClean="0"/>
          </a:p>
          <a:p>
            <a:r>
              <a:rPr lang="es-GT" sz="1200" dirty="0" smtClean="0"/>
              <a:t>El Teclado – es el dispositivo mediante el cual le podemos dar órdenes al microprocesador a través del lenguaje escrito.</a:t>
            </a:r>
          </a:p>
          <a:p>
            <a:r>
              <a:rPr lang="es-GT" sz="1200" dirty="0" smtClean="0"/>
              <a:t>El ratón – nos permite simular el señalamiento dentro de la pantalla para acceder a diferentes acciones.</a:t>
            </a:r>
          </a:p>
          <a:p>
            <a:r>
              <a:rPr lang="es-GT" sz="1200" dirty="0" smtClean="0"/>
              <a:t>Escáner – Son prácticamente pequeñas copiadoras que digitalizan punto por punto una imagen y la transfieren a la memoria de la computadora en forma de archivo.</a:t>
            </a:r>
          </a:p>
          <a:p>
            <a:r>
              <a:rPr lang="es-GT" sz="1200" dirty="0" smtClean="0"/>
              <a:t>De salida: </a:t>
            </a:r>
          </a:p>
          <a:p>
            <a:endParaRPr lang="es-GT" sz="1200" dirty="0" smtClean="0"/>
          </a:p>
          <a:p>
            <a:r>
              <a:rPr lang="es-GT" sz="1200" dirty="0" smtClean="0"/>
              <a:t>El monitor – en este dispositivo se proyectan los datos de tipo texto o gráficos procesados por la computadora.</a:t>
            </a:r>
          </a:p>
          <a:p>
            <a:r>
              <a:rPr lang="es-GT" sz="1200" dirty="0" smtClean="0"/>
              <a:t>La Impresora – vacían la información contenida en la memoria principal en papel.</a:t>
            </a:r>
          </a:p>
          <a:p>
            <a:r>
              <a:rPr lang="es-GT" sz="1200" dirty="0" smtClean="0"/>
              <a:t>De entrada/salida: </a:t>
            </a:r>
          </a:p>
          <a:p>
            <a:endParaRPr lang="es-GT" sz="1200" dirty="0" smtClean="0"/>
          </a:p>
          <a:p>
            <a:r>
              <a:rPr lang="es-GT" sz="1200" dirty="0" smtClean="0"/>
              <a:t>Fax/Modem – se utiliza para establecer una conexión con otras computadoras mediante lenguaje binario o para conectarse a la red.</a:t>
            </a:r>
            <a:endParaRPr lang="es-GT" sz="1200" dirty="0"/>
          </a:p>
        </p:txBody>
      </p:sp>
    </p:spTree>
    <p:extLst>
      <p:ext uri="{BB962C8B-B14F-4D97-AF65-F5344CB8AC3E}">
        <p14:creationId xmlns:p14="http://schemas.microsoft.com/office/powerpoint/2010/main" val="163026950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anim calcmode="lin" valueType="num">
                                      <p:cBhvr>
                                        <p:cTn id="13"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2" end="2"/>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anim calcmode="lin" valueType="num">
                                      <p:cBhvr>
                                        <p:cTn id="18"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19" dur="2000" fill="hold"/>
                                        <p:tgtEl>
                                          <p:spTgt spid="3">
                                            <p:txEl>
                                              <p:pRg st="4" end="4"/>
                                            </p:txEl>
                                          </p:spTgt>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anim calcmode="lin" valueType="num">
                                      <p:cBhvr>
                                        <p:cTn id="23"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24" dur="2000" fill="hold"/>
                                        <p:tgtEl>
                                          <p:spTgt spid="3">
                                            <p:txEl>
                                              <p:pRg st="5" end="5"/>
                                            </p:txEl>
                                          </p:spTgt>
                                        </p:tgtEl>
                                        <p:attrNameLst>
                                          <p:attrName>ppt_h</p:attrName>
                                        </p:attrNameLst>
                                      </p:cBhvr>
                                      <p:tavLst>
                                        <p:tav tm="0">
                                          <p:val>
                                            <p:strVal val="#ppt_h"/>
                                          </p:val>
                                        </p:tav>
                                        <p:tav tm="100000">
                                          <p:val>
                                            <p:strVal val="#ppt_h"/>
                                          </p:val>
                                        </p:tav>
                                      </p:tavLst>
                                    </p:anim>
                                  </p:childTnLst>
                                </p:cTn>
                              </p:par>
                              <p:par>
                                <p:cTn id="25" presetID="45"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anim calcmode="lin" valueType="num">
                                      <p:cBhvr>
                                        <p:cTn id="28"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29" dur="2000" fill="hold"/>
                                        <p:tgtEl>
                                          <p:spTgt spid="3">
                                            <p:txEl>
                                              <p:pRg st="6" end="6"/>
                                            </p:txEl>
                                          </p:spTgt>
                                        </p:tgtEl>
                                        <p:attrNameLst>
                                          <p:attrName>ppt_h</p:attrName>
                                        </p:attrNameLst>
                                      </p:cBhvr>
                                      <p:tavLst>
                                        <p:tav tm="0">
                                          <p:val>
                                            <p:strVal val="#ppt_h"/>
                                          </p:val>
                                        </p:tav>
                                        <p:tav tm="100000">
                                          <p:val>
                                            <p:strVal val="#ppt_h"/>
                                          </p:val>
                                        </p:tav>
                                      </p:tavLst>
                                    </p:anim>
                                  </p:childTnLst>
                                </p:cTn>
                              </p:par>
                              <p:par>
                                <p:cTn id="30" presetID="45"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anim calcmode="lin" valueType="num">
                                      <p:cBhvr>
                                        <p:cTn id="33" dur="2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34" dur="2000" fill="hold"/>
                                        <p:tgtEl>
                                          <p:spTgt spid="3">
                                            <p:txEl>
                                              <p:pRg st="7" end="7"/>
                                            </p:txEl>
                                          </p:spTgt>
                                        </p:tgtEl>
                                        <p:attrNameLst>
                                          <p:attrName>ppt_h</p:attrName>
                                        </p:attrNameLst>
                                      </p:cBhvr>
                                      <p:tavLst>
                                        <p:tav tm="0">
                                          <p:val>
                                            <p:strVal val="#ppt_h"/>
                                          </p:val>
                                        </p:tav>
                                        <p:tav tm="100000">
                                          <p:val>
                                            <p:strVal val="#ppt_h"/>
                                          </p:val>
                                        </p:tav>
                                      </p:tavLst>
                                    </p:anim>
                                  </p:childTnLst>
                                </p:cTn>
                              </p:par>
                              <p:par>
                                <p:cTn id="35" presetID="45"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2000"/>
                                        <p:tgtEl>
                                          <p:spTgt spid="3">
                                            <p:txEl>
                                              <p:pRg st="9" end="9"/>
                                            </p:txEl>
                                          </p:spTgt>
                                        </p:tgtEl>
                                      </p:cBhvr>
                                    </p:animEffect>
                                    <p:anim calcmode="lin" valueType="num">
                                      <p:cBhvr>
                                        <p:cTn id="38" dur="2000" fill="hold"/>
                                        <p:tgtEl>
                                          <p:spTgt spid="3">
                                            <p:txEl>
                                              <p:pRg st="9" end="9"/>
                                            </p:txEl>
                                          </p:spTgt>
                                        </p:tgtEl>
                                        <p:attrNameLst>
                                          <p:attrName>ppt_w</p:attrName>
                                        </p:attrNameLst>
                                      </p:cBhvr>
                                      <p:tavLst>
                                        <p:tav tm="0" fmla="#ppt_w*sin(2.5*pi*$)">
                                          <p:val>
                                            <p:fltVal val="0"/>
                                          </p:val>
                                        </p:tav>
                                        <p:tav tm="100000">
                                          <p:val>
                                            <p:fltVal val="1"/>
                                          </p:val>
                                        </p:tav>
                                      </p:tavLst>
                                    </p:anim>
                                    <p:anim calcmode="lin" valueType="num">
                                      <p:cBhvr>
                                        <p:cTn id="39" dur="2000" fill="hold"/>
                                        <p:tgtEl>
                                          <p:spTgt spid="3">
                                            <p:txEl>
                                              <p:pRg st="9" end="9"/>
                                            </p:txEl>
                                          </p:spTgt>
                                        </p:tgtEl>
                                        <p:attrNameLst>
                                          <p:attrName>ppt_h</p:attrName>
                                        </p:attrNameLst>
                                      </p:cBhvr>
                                      <p:tavLst>
                                        <p:tav tm="0">
                                          <p:val>
                                            <p:strVal val="#ppt_h"/>
                                          </p:val>
                                        </p:tav>
                                        <p:tav tm="100000">
                                          <p:val>
                                            <p:strVal val="#ppt_h"/>
                                          </p:val>
                                        </p:tav>
                                      </p:tavLst>
                                    </p:anim>
                                  </p:childTnLst>
                                </p:cTn>
                              </p:par>
                              <p:par>
                                <p:cTn id="40" presetID="45"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2000"/>
                                        <p:tgtEl>
                                          <p:spTgt spid="3">
                                            <p:txEl>
                                              <p:pRg st="10" end="10"/>
                                            </p:txEl>
                                          </p:spTgt>
                                        </p:tgtEl>
                                      </p:cBhvr>
                                    </p:animEffect>
                                    <p:anim calcmode="lin" valueType="num">
                                      <p:cBhvr>
                                        <p:cTn id="43" dur="2000" fill="hold"/>
                                        <p:tgtEl>
                                          <p:spTgt spid="3">
                                            <p:txEl>
                                              <p:pRg st="10" end="10"/>
                                            </p:txEl>
                                          </p:spTgt>
                                        </p:tgtEl>
                                        <p:attrNameLst>
                                          <p:attrName>ppt_w</p:attrName>
                                        </p:attrNameLst>
                                      </p:cBhvr>
                                      <p:tavLst>
                                        <p:tav tm="0" fmla="#ppt_w*sin(2.5*pi*$)">
                                          <p:val>
                                            <p:fltVal val="0"/>
                                          </p:val>
                                        </p:tav>
                                        <p:tav tm="100000">
                                          <p:val>
                                            <p:fltVal val="1"/>
                                          </p:val>
                                        </p:tav>
                                      </p:tavLst>
                                    </p:anim>
                                    <p:anim calcmode="lin" valueType="num">
                                      <p:cBhvr>
                                        <p:cTn id="44" dur="2000" fill="hold"/>
                                        <p:tgtEl>
                                          <p:spTgt spid="3">
                                            <p:txEl>
                                              <p:pRg st="10" end="10"/>
                                            </p:txEl>
                                          </p:spTgt>
                                        </p:tgtEl>
                                        <p:attrNameLst>
                                          <p:attrName>ppt_h</p:attrName>
                                        </p:attrNameLst>
                                      </p:cBhvr>
                                      <p:tavLst>
                                        <p:tav tm="0">
                                          <p:val>
                                            <p:strVal val="#ppt_h"/>
                                          </p:val>
                                        </p:tav>
                                        <p:tav tm="100000">
                                          <p:val>
                                            <p:strVal val="#ppt_h"/>
                                          </p:val>
                                        </p:tav>
                                      </p:tavLst>
                                    </p:anim>
                                  </p:childTnLst>
                                </p:cTn>
                              </p:par>
                              <p:par>
                                <p:cTn id="45" presetID="45"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2000"/>
                                        <p:tgtEl>
                                          <p:spTgt spid="3">
                                            <p:txEl>
                                              <p:pRg st="11" end="11"/>
                                            </p:txEl>
                                          </p:spTgt>
                                        </p:tgtEl>
                                      </p:cBhvr>
                                    </p:animEffect>
                                    <p:anim calcmode="lin" valueType="num">
                                      <p:cBhvr>
                                        <p:cTn id="48" dur="2000" fill="hold"/>
                                        <p:tgtEl>
                                          <p:spTgt spid="3">
                                            <p:txEl>
                                              <p:pRg st="11" end="11"/>
                                            </p:txEl>
                                          </p:spTgt>
                                        </p:tgtEl>
                                        <p:attrNameLst>
                                          <p:attrName>ppt_w</p:attrName>
                                        </p:attrNameLst>
                                      </p:cBhvr>
                                      <p:tavLst>
                                        <p:tav tm="0" fmla="#ppt_w*sin(2.5*pi*$)">
                                          <p:val>
                                            <p:fltVal val="0"/>
                                          </p:val>
                                        </p:tav>
                                        <p:tav tm="100000">
                                          <p:val>
                                            <p:fltVal val="1"/>
                                          </p:val>
                                        </p:tav>
                                      </p:tavLst>
                                    </p:anim>
                                    <p:anim calcmode="lin" valueType="num">
                                      <p:cBhvr>
                                        <p:cTn id="49" dur="2000" fill="hold"/>
                                        <p:tgtEl>
                                          <p:spTgt spid="3">
                                            <p:txEl>
                                              <p:pRg st="11" end="11"/>
                                            </p:txEl>
                                          </p:spTgt>
                                        </p:tgtEl>
                                        <p:attrNameLst>
                                          <p:attrName>ppt_h</p:attrName>
                                        </p:attrNameLst>
                                      </p:cBhvr>
                                      <p:tavLst>
                                        <p:tav tm="0">
                                          <p:val>
                                            <p:strVal val="#ppt_h"/>
                                          </p:val>
                                        </p:tav>
                                        <p:tav tm="100000">
                                          <p:val>
                                            <p:strVal val="#ppt_h"/>
                                          </p:val>
                                        </p:tav>
                                      </p:tavLst>
                                    </p:anim>
                                  </p:childTnLst>
                                </p:cTn>
                              </p:par>
                              <p:par>
                                <p:cTn id="50" presetID="45" presetClass="entr" presetSubtype="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2000"/>
                                        <p:tgtEl>
                                          <p:spTgt spid="3">
                                            <p:txEl>
                                              <p:pRg st="13" end="13"/>
                                            </p:txEl>
                                          </p:spTgt>
                                        </p:tgtEl>
                                      </p:cBhvr>
                                    </p:animEffect>
                                    <p:anim calcmode="lin" valueType="num">
                                      <p:cBhvr>
                                        <p:cTn id="53" dur="2000" fill="hold"/>
                                        <p:tgtEl>
                                          <p:spTgt spid="3">
                                            <p:txEl>
                                              <p:pRg st="13" end="13"/>
                                            </p:txEl>
                                          </p:spTgt>
                                        </p:tgtEl>
                                        <p:attrNameLst>
                                          <p:attrName>ppt_w</p:attrName>
                                        </p:attrNameLst>
                                      </p:cBhvr>
                                      <p:tavLst>
                                        <p:tav tm="0" fmla="#ppt_w*sin(2.5*pi*$)">
                                          <p:val>
                                            <p:fltVal val="0"/>
                                          </p:val>
                                        </p:tav>
                                        <p:tav tm="100000">
                                          <p:val>
                                            <p:fltVal val="1"/>
                                          </p:val>
                                        </p:tav>
                                      </p:tavLst>
                                    </p:anim>
                                    <p:anim calcmode="lin" valueType="num">
                                      <p:cBhvr>
                                        <p:cTn id="54" dur="2000" fill="hold"/>
                                        <p:tgtEl>
                                          <p:spTgt spid="3">
                                            <p:txEl>
                                              <p:pRg st="13" end="1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latin typeface="Algerian" panose="04020705040A02060702" pitchFamily="82" charset="0"/>
              </a:rPr>
              <a:t>TIPOS DE MONITORES</a:t>
            </a: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r>
              <a:rPr lang="es-GT" dirty="0" smtClean="0"/>
              <a:t>La pantalla de la PC, es la ventana fundamental a través de la cual podemos acceder a la informática actual. Es la vista primordial en la cual cual trabajamos, estudiamos y nos divertimos continuamente, por lo que es la segunda pieza en importancia, luego del CPU.</a:t>
            </a:r>
          </a:p>
          <a:p>
            <a:endParaRPr lang="es-GT" dirty="0" smtClean="0"/>
          </a:p>
          <a:p>
            <a:r>
              <a:rPr lang="es-GT" dirty="0" smtClean="0"/>
              <a:t> A continuación te describiremos 5 opciones posibles, desde las más simples, hasta las más extremas que puedes hacer parte de tu equipo. 5 tipos de monitores con características diferentes y usos independientes, esperemos que te sea de ayuda para realizar tu próxima compra.</a:t>
            </a:r>
            <a:endParaRPr lang="es-GT" dirty="0"/>
          </a:p>
        </p:txBody>
      </p:sp>
    </p:spTree>
    <p:extLst>
      <p:ext uri="{BB962C8B-B14F-4D97-AF65-F5344CB8AC3E}">
        <p14:creationId xmlns:p14="http://schemas.microsoft.com/office/powerpoint/2010/main" val="1247573"/>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latin typeface="Algerian" panose="04020705040A02060702" pitchFamily="82" charset="0"/>
              </a:rPr>
              <a:t>Monitores de Cristal Líquido</a:t>
            </a:r>
            <a:br>
              <a:rPr lang="es-GT" dirty="0" smtClean="0">
                <a:latin typeface="Algerian" panose="04020705040A02060702" pitchFamily="82" charset="0"/>
              </a:rPr>
            </a:br>
            <a:endParaRPr lang="es-GT" dirty="0">
              <a:latin typeface="Algerian" panose="04020705040A02060702" pitchFamily="82" charset="0"/>
            </a:endParaRPr>
          </a:p>
        </p:txBody>
      </p:sp>
      <p:sp>
        <p:nvSpPr>
          <p:cNvPr id="3" name="Marcador de contenido 2"/>
          <p:cNvSpPr>
            <a:spLocks noGrp="1"/>
          </p:cNvSpPr>
          <p:nvPr>
            <p:ph idx="1"/>
          </p:nvPr>
        </p:nvSpPr>
        <p:spPr/>
        <p:txBody>
          <a:bodyPr>
            <a:normAutofit/>
          </a:bodyPr>
          <a:lstStyle/>
          <a:p>
            <a:r>
              <a:rPr lang="es-GT" dirty="0" smtClean="0"/>
              <a:t>Cuyo nombre más popular es el de LCD por sus siglas en inglés que significan liquido cristal dispar. En español quiere decir, display de cristal líquido. Su estructura es delgada y funciona mediante una serie de píxeles monocromos que toman forma a través de una luz.</a:t>
            </a:r>
          </a:p>
          <a:p>
            <a:endParaRPr lang="es-GT" dirty="0" smtClean="0"/>
          </a:p>
          <a:p>
            <a:r>
              <a:rPr lang="es-GT" dirty="0" smtClean="0"/>
              <a:t>La resolución mínima de este tipo de monitores tiene una definición que va desde 1280 x 720 píxeles, a los 3840 x 2160 píxeles. El tiempo de respuesta de la imagen es el mismo que el que tarda un píxel en cambiar de color y son una de las opciones más disponibles en el mercado.</a:t>
            </a:r>
            <a:endParaRPr lang="es-GT" dirty="0"/>
          </a:p>
        </p:txBody>
      </p:sp>
    </p:spTree>
    <p:extLst>
      <p:ext uri="{BB962C8B-B14F-4D97-AF65-F5344CB8AC3E}">
        <p14:creationId xmlns:p14="http://schemas.microsoft.com/office/powerpoint/2010/main" val="1094172275"/>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593206" y="914401"/>
            <a:ext cx="4340179" cy="4146996"/>
          </a:xfrm>
          <a:prstGeom prst="rect">
            <a:avLst/>
          </a:prstGeom>
        </p:spPr>
      </p:pic>
    </p:spTree>
    <p:extLst>
      <p:ext uri="{BB962C8B-B14F-4D97-AF65-F5344CB8AC3E}">
        <p14:creationId xmlns:p14="http://schemas.microsoft.com/office/powerpoint/2010/main" val="145526861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latin typeface="Algerian" panose="04020705040A02060702" pitchFamily="82" charset="0"/>
              </a:rPr>
              <a:t>Pantallas de LED</a:t>
            </a:r>
            <a:br>
              <a:rPr lang="es-GT" dirty="0" smtClean="0">
                <a:latin typeface="Algerian" panose="04020705040A02060702" pitchFamily="82" charset="0"/>
              </a:rPr>
            </a:br>
            <a:endParaRPr lang="es-GT" dirty="0">
              <a:latin typeface="Algerian" panose="04020705040A02060702" pitchFamily="82" charset="0"/>
            </a:endParaRPr>
          </a:p>
        </p:txBody>
      </p:sp>
      <p:sp>
        <p:nvSpPr>
          <p:cNvPr id="3" name="Marcador de contenido 2"/>
          <p:cNvSpPr>
            <a:spLocks noGrp="1"/>
          </p:cNvSpPr>
          <p:nvPr>
            <p:ph idx="1"/>
          </p:nvPr>
        </p:nvSpPr>
        <p:spPr/>
        <p:txBody>
          <a:bodyPr/>
          <a:lstStyle/>
          <a:p>
            <a:r>
              <a:rPr lang="es-GT" dirty="0" smtClean="0"/>
              <a:t>Este tipo de pantalla está compuesta por diodos emisores de luz o led. Su nombre proviene del inglés Light Emitting Diode, que se entiende como diodo emisor de luz.</a:t>
            </a:r>
          </a:p>
          <a:p>
            <a:endParaRPr lang="es-GT" dirty="0" smtClean="0"/>
          </a:p>
          <a:p>
            <a:r>
              <a:rPr lang="es-GT" dirty="0" smtClean="0"/>
              <a:t>Estos paneles o módulos de led monocromáticos o poli cromáticos que permite visualizar datos e imágenes para el usuario de una PC, están hechos a su vez con led's RGB que van formando los píxeles de la pantalla. La resolución mínima de estos monitores es de 1024x768.</a:t>
            </a:r>
            <a:endParaRPr lang="es-GT" dirty="0"/>
          </a:p>
        </p:txBody>
      </p:sp>
    </p:spTree>
    <p:extLst>
      <p:ext uri="{BB962C8B-B14F-4D97-AF65-F5344CB8AC3E}">
        <p14:creationId xmlns:p14="http://schemas.microsoft.com/office/powerpoint/2010/main" val="2678668411"/>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768958" y="708338"/>
            <a:ext cx="4503379" cy="3692212"/>
          </a:xfrm>
          <a:prstGeom prst="rect">
            <a:avLst/>
          </a:prstGeom>
        </p:spPr>
      </p:pic>
    </p:spTree>
    <p:extLst>
      <p:ext uri="{BB962C8B-B14F-4D97-AF65-F5344CB8AC3E}">
        <p14:creationId xmlns:p14="http://schemas.microsoft.com/office/powerpoint/2010/main" val="65985788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TotalTime>
  <Words>1700</Words>
  <Application>Microsoft Office PowerPoint</Application>
  <PresentationFormat>Panorámica</PresentationFormat>
  <Paragraphs>79</Paragraphs>
  <Slides>26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Algerian</vt:lpstr>
      <vt:lpstr>Arial</vt:lpstr>
      <vt:lpstr>Century Gothic</vt:lpstr>
      <vt:lpstr>Wingdings 3</vt:lpstr>
      <vt:lpstr>Ion</vt:lpstr>
      <vt:lpstr>Partes de la computadora</vt:lpstr>
      <vt:lpstr>PRINCIPALES COMPONENTES DEL HARDWARE</vt:lpstr>
      <vt:lpstr>Presentación de PowerPoint</vt:lpstr>
      <vt:lpstr>Presentación de PowerPoint</vt:lpstr>
      <vt:lpstr>TIPOS DE MONITORES</vt:lpstr>
      <vt:lpstr>Monitores de Cristal Líquido </vt:lpstr>
      <vt:lpstr>Presentación de PowerPoint</vt:lpstr>
      <vt:lpstr>Pantallas de LED </vt:lpstr>
      <vt:lpstr>Presentación de PowerPoint</vt:lpstr>
      <vt:lpstr>Monitor DLP</vt:lpstr>
      <vt:lpstr>Presentación de PowerPoint</vt:lpstr>
      <vt:lpstr>Pantallas Táctiles </vt:lpstr>
      <vt:lpstr>Presentación de PowerPoint</vt:lpstr>
      <vt:lpstr>Monitores OLED </vt:lpstr>
      <vt:lpstr>Presentación de PowerPoint</vt:lpstr>
      <vt:lpstr>Diferentes tipos de Mouse</vt:lpstr>
      <vt:lpstr>Inalámbricos</vt:lpstr>
      <vt:lpstr>Bola táctil</vt:lpstr>
      <vt:lpstr>Puntero táctil</vt:lpstr>
      <vt:lpstr>Almohadilla táctil</vt:lpstr>
      <vt:lpstr>Ratones Mecánicos</vt:lpstr>
      <vt:lpstr>Mouse láser</vt:lpstr>
      <vt:lpstr>Teclado y sus partes</vt:lpstr>
      <vt:lpstr>El teclado</vt:lpstr>
      <vt:lpstr>Partes del teclado</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PARTES PRINCIPALES DEL HARDWARE</dc:title>
  <dc:creator>estudiante de Liceo Compu-market</dc:creator>
  <cp:lastModifiedBy>estudiante de Liceo Compu-market</cp:lastModifiedBy>
  <cp:revision>9</cp:revision>
  <dcterms:created xsi:type="dcterms:W3CDTF">2017-05-22T21:53:24Z</dcterms:created>
  <dcterms:modified xsi:type="dcterms:W3CDTF">2017-06-19T20:51:27Z</dcterms:modified>
</cp:coreProperties>
</file>