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0" r:id="rId3"/>
    <p:sldId id="270" r:id="rId4"/>
    <p:sldId id="289" r:id="rId5"/>
    <p:sldId id="290" r:id="rId6"/>
    <p:sldId id="291" r:id="rId7"/>
    <p:sldId id="292" r:id="rId8"/>
    <p:sldId id="293" r:id="rId9"/>
    <p:sldId id="286" r:id="rId10"/>
    <p:sldId id="281" r:id="rId11"/>
    <p:sldId id="297" r:id="rId12"/>
    <p:sldId id="299" r:id="rId13"/>
    <p:sldId id="303" r:id="rId14"/>
    <p:sldId id="304" r:id="rId15"/>
    <p:sldId id="301" r:id="rId16"/>
    <p:sldId id="302" r:id="rId17"/>
    <p:sldId id="300" r:id="rId18"/>
    <p:sldId id="296" r:id="rId19"/>
    <p:sldId id="307" r:id="rId20"/>
    <p:sldId id="306" r:id="rId21"/>
    <p:sldId id="30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1"/>
  </p:normalViewPr>
  <p:slideViewPr>
    <p:cSldViewPr snapToGrid="0" snapToObjects="1">
      <p:cViewPr varScale="1">
        <p:scale>
          <a:sx n="131" d="100"/>
          <a:sy n="131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854EA-E42D-7B43-B600-FF013D1F576D}" type="datetimeFigureOut">
              <a:rPr lang="en-US" smtClean="0"/>
              <a:t>8/8/19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6394-0AB7-5447-AA4D-893C1AD424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17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9C088-4E06-0641-B849-8B90706609E1}" type="datetimeFigureOut">
              <a:rPr lang="en-US" smtClean="0"/>
              <a:t>8/8/19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0F4BE-6740-E44D-B27D-96CB872C36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0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EE1AF5A3-7576-4819-9AFD-C6516B50F992}" type="datetime1">
              <a:rPr lang="en-US" smtClean="0"/>
              <a:t>8/8/19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7CD5-90AE-4D62-B955-031E9DE2121E}" type="datetime1">
              <a:rPr lang="en-US" smtClean="0"/>
              <a:t>8/8/19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5A21-B638-45C3-9450-9A67B742EDB7}" type="datetime1">
              <a:rPr lang="en-US" smtClean="0"/>
              <a:t>8/8/19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467D-2FC6-441D-9D56-5839C8B5B029}" type="datetime1">
              <a:rPr lang="en-US" smtClean="0"/>
              <a:t>8/8/19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E408DEF-3B8C-4E33-B97E-CA946775FE11}" type="datetime1">
              <a:rPr lang="en-US" smtClean="0"/>
              <a:t>8/8/19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8AF4027-E3E4-49FB-881E-0A345BEBE5C9}" type="datetime1">
              <a:rPr lang="en-US" smtClean="0"/>
              <a:t>8/8/19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2195-55C4-41AD-902F-29809ECE6542}" type="datetime1">
              <a:rPr lang="en-US" smtClean="0"/>
              <a:t>8/8/19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40D9E3-1B67-42BB-AB28-1188AC331F8C}" type="datetime1">
              <a:rPr lang="en-US" smtClean="0"/>
              <a:t>8/8/19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3C5C30-93F5-422F-8DC1-CAD82952E5A1}" type="datetime1">
              <a:rPr lang="en-US" smtClean="0"/>
              <a:t>8/8/19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C22D061-5A41-4D04-A811-3B145BC10D38}" type="datetime1">
              <a:rPr lang="en-US" smtClean="0"/>
              <a:t>8/8/19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1446-0055-4A74-A69A-B169186D59CE}" type="datetime1">
              <a:rPr lang="en-US" smtClean="0"/>
              <a:t>8/8/19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793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86" y="1689100"/>
            <a:ext cx="8629462" cy="473448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399-0FE3-4386-9EC1-712F5274A8B7}" type="datetime1">
              <a:rPr lang="en-US" smtClean="0"/>
              <a:t>8/8/19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334D0C-78D6-4C40-9F4D-B241ED8979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920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0AC2-FA53-4F7A-8C5F-EC0C64D687CB}" type="datetime1">
              <a:rPr lang="en-US" smtClean="0"/>
              <a:t>8/8/19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E320-FAFE-467F-A2C7-ACB25FDDF3F1}" type="datetime1">
              <a:rPr lang="en-US" smtClean="0"/>
              <a:t>8/8/19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9CA0191F-F67B-4CDF-9E7D-C961DB567445}" type="datetime1">
              <a:rPr lang="en-US" smtClean="0"/>
              <a:t>8/8/19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C7DD1E29-D719-4448-BDBB-5D2D3EC836DF}" type="datetime1">
              <a:rPr lang="en-US" smtClean="0"/>
              <a:t>8/8/19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59334D0C-78D6-4C40-9F4D-B241ED8979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BB6C-693F-4BDB-B6A2-AF0C98D15F58}" type="datetime1">
              <a:rPr lang="en-US" smtClean="0"/>
              <a:t>8/8/19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6E3F-E340-4E40-A0B3-3EBEC73DCA90}" type="datetime1">
              <a:rPr lang="en-US" smtClean="0"/>
              <a:t>8/8/19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654D-EF79-483B-9D86-730FD1004075}" type="datetime1">
              <a:rPr lang="en-US" smtClean="0"/>
              <a:t>8/8/19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59334D0C-78D6-4C40-9F4D-B241ED8979B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6C57-4E62-434C-B37F-D8590CEDF5CC}" type="datetime1">
              <a:rPr lang="en-US" smtClean="0"/>
              <a:t>8/8/19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1F48D2-06AC-4B44-84AC-0186716BFF7F}" type="datetime1">
              <a:rPr lang="en-US" smtClean="0"/>
              <a:t>8/8/19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9334D0C-78D6-4C40-9F4D-B241ED8979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tricia.charlton@open.ac.ukOpen" TargetMode="Externa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with.mu/#download" TargetMode="External"/><Relationship Id="rId4" Type="http://schemas.openxmlformats.org/officeDocument/2006/relationships/hyperlink" Target="https://www.microbit.co.uk/python-guide" TargetMode="External"/><Relationship Id="rId5" Type="http://schemas.openxmlformats.org/officeDocument/2006/relationships/hyperlink" Target="https://microbit-micropython.readthedocs.io/en/latest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icrobit.co.uk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267" y="4624668"/>
            <a:ext cx="8144933" cy="933450"/>
          </a:xfrm>
        </p:spPr>
        <p:txBody>
          <a:bodyPr>
            <a:normAutofit/>
          </a:bodyPr>
          <a:lstStyle/>
          <a:p>
            <a:r>
              <a:rPr lang="en-US" dirty="0"/>
              <a:t>BBC Micro:bit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423" y="5091393"/>
            <a:ext cx="3070990" cy="1182947"/>
          </a:xfrm>
        </p:spPr>
        <p:txBody>
          <a:bodyPr>
            <a:normAutofit/>
          </a:bodyPr>
          <a:lstStyle/>
          <a:p>
            <a:r>
              <a:rPr lang="en-US" dirty="0"/>
              <a:t>Dr. Patricia Charlton </a:t>
            </a:r>
          </a:p>
          <a:p>
            <a:r>
              <a:rPr lang="en-US" dirty="0" smtClean="0">
                <a:hlinkClick r:id="rId2"/>
              </a:rPr>
              <a:t>Patricia.charlton@open.ac.uk</a:t>
            </a:r>
            <a:endParaRPr lang="en-US" dirty="0">
              <a:hlinkClick r:id="rId2"/>
            </a:endParaRPr>
          </a:p>
          <a:p>
            <a:r>
              <a:rPr lang="en-US" dirty="0" smtClean="0"/>
              <a:t>As </a:t>
            </a:r>
            <a:r>
              <a:rPr lang="en-US" dirty="0" smtClean="0"/>
              <a:t>part of Institute of Coding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165" y="4356380"/>
            <a:ext cx="2058035" cy="5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in mu - Hello world classic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186" y="4979729"/>
            <a:ext cx="8629462" cy="149465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What does the code mean?</a:t>
            </a:r>
          </a:p>
          <a:p>
            <a:r>
              <a:rPr lang="en-GB" dirty="0"/>
              <a:t>Program is in a loop to repeat itself forever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action is scroll text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action display  an image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action is sleep - a delay in </a:t>
            </a:r>
            <a:r>
              <a:rPr lang="en-GB" dirty="0" err="1"/>
              <a:t>mS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302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Input pin and push-button as simple actuators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from </a:t>
            </a:r>
            <a:r>
              <a:rPr lang="en-GB" dirty="0" err="1"/>
              <a:t>microbit</a:t>
            </a:r>
            <a:r>
              <a:rPr lang="en-GB" dirty="0"/>
              <a:t> import *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while True: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if </a:t>
            </a:r>
            <a:r>
              <a:rPr lang="en-GB" dirty="0" err="1"/>
              <a:t>button_a.is_pressed</a:t>
            </a:r>
            <a:r>
              <a:rPr lang="en-GB" dirty="0"/>
              <a:t>():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#    if pin0.read_digital():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#    if pin0.is_touched():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</a:t>
            </a:r>
            <a:r>
              <a:rPr lang="en-GB" dirty="0" err="1"/>
              <a:t>display.show</a:t>
            </a:r>
            <a:r>
              <a:rPr lang="en-GB" dirty="0"/>
              <a:t>(</a:t>
            </a:r>
            <a:r>
              <a:rPr lang="en-GB" dirty="0" err="1"/>
              <a:t>Image.HAPPY</a:t>
            </a:r>
            <a:r>
              <a:rPr lang="en-GB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else: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</a:t>
            </a:r>
            <a:r>
              <a:rPr lang="en-GB" dirty="0" err="1"/>
              <a:t>display.show</a:t>
            </a:r>
            <a:r>
              <a:rPr lang="en-GB" dirty="0"/>
              <a:t>(</a:t>
            </a:r>
            <a:r>
              <a:rPr lang="en-GB" dirty="0" err="1"/>
              <a:t>Image.SAD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pin and push-button as simple actuators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Controllers, control other hardware devices that change the state of the physical environment via actuators</a:t>
            </a:r>
          </a:p>
          <a:p>
            <a:pPr marL="0" indent="0">
              <a:buNone/>
            </a:pPr>
            <a:r>
              <a:rPr lang="en-GB" dirty="0"/>
              <a:t>What does the code mean?</a:t>
            </a:r>
          </a:p>
          <a:p>
            <a:r>
              <a:rPr lang="en-GB" dirty="0"/>
              <a:t>The program allows us to use 3 different actuators to change the default sad face to a happy face</a:t>
            </a:r>
          </a:p>
          <a:p>
            <a:r>
              <a:rPr lang="en-GB" dirty="0"/>
              <a:t>Either by pressing button a</a:t>
            </a:r>
          </a:p>
          <a:p>
            <a:r>
              <a:rPr lang="en-GB" dirty="0"/>
              <a:t>Or by something conductive between pin 0 and 3V = take care not to short-circuit pin 0 to 3V use something that has a resistance</a:t>
            </a:r>
          </a:p>
          <a:p>
            <a:r>
              <a:rPr lang="en-GB" dirty="0"/>
              <a:t>Or by touching pin 0 with respect to ground – body is acting as a large capacitor to create a circuit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8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Sensing direction:  compass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0" y="1600200"/>
            <a:ext cx="8394700" cy="4813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4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Sensing direction: compass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does the code mean?</a:t>
            </a:r>
          </a:p>
          <a:p>
            <a:r>
              <a:rPr lang="en-GB" dirty="0"/>
              <a:t>If you don’t understand a line of code, look it up in the </a:t>
            </a:r>
            <a:r>
              <a:rPr lang="en-GB" dirty="0" err="1"/>
              <a:t>micropython</a:t>
            </a:r>
            <a:r>
              <a:rPr lang="en-GB" dirty="0"/>
              <a:t> guide, link was given earlier</a:t>
            </a:r>
          </a:p>
          <a:p>
            <a:r>
              <a:rPr lang="en-GB" dirty="0"/>
              <a:t>Some sensors need to be calibrated (or configured) before use, e.g., compass, else the sensor data may produce is meaningless data</a:t>
            </a:r>
          </a:p>
          <a:p>
            <a:r>
              <a:rPr lang="en-GB" dirty="0"/>
              <a:t>There after, when the 3 pixels on the </a:t>
            </a:r>
            <a:r>
              <a:rPr lang="en-GB" dirty="0" err="1"/>
              <a:t>micro;bit</a:t>
            </a:r>
            <a:r>
              <a:rPr lang="en-GB" dirty="0"/>
              <a:t> display line up that ‘3 dot line’ points to north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Private Investigation</a:t>
            </a:r>
          </a:p>
          <a:p>
            <a:r>
              <a:rPr lang="en-GB" dirty="0"/>
              <a:t>How can you tell the compass is working correctly? Can you estimate where North should be, i.e., based upon landmarks?</a:t>
            </a:r>
          </a:p>
          <a:p>
            <a:r>
              <a:rPr lang="en-GB" dirty="0"/>
              <a:t>What happens if you comment out the calibrate line of code</a:t>
            </a:r>
          </a:p>
          <a:p>
            <a:r>
              <a:rPr lang="en-GB" dirty="0"/>
              <a:t>Does a phone map app that uses a compass require calibration? 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59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Sensing the degree of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from </a:t>
            </a:r>
            <a:r>
              <a:rPr lang="en-GB" dirty="0" err="1"/>
              <a:t>microbit</a:t>
            </a:r>
            <a:r>
              <a:rPr lang="en-GB" dirty="0"/>
              <a:t> import *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while True: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reading = </a:t>
            </a:r>
            <a:r>
              <a:rPr lang="en-GB" dirty="0" err="1"/>
              <a:t>accelerometer.get_x</a:t>
            </a:r>
            <a:r>
              <a:rPr lang="en-GB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if reading &gt; 20: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    </a:t>
            </a:r>
            <a:r>
              <a:rPr lang="en-GB" dirty="0" err="1"/>
              <a:t>display.show</a:t>
            </a:r>
            <a:r>
              <a:rPr lang="en-GB" dirty="0"/>
              <a:t>("R")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</a:t>
            </a:r>
            <a:r>
              <a:rPr lang="en-GB" dirty="0" err="1"/>
              <a:t>elif</a:t>
            </a:r>
            <a:r>
              <a:rPr lang="en-GB" dirty="0"/>
              <a:t> reading &lt; -20: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    </a:t>
            </a:r>
            <a:r>
              <a:rPr lang="en-GB" dirty="0" err="1"/>
              <a:t>display.show</a:t>
            </a:r>
            <a:r>
              <a:rPr lang="en-GB" dirty="0"/>
              <a:t>("L")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else: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   </a:t>
            </a:r>
            <a:r>
              <a:rPr lang="en-GB" dirty="0" err="1"/>
              <a:t>display.show</a:t>
            </a:r>
            <a:r>
              <a:rPr lang="en-GB" dirty="0"/>
              <a:t>("-")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3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Sensing the degree of motion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Several common devices know make use of motion sensors:</a:t>
            </a:r>
          </a:p>
          <a:p>
            <a:pPr lvl="1"/>
            <a:r>
              <a:rPr lang="en-GB" dirty="0"/>
              <a:t>Mobile phone knows which up to show the images on its screen</a:t>
            </a:r>
          </a:p>
          <a:p>
            <a:pPr lvl="1"/>
            <a:r>
              <a:rPr lang="en-GB" dirty="0"/>
              <a:t>Game controllers steer and move around in games</a:t>
            </a:r>
          </a:p>
          <a:p>
            <a:r>
              <a:rPr lang="en-GB" dirty="0"/>
              <a:t>These use an accelerometer as this program example does to do this</a:t>
            </a:r>
          </a:p>
          <a:p>
            <a:r>
              <a:rPr lang="en-GB" dirty="0"/>
              <a:t>Such Accelerometers work in 3 directions or along three axes:</a:t>
            </a:r>
          </a:p>
          <a:p>
            <a:pPr lvl="1"/>
            <a:r>
              <a:rPr lang="en-GB" dirty="0"/>
              <a:t>X - tilting from left to right.</a:t>
            </a:r>
          </a:p>
          <a:p>
            <a:pPr lvl="1"/>
            <a:r>
              <a:rPr lang="en-GB" dirty="0"/>
              <a:t>Y - tilting forwards and backwards.</a:t>
            </a:r>
          </a:p>
          <a:p>
            <a:pPr lvl="1"/>
            <a:r>
              <a:rPr lang="en-GB" dirty="0"/>
              <a:t>Z - moving up and down.</a:t>
            </a:r>
          </a:p>
          <a:p>
            <a:r>
              <a:rPr lang="en-GB" dirty="0"/>
              <a:t>What does the code mean?</a:t>
            </a:r>
          </a:p>
          <a:p>
            <a:pPr lvl="1"/>
            <a:r>
              <a:rPr lang="en-GB" dirty="0"/>
              <a:t>Here’s a very simple spirit-level that uses </a:t>
            </a:r>
            <a:r>
              <a:rPr lang="en-GB" dirty="0" err="1"/>
              <a:t>get_x</a:t>
            </a:r>
            <a:r>
              <a:rPr lang="en-GB" dirty="0"/>
              <a:t> to measure how level the device is along the X axis</a:t>
            </a:r>
          </a:p>
          <a:p>
            <a:pPr lvl="1"/>
            <a:r>
              <a:rPr lang="en-GB" dirty="0"/>
              <a:t>If we hold the device flat it should display -; however, rotate it left or right and it’ll show L and R respectively.</a:t>
            </a:r>
          </a:p>
          <a:p>
            <a:r>
              <a:rPr lang="en-GB" dirty="0"/>
              <a:t>Private investigations:</a:t>
            </a:r>
          </a:p>
          <a:p>
            <a:pPr lvl="1"/>
            <a:r>
              <a:rPr lang="en-GB" dirty="0"/>
              <a:t>How can we use this to step count – pedometer?</a:t>
            </a:r>
          </a:p>
          <a:p>
            <a:pPr lvl="1"/>
            <a:r>
              <a:rPr lang="en-GB" dirty="0"/>
              <a:t>How can make this orientation independent to sense the degree of movement overall along any axes?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8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Sensing temperature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from </a:t>
            </a:r>
            <a:r>
              <a:rPr lang="en-GB" dirty="0" err="1"/>
              <a:t>microbit</a:t>
            </a:r>
            <a:r>
              <a:rPr lang="en-GB" dirty="0"/>
              <a:t> import *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while True: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temp = temperature()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</a:t>
            </a:r>
            <a:r>
              <a:rPr lang="en-GB" dirty="0" err="1"/>
              <a:t>display.show</a:t>
            </a:r>
            <a:r>
              <a:rPr lang="en-GB" dirty="0"/>
              <a:t>(</a:t>
            </a:r>
            <a:r>
              <a:rPr lang="en-GB" dirty="0" err="1"/>
              <a:t>str</a:t>
            </a:r>
            <a:r>
              <a:rPr lang="en-GB" dirty="0"/>
              <a:t>(temp))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#</a:t>
            </a:r>
            <a:r>
              <a:rPr lang="en-GB" dirty="0" err="1"/>
              <a:t>display.scroll</a:t>
            </a:r>
            <a:r>
              <a:rPr lang="en-GB" dirty="0"/>
              <a:t>(</a:t>
            </a:r>
            <a:r>
              <a:rPr lang="en-GB" dirty="0" err="1"/>
              <a:t>str</a:t>
            </a:r>
            <a:r>
              <a:rPr lang="en-GB" dirty="0"/>
              <a:t>(temp) + ‘C’)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sleep(500)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r>
              <a:rPr lang="en-GB" dirty="0"/>
              <a:t>N.B,. The earlier comment about the on-board (or internal) system temperature versus the (derived) external (or ambient) environment measurement differences</a:t>
            </a:r>
          </a:p>
          <a:p>
            <a:pPr marL="0" indent="0">
              <a:buNone/>
            </a:pPr>
            <a:r>
              <a:rPr lang="en-GB" dirty="0"/>
              <a:t>What does the code mean?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03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Sensing temperature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86" y="1689100"/>
            <a:ext cx="8629462" cy="4851400"/>
          </a:xfrm>
        </p:spPr>
        <p:txBody>
          <a:bodyPr>
            <a:normAutofit/>
          </a:bodyPr>
          <a:lstStyle/>
          <a:p>
            <a:r>
              <a:rPr lang="en-GB" dirty="0"/>
              <a:t>Let’s investigate the use temperature sensor so that you can keep a log of the temperature in different rooms.</a:t>
            </a:r>
          </a:p>
          <a:p>
            <a:r>
              <a:rPr lang="en-GB" dirty="0"/>
              <a:t>Think of the functions needed?</a:t>
            </a:r>
          </a:p>
          <a:p>
            <a:r>
              <a:rPr lang="en-GB" dirty="0"/>
              <a:t>Sense temperature –</a:t>
            </a:r>
          </a:p>
          <a:p>
            <a:r>
              <a:rPr lang="en-GB" dirty="0"/>
              <a:t>Anything else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Private investigations</a:t>
            </a:r>
          </a:p>
          <a:p>
            <a:r>
              <a:rPr lang="en-GB" dirty="0"/>
              <a:t>How do we cross-check, calibrate the temperature sensor to verify it measures correctly?</a:t>
            </a:r>
          </a:p>
          <a:p>
            <a:r>
              <a:rPr lang="en-GB" dirty="0"/>
              <a:t>How to link the physical world state to the wider context or conditions?, e.g., to relate the temp the location and time?</a:t>
            </a:r>
          </a:p>
          <a:p>
            <a:r>
              <a:rPr lang="en-GB" dirty="0"/>
              <a:t>How do we process / combine / aggregate / fuse multiple sensor measurements in nearby locations?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9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FB4D2D-CE75-2D44-A42E-447AFC51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Radio of things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8479F17-CF29-BC48-AD28-F203F181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1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u="sng" dirty="0"/>
              <a:t>BBC micro:bit </a:t>
            </a:r>
            <a:r>
              <a:rPr lang="en-US" u="sng" dirty="0">
                <a:hlinkClick r:id="rId2"/>
              </a:rPr>
              <a:t>https://www.microbit.co.uk/</a:t>
            </a:r>
            <a:endParaRPr lang="en-US" u="sng" dirty="0"/>
          </a:p>
          <a:p>
            <a:pPr lvl="0"/>
            <a:r>
              <a:rPr lang="en-US" u="sng" dirty="0"/>
              <a:t>Micro Python programming </a:t>
            </a:r>
          </a:p>
          <a:p>
            <a:pPr lvl="1"/>
            <a:r>
              <a:rPr lang="en-US" dirty="0"/>
              <a:t>Mu Python Editor </a:t>
            </a:r>
            <a:r>
              <a:rPr lang="en-US" dirty="0">
                <a:hlinkClick r:id="rId3"/>
              </a:rPr>
              <a:t>https://codewith.mu/#download</a:t>
            </a:r>
            <a:endParaRPr lang="en-US" dirty="0"/>
          </a:p>
          <a:p>
            <a:pPr lvl="1"/>
            <a:r>
              <a:rPr lang="en-US" dirty="0"/>
              <a:t>(Micro)Python guide </a:t>
            </a:r>
            <a:r>
              <a:rPr lang="en-GB" dirty="0">
                <a:hlinkClick r:id="rId4"/>
              </a:rPr>
              <a:t>https://www.microbit.co.uk/python-guide</a:t>
            </a:r>
            <a:endParaRPr lang="en-US" dirty="0"/>
          </a:p>
          <a:p>
            <a:pPr lvl="1"/>
            <a:r>
              <a:rPr lang="en-GB" dirty="0"/>
              <a:t>BBC </a:t>
            </a:r>
            <a:r>
              <a:rPr lang="en-GB" dirty="0" err="1"/>
              <a:t>micro:bit</a:t>
            </a:r>
            <a:r>
              <a:rPr lang="en-GB" dirty="0"/>
              <a:t> </a:t>
            </a:r>
            <a:r>
              <a:rPr lang="en-GB" dirty="0" err="1"/>
              <a:t>MicroPython</a:t>
            </a:r>
            <a:r>
              <a:rPr lang="en-GB" dirty="0"/>
              <a:t> latest documentation: </a:t>
            </a:r>
            <a:r>
              <a:rPr lang="en-US" dirty="0">
                <a:hlinkClick r:id="rId5"/>
              </a:rPr>
              <a:t>https://microbit-micropython.readthedocs.io/en/latest/index.html</a:t>
            </a:r>
            <a:endParaRPr lang="en-US" dirty="0"/>
          </a:p>
          <a:p>
            <a:r>
              <a:rPr lang="en-GB" dirty="0"/>
              <a:t>Charlton P, Poslad S. A Sharable Wearable Maker Community IoT Application, 12th Int. Conf. on Intelligent Environments, IE’16, Sep. 14-16, London, UK, pp. 16 - 23, DOI: 10.1109/IE.2016.12,  accessed via https://www.researchgate.net/publication/308267280_A_Sharable_Wearable_Maker_Community_IoT_Application</a:t>
            </a:r>
            <a:endParaRPr lang="en-US" dirty="0"/>
          </a:p>
          <a:p>
            <a:pPr lvl="0"/>
            <a:endParaRPr lang="en-US" dirty="0"/>
          </a:p>
          <a:p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0170BC-4923-E44A-B9FE-85F09965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84" y="242234"/>
            <a:ext cx="7556313" cy="1116106"/>
          </a:xfrm>
        </p:spPr>
        <p:txBody>
          <a:bodyPr/>
          <a:lstStyle/>
          <a:p>
            <a:r>
              <a:rPr lang="en-GB" dirty="0" err="1"/>
              <a:t>Micro:bit</a:t>
            </a:r>
            <a:r>
              <a:rPr lang="en-GB" dirty="0"/>
              <a:t> Wireless Support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85BFE3-C5AA-164C-9A30-4E68C2E18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import radio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import random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from </a:t>
            </a:r>
            <a:r>
              <a:rPr lang="en-GB" dirty="0" err="1"/>
              <a:t>microbit</a:t>
            </a:r>
            <a:r>
              <a:rPr lang="en-GB" dirty="0"/>
              <a:t> import display, Image, </a:t>
            </a:r>
            <a:r>
              <a:rPr lang="en-GB" dirty="0" err="1"/>
              <a:t>button_a</a:t>
            </a:r>
            <a:r>
              <a:rPr lang="en-GB" dirty="0"/>
              <a:t>, sleep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# Create the "flash" animation frames. Can you work out how it's done?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flash = [Image().invert()*(</a:t>
            </a:r>
            <a:r>
              <a:rPr lang="en-GB" dirty="0" err="1"/>
              <a:t>i</a:t>
            </a:r>
            <a:r>
              <a:rPr lang="en-GB" dirty="0"/>
              <a:t>/9) for </a:t>
            </a:r>
            <a:r>
              <a:rPr lang="en-GB" dirty="0" err="1"/>
              <a:t>i</a:t>
            </a:r>
            <a:r>
              <a:rPr lang="en-GB" dirty="0"/>
              <a:t> in range(9, -1, -1)]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# The radio won't work unless it's switched on.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radio.on</a:t>
            </a:r>
            <a:r>
              <a:rPr lang="en-GB" dirty="0"/>
              <a:t>()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# Event loop.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while True: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# Button A sends a "flash" message.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if </a:t>
            </a:r>
            <a:r>
              <a:rPr lang="en-GB" dirty="0" err="1"/>
              <a:t>button_a.was_pressed</a:t>
            </a:r>
            <a:r>
              <a:rPr lang="en-GB" dirty="0"/>
              <a:t>():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</a:t>
            </a:r>
            <a:r>
              <a:rPr lang="en-GB" dirty="0" err="1"/>
              <a:t>radio.send</a:t>
            </a:r>
            <a:r>
              <a:rPr lang="en-GB" dirty="0"/>
              <a:t>('flash')  # a-ha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# Read any incoming messages.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incoming = </a:t>
            </a:r>
            <a:r>
              <a:rPr lang="en-GB" dirty="0" err="1"/>
              <a:t>radio.receive</a:t>
            </a:r>
            <a:r>
              <a:rPr lang="en-GB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if incoming == 'flash':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# If there's an incoming "flash" message display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# the firefly flash animation after a random short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# pause.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sleep(</a:t>
            </a:r>
            <a:r>
              <a:rPr lang="en-GB" dirty="0" err="1"/>
              <a:t>random.randint</a:t>
            </a:r>
            <a:r>
              <a:rPr lang="en-GB" dirty="0"/>
              <a:t>(50, 350))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</a:t>
            </a:r>
            <a:r>
              <a:rPr lang="en-GB" dirty="0" err="1"/>
              <a:t>display.show</a:t>
            </a:r>
            <a:r>
              <a:rPr lang="en-GB" dirty="0"/>
              <a:t>(flash, delay=100, wait=False)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# Randomly re-broadcast the flash message after 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# slight delay.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if </a:t>
            </a:r>
            <a:r>
              <a:rPr lang="en-GB" dirty="0" err="1"/>
              <a:t>random.randint</a:t>
            </a:r>
            <a:r>
              <a:rPr lang="en-GB" dirty="0"/>
              <a:t>(0, 9) == 0: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    sleep(500)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       </a:t>
            </a:r>
            <a:r>
              <a:rPr lang="en-GB" dirty="0" err="1"/>
              <a:t>radio.send</a:t>
            </a:r>
            <a:r>
              <a:rPr lang="en-GB" dirty="0"/>
              <a:t>('flash')  # a-ha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2414306-A137-964B-AF66-4C321501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8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Micro:bit</a:t>
            </a:r>
            <a:r>
              <a:rPr lang="en-GB" dirty="0"/>
              <a:t> Wireless Support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does the code mean?</a:t>
            </a:r>
          </a:p>
          <a:p>
            <a:r>
              <a:rPr lang="en-GB" dirty="0"/>
              <a:t>What can you do to make this more interesting?  What kind of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electronics? What experiences do we have already?</a:t>
            </a:r>
          </a:p>
          <a:p>
            <a:r>
              <a:rPr lang="en-US" sz="2400" dirty="0"/>
              <a:t>What do we know about BBC Micro:bit?</a:t>
            </a:r>
          </a:p>
          <a:p>
            <a:r>
              <a:rPr lang="en-US" sz="2400" dirty="0"/>
              <a:t>Let’s take a quick look at the device – what can we find on the device?</a:t>
            </a:r>
          </a:p>
          <a:p>
            <a:r>
              <a:rPr lang="en-US" sz="2400" dirty="0"/>
              <a:t>What do we already know about programming?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0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BBC Micro:bit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040560"/>
          </a:xfrm>
        </p:spPr>
        <p:txBody>
          <a:bodyPr>
            <a:noAutofit/>
          </a:bodyPr>
          <a:lstStyle/>
          <a:p>
            <a:r>
              <a:rPr lang="en-GB" b="1" dirty="0"/>
              <a:t>Designed to more inclusive to get a wider range of people interested in digital electronics and processing</a:t>
            </a:r>
          </a:p>
          <a:p>
            <a:r>
              <a:rPr lang="en-GB" dirty="0"/>
              <a:t>1. Small enough (1/2 a credit card in size) to take anywhere</a:t>
            </a:r>
          </a:p>
          <a:p>
            <a:r>
              <a:rPr lang="en-GB" dirty="0"/>
              <a:t>2. Simple enough for beginners to experiment with and get started with to create and explore ideas</a:t>
            </a:r>
          </a:p>
          <a:p>
            <a:r>
              <a:rPr lang="en-GB" dirty="0"/>
              <a:t>3. Extensible, flexible and adaptable to enable advanced ideas to be designed and crafted</a:t>
            </a:r>
          </a:p>
          <a:p>
            <a:r>
              <a:rPr lang="en-GB" dirty="0"/>
              <a:t>4. Sustainable in both cost and imagination - low cost extensible device to create interesting applications &amp; experiments </a:t>
            </a:r>
          </a:p>
          <a:p>
            <a:r>
              <a:rPr lang="en-GB" dirty="0"/>
              <a:t>5. Able to support both formal and informal education </a:t>
            </a:r>
          </a:p>
          <a:p>
            <a:r>
              <a:rPr lang="en-GB" dirty="0"/>
              <a:t>6. Be fun, innovative and creative to use, and, </a:t>
            </a:r>
          </a:p>
          <a:p>
            <a:r>
              <a:rPr lang="en-GB" dirty="0"/>
              <a:t>7. Be usable by just about anyone who wants to explore technology and create something personally purposeful.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A491-A3FE-49BB-86C9-58DA45987BDE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7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BBC Micro:bit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Some differences between </a:t>
            </a:r>
            <a:r>
              <a:rPr lang="en-GB" sz="2400" dirty="0" err="1"/>
              <a:t>Micro:bit</a:t>
            </a:r>
            <a:r>
              <a:rPr lang="en-GB" sz="2400" dirty="0"/>
              <a:t>  versus other microcontrollers, e.g., Arduino are:</a:t>
            </a:r>
          </a:p>
          <a:p>
            <a:r>
              <a:rPr lang="en-GB" sz="2400" dirty="0"/>
              <a:t>Less I/O channels</a:t>
            </a:r>
          </a:p>
          <a:p>
            <a:r>
              <a:rPr lang="en-GB" sz="2400" b="1" dirty="0"/>
              <a:t>On board display (actuators)</a:t>
            </a:r>
            <a:r>
              <a:rPr lang="en-GB" sz="2400" dirty="0"/>
              <a:t>: 5 *5 LED matrix can show text as scrolling letters</a:t>
            </a:r>
          </a:p>
          <a:p>
            <a:r>
              <a:rPr lang="en-GB" sz="2400" b="1" dirty="0"/>
              <a:t>On board pushbutton </a:t>
            </a:r>
            <a:r>
              <a:rPr lang="en-GB" sz="2400" dirty="0"/>
              <a:t>(actuators) - programmable</a:t>
            </a:r>
          </a:p>
          <a:p>
            <a:r>
              <a:rPr lang="en-GB" sz="2400" b="1" dirty="0"/>
              <a:t>On board sensors</a:t>
            </a:r>
            <a:r>
              <a:rPr lang="en-GB" sz="2400" dirty="0"/>
              <a:t>: 3-axis magnetometer (compass direction), 3 axis accelerometer (motion)</a:t>
            </a:r>
          </a:p>
          <a:p>
            <a:pPr lvl="1"/>
            <a:r>
              <a:rPr lang="en-GB" sz="2200" dirty="0"/>
              <a:t>Temperature etc.  can be derived</a:t>
            </a:r>
          </a:p>
          <a:p>
            <a:r>
              <a:rPr lang="en-GB" sz="2400" b="1" dirty="0"/>
              <a:t>On board radio link:</a:t>
            </a:r>
            <a:r>
              <a:rPr lang="en-GB" sz="2400" dirty="0"/>
              <a:t> BLE  vs. proprietary protocols</a:t>
            </a:r>
          </a:p>
          <a:p>
            <a:r>
              <a:rPr lang="en-GB" sz="2400" b="1" dirty="0"/>
              <a:t>N.B. H/W add-ons are not needed for the </a:t>
            </a:r>
            <a:r>
              <a:rPr lang="en-GB" sz="2400" b="1" dirty="0" err="1"/>
              <a:t>micro:bit</a:t>
            </a:r>
            <a:r>
              <a:rPr lang="en-GB" sz="2400" b="1" dirty="0"/>
              <a:t> for some common actuators and sensors</a:t>
            </a:r>
            <a:r>
              <a:rPr lang="en-GB" sz="2400" dirty="0"/>
              <a:t>, else these increases the device size, cost, multi-device integration complexity</a:t>
            </a:r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A491-A3FE-49BB-86C9-58DA45987BDE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34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BBC </a:t>
            </a:r>
            <a:r>
              <a:rPr lang="en-GB" dirty="0" err="1"/>
              <a:t>Micro:Bit</a:t>
            </a:r>
            <a:r>
              <a:rPr lang="en-GB" dirty="0"/>
              <a:t> 3</a:t>
            </a:r>
          </a:p>
        </p:txBody>
      </p:sp>
      <p:pic>
        <p:nvPicPr>
          <p:cNvPr id="8194" name="Picture 2" descr="http://ichef.bbci.co.uk/corporate2/images/width/live/p0/2x/43/p02x43wg.jpg/6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8" y="1484784"/>
            <a:ext cx="8938429" cy="502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A491-A3FE-49BB-86C9-58DA45987BDE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27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30094"/>
            <a:ext cx="7556313" cy="1116106"/>
          </a:xfrm>
        </p:spPr>
        <p:txBody>
          <a:bodyPr/>
          <a:lstStyle/>
          <a:p>
            <a:r>
              <a:rPr lang="en-GB" dirty="0" err="1"/>
              <a:t>BBc</a:t>
            </a:r>
            <a:r>
              <a:rPr lang="en-GB" dirty="0"/>
              <a:t> Micro:bit 4</a:t>
            </a:r>
          </a:p>
        </p:txBody>
      </p:sp>
      <p:pic>
        <p:nvPicPr>
          <p:cNvPr id="11266" name="Picture 2" descr="Microbit Pinou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445" y="927100"/>
            <a:ext cx="6921745" cy="581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A491-A3FE-49BB-86C9-58DA45987BDE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1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power the </a:t>
            </a:r>
            <a:r>
              <a:rPr lang="en-GB" dirty="0" err="1"/>
              <a:t>Micro:bit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86" y="1689100"/>
            <a:ext cx="8400114" cy="177641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Via a Micro USB  to normal USB lead, same one as used for charging up an Android phone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Via a battery cable attached to a 2 x AAA Battery holder terminated with a JST-PH connector to plug into the </a:t>
            </a:r>
            <a:r>
              <a:rPr lang="en-GB" dirty="0" err="1"/>
              <a:t>Micro:bit</a:t>
            </a:r>
            <a:r>
              <a:rPr lang="en-GB" dirty="0"/>
              <a:t>, costs about £2</a:t>
            </a:r>
          </a:p>
          <a:p>
            <a:r>
              <a:rPr lang="en-GB" dirty="0"/>
              <a:t>Don’t use both, use 1 or the other to power the </a:t>
            </a:r>
            <a:r>
              <a:rPr lang="en-GB" dirty="0" err="1"/>
              <a:t>Micro:bit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32" y="3465513"/>
            <a:ext cx="5291368" cy="316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46900" y="4838700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4621768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64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Editing and downloading Python code onto the </a:t>
            </a:r>
            <a:r>
              <a:rPr lang="en-GB" dirty="0" err="1"/>
              <a:t>Micro:bit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Once executable </a:t>
            </a:r>
            <a:r>
              <a:rPr lang="en-GB" b="1" dirty="0"/>
              <a:t>code is downloaded or flashed to the </a:t>
            </a:r>
            <a:r>
              <a:rPr lang="en-GB" b="1" dirty="0" err="1"/>
              <a:t>Micro:bit</a:t>
            </a:r>
            <a:r>
              <a:rPr lang="en-GB" b="1" dirty="0"/>
              <a:t> (using the mu editor flash button) </a:t>
            </a:r>
            <a:r>
              <a:rPr lang="en-GB" dirty="0"/>
              <a:t>that is compatible with it, it automatically executes it</a:t>
            </a:r>
          </a:p>
          <a:p>
            <a:r>
              <a:rPr lang="en-GB" dirty="0"/>
              <a:t>Some source code is interpreted (e.g., Python, </a:t>
            </a:r>
            <a:r>
              <a:rPr lang="en-GB" dirty="0" err="1"/>
              <a:t>Javascript</a:t>
            </a:r>
            <a:r>
              <a:rPr lang="en-GB" dirty="0"/>
              <a:t>) on the device, some source code needs to be compiled into an executable form to execute it (e.g., Touch Develop)</a:t>
            </a:r>
          </a:p>
          <a:p>
            <a:r>
              <a:rPr lang="en-GB" dirty="0"/>
              <a:t>If you download and install the Mu python editor it is set up to download the code (via the download button) to the </a:t>
            </a:r>
            <a:r>
              <a:rPr lang="en-GB" dirty="0" err="1"/>
              <a:t>micro:bit</a:t>
            </a:r>
            <a:r>
              <a:rPr lang="en-GB" dirty="0"/>
              <a:t> if connected via a USB port </a:t>
            </a:r>
          </a:p>
          <a:p>
            <a:r>
              <a:rPr lang="en-GB" dirty="0"/>
              <a:t>If you use online web version then the .hex file will need to be copied across to the </a:t>
            </a:r>
            <a:r>
              <a:rPr lang="en-GB" dirty="0" err="1"/>
              <a:t>micro:bit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4D0C-78D6-4C40-9F4D-B241ED8979B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3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62905</TotalTime>
  <Words>1479</Words>
  <Application>Microsoft Macintosh PowerPoint</Application>
  <PresentationFormat>On-screen Show (4:3)</PresentationFormat>
  <Paragraphs>182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Rockwell</vt:lpstr>
      <vt:lpstr>Wingdings</vt:lpstr>
      <vt:lpstr>Advantage</vt:lpstr>
      <vt:lpstr>BBC Micro:bit and programming</vt:lpstr>
      <vt:lpstr>Links</vt:lpstr>
      <vt:lpstr>Introduction</vt:lpstr>
      <vt:lpstr>BBC Micro:bit 1</vt:lpstr>
      <vt:lpstr>BBC Micro:bit 2</vt:lpstr>
      <vt:lpstr>BBC Micro:Bit 3</vt:lpstr>
      <vt:lpstr>BBc Micro:bit 4</vt:lpstr>
      <vt:lpstr>How to power the Micro:bit</vt:lpstr>
      <vt:lpstr>Editing and downloading Python code onto the Micro:bit</vt:lpstr>
      <vt:lpstr>Getting started in mu - Hello world classic</vt:lpstr>
      <vt:lpstr>Input pin and push-button as simple actuators</vt:lpstr>
      <vt:lpstr>Input pin and push-button as simple actuators 2</vt:lpstr>
      <vt:lpstr>Sensing direction:  compass</vt:lpstr>
      <vt:lpstr>Sensing direction: compass 2</vt:lpstr>
      <vt:lpstr>Sensing the degree of motion</vt:lpstr>
      <vt:lpstr>Sensing the degree of motion 2 </vt:lpstr>
      <vt:lpstr>Sensing temperature 1</vt:lpstr>
      <vt:lpstr>Sensing temperature 2</vt:lpstr>
      <vt:lpstr>Radio of things</vt:lpstr>
      <vt:lpstr>Micro:bit Wireless Support 2</vt:lpstr>
      <vt:lpstr>Micro:bit Wireless Support 3</vt:lpstr>
    </vt:vector>
  </TitlesOfParts>
  <Company>ucl ioe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BBC Micro:bit quick starter guide</dc:title>
  <dc:creator>patricia charlton</dc:creator>
  <cp:lastModifiedBy>Patricia.Charlton</cp:lastModifiedBy>
  <cp:revision>100</cp:revision>
  <cp:lastPrinted>2016-07-10T17:22:16Z</cp:lastPrinted>
  <dcterms:created xsi:type="dcterms:W3CDTF">2016-06-09T06:26:43Z</dcterms:created>
  <dcterms:modified xsi:type="dcterms:W3CDTF">2019-08-08T17:25:17Z</dcterms:modified>
</cp:coreProperties>
</file>