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46" d="100"/>
          <a:sy n="46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8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3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2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9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3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47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7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1DA23-6691-4CC0-9E91-5368FD7678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17CF6-8122-4865-9DD5-92305132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ei.umn.edu/writing-your-teaching-philoso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30" y="450760"/>
            <a:ext cx="10152376" cy="441745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PREPARING THE </a:t>
            </a:r>
            <a:br>
              <a:rPr lang="en-US" sz="4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4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professional PORTFOLIO </a:t>
            </a:r>
            <a:endParaRPr lang="en-US" sz="4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30" y="4734002"/>
            <a:ext cx="9755187" cy="550333"/>
          </a:xfrm>
        </p:spPr>
        <p:txBody>
          <a:bodyPr/>
          <a:lstStyle/>
          <a:p>
            <a:r>
              <a:rPr lang="en-US" b="1" dirty="0" smtClean="0"/>
              <a:t>Presenter: Patricia Clarke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3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TEACHING PHILOSOPHY 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8932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teaching philosophy is a self-reflective statement of your beliefs about teaching and learning. It's a one to two page narrative that conveys your core ideas about being an effective teacher in the context of your </a:t>
            </a:r>
            <a:r>
              <a:rPr lang="en-US" sz="5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discipline.</a:t>
            </a:r>
          </a:p>
          <a:p>
            <a:pPr>
              <a:lnSpc>
                <a:spcPct val="160000"/>
              </a:lnSpc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algn="r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cei.umn.edu/writing-your-teaching-philosophy</a:t>
            </a:r>
            <a:endParaRPr lang="en-US" sz="1200" dirty="0" smtClean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44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SAMPLE </a:t>
            </a:r>
            <a:endParaRPr lang="en-US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73613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secondary education teacher, I strongly believe that fostering critical thinking skills is at the heart of what we do in education. I am committed to giving students the tools they need to see their own value, analyze information and situations, and effectively solve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 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studies, real-life examples, and thought-provoking questions, I encourage students to consider their role and how they fit in society. I believe in making social studies concepts real through field trips, hands-on activities, and other interactive learning tools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75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(CONTI.)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 am committed to teaching the core educational requirements for each age group and providing the feedback that comes with grading, I want to go beyond standardized assessments and create a sense of leadership and capability in my students as citizens of the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</a:pPr>
            <a:r>
              <a:rPr lang="en-US" sz="3600" b="1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lgerian" panose="04020705040A02060702" pitchFamily="82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lgerian" panose="04020705040A02060702" pitchFamily="82" charset="0"/>
                <a:ea typeface="+mn-ea"/>
                <a:cs typeface="Times New Roman" panose="02020603050405020304" pitchFamily="18" charset="0"/>
              </a:rPr>
            </a:br>
            <a:r>
              <a:rPr lang="en-US" sz="4900" b="1" dirty="0" smtClean="0">
                <a:ln>
                  <a:noFill/>
                </a:ln>
                <a:solidFill>
                  <a:srgbClr val="00B050"/>
                </a:solidFill>
                <a:latin typeface="Algerian" panose="04020705040A02060702" pitchFamily="82" charset="0"/>
                <a:ea typeface="+mn-ea"/>
                <a:cs typeface="Times New Roman" panose="02020603050405020304" pitchFamily="18" charset="0"/>
              </a:rPr>
              <a:t>Resume </a:t>
            </a:r>
            <a:r>
              <a:rPr lang="en-US" sz="4900" b="1" dirty="0">
                <a:ln>
                  <a:noFill/>
                </a:ln>
                <a:solidFill>
                  <a:srgbClr val="00B050"/>
                </a:solidFill>
                <a:latin typeface="Algerian" panose="04020705040A02060702" pitchFamily="82" charset="0"/>
                <a:ea typeface="+mn-ea"/>
                <a:cs typeface="Times New Roman" panose="02020603050405020304" pitchFamily="18" charset="0"/>
              </a:rPr>
              <a:t>and Cover Letter </a:t>
            </a:r>
            <a:r>
              <a:rPr lang="en-US" sz="4000" b="1" dirty="0">
                <a:ln>
                  <a:noFill/>
                </a:ln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4000" b="1" dirty="0">
                <a:ln>
                  <a:noFill/>
                </a:ln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is a brief document that summarizes you as a job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with a focus of education and qualification.  One the other hand, your cover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you an opportunity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more of your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 and ambitions that make you a good fit for the organization.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4690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Sample resume and cover letter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4558" y="2459864"/>
            <a:ext cx="3412902" cy="341039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769" y="2459864"/>
            <a:ext cx="3940935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lgerian" panose="04020705040A02060702" pitchFamily="82" charset="0"/>
              </a:rPr>
              <a:t>Degrees/Certifications/Awards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would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Copy of Degree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nstrument (s)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Development Certificate (s)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Awards (Teacher of the Month/Year etc.)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MISCELLANEOUS 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Correspondences from the school (evidence of school involvement)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Photographs from excursions, sports day activities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volunteer work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awards (from students or parents etc.)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Summary </a:t>
            </a:r>
            <a:b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</a:br>
            <a:endParaRPr lang="en-US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your professional portfolio is your most important asset that proves unequivocally: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you are / what you believe as a teacher /educator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capacity to handle the core responsibility of students’ academic and social development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level of involvement  in your institution as a whole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level of growth as time progresses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114" y="1815921"/>
            <a:ext cx="41598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Thank 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You 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For 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Your 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Attention</a:t>
            </a:r>
            <a:r>
              <a:rPr lang="en-US" sz="4000" b="1" dirty="0" smtClean="0">
                <a:latin typeface="Algerian" panose="04020705040A02060702" pitchFamily="82" charset="0"/>
              </a:rPr>
              <a:t>. 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3" y="862884"/>
            <a:ext cx="2292439" cy="2150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1" y="3721994"/>
            <a:ext cx="2472743" cy="22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4" y="1073426"/>
            <a:ext cx="7368209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 smtClean="0">
                <a:solidFill>
                  <a:srgbClr val="00B050"/>
                </a:solidFill>
                <a:latin typeface="Algerian" panose="04020705040A02060702" pitchFamily="82" charset="0"/>
              </a:rPr>
              <a:t>OBJECTIVES</a:t>
            </a:r>
            <a:endParaRPr lang="en-US" sz="4400" b="1" i="1" u="sng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6665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resentation aims to answer three main questions:</a:t>
            </a:r>
          </a:p>
          <a:p>
            <a:pPr marL="457200" indent="-457200">
              <a:buAutoNum type="arabicPeriod"/>
            </a:pPr>
            <a:r>
              <a:rPr lang="en-US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 Portfolio ? </a:t>
            </a:r>
          </a:p>
          <a:p>
            <a:pPr marL="457200" indent="-457200">
              <a:buAutoNum type="arabicPeriod"/>
            </a:pPr>
            <a:r>
              <a:rPr lang="en-US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a Professional Portfolio important?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Professional</a:t>
            </a:r>
            <a:r>
              <a:rPr lang="en-US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Portfolio. </a:t>
            </a:r>
          </a:p>
          <a:p>
            <a:pPr marL="457200" lvl="1" indent="0">
              <a:buNone/>
            </a:pP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WHAT IS a teacher PORTFOLIO?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teacher portfolio is an evidence driven professional folder or tool which outlines the philosophy,  growth and development  of the teacher. 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put, i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stands as a professional documentation of a teacher.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IMPORTANCE OF A professional PORTFOLIO</a:t>
            </a:r>
            <a:endParaRPr lang="en-US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M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an essential tool </a:t>
            </a: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assessment that:</a:t>
            </a:r>
          </a:p>
          <a:p>
            <a:pPr marL="0" indent="0">
              <a:buNone/>
            </a:pPr>
            <a:endParaRPr lang="en-JM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>
                  <a:lumMod val="75000"/>
                  <a:lumOff val="25000"/>
                </a:prstClr>
              </a:buClr>
              <a:buSzTx/>
              <a:buFont typeface="Wingdings" panose="05000000000000000000" pitchFamily="2" charset="2"/>
              <a:buChar char="v"/>
            </a:pP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strong </a:t>
            </a:r>
            <a:r>
              <a:rPr lang="en-JM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to support your </a:t>
            </a: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assertions as </a:t>
            </a:r>
            <a:r>
              <a:rPr lang="en-JM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teacher.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  <a:buSzTx/>
              <a:buFont typeface="Wingdings" panose="05000000000000000000" pitchFamily="2" charset="2"/>
              <a:buChar char="v"/>
            </a:pP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JM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source of motivation </a:t>
            </a: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positive feedback</a:t>
            </a:r>
            <a:endParaRPr lang="en-JM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prstClr val="black">
                  <a:lumMod val="75000"/>
                  <a:lumOff val="25000"/>
                </a:prstClr>
              </a:buClr>
              <a:buSzTx/>
              <a:buFont typeface="Wingdings 2" charset="2"/>
              <a:buChar char=""/>
            </a:pPr>
            <a:endParaRPr lang="en-JM" sz="28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pPr marL="342900" lvl="0" indent="-342900">
              <a:buClr>
                <a:prstClr val="black">
                  <a:lumMod val="75000"/>
                  <a:lumOff val="25000"/>
                </a:prstClr>
              </a:buClr>
              <a:buSzTx/>
              <a:buFont typeface="Wingdings 2" charset="2"/>
              <a:buChar char=""/>
            </a:pPr>
            <a:endParaRPr lang="en-JM" sz="28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marL="342900" lvl="0" indent="-342900">
              <a:buClr>
                <a:prstClr val="black">
                  <a:lumMod val="75000"/>
                  <a:lumOff val="25000"/>
                </a:prstClr>
              </a:buClr>
              <a:buSzTx/>
              <a:buFont typeface="Wingdings 2" charset="2"/>
              <a:buChar char=""/>
            </a:pPr>
            <a:endParaRPr lang="en-JM" sz="1400" dirty="0">
              <a:solidFill>
                <a:prstClr val="black">
                  <a:lumMod val="75000"/>
                  <a:lumOff val="25000"/>
                </a:prstClr>
              </a:solidFill>
              <a:latin typeface="Verdan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CONTI.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prstClr val="black">
                  <a:lumMod val="75000"/>
                  <a:lumOff val="25000"/>
                </a:prstClr>
              </a:buClr>
              <a:buSzTx/>
              <a:buFont typeface="Wingdings" panose="05000000000000000000" pitchFamily="2" charset="2"/>
              <a:buChar char="v"/>
            </a:pP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JM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your teaching style and abilities and your achievements during your teaching career.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  <a:buSzTx/>
              <a:buFont typeface="Wingdings" panose="05000000000000000000" pitchFamily="2" charset="2"/>
              <a:buChar char="v"/>
            </a:pPr>
            <a:r>
              <a:rPr lang="en-JM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 your professional journey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Creating your teacher portfolio</a:t>
            </a:r>
            <a:endParaRPr lang="en-US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Clr>
                <a:prstClr val="black">
                  <a:lumMod val="75000"/>
                  <a:lumOff val="25000"/>
                </a:prstClr>
              </a:buClr>
              <a:buSzTx/>
              <a:buNone/>
            </a:pPr>
            <a:r>
              <a:rPr lang="en-JM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your professional portfolio is an ongoing process; as you gain more experience you will continually update the items to show your best qualities and achievements. </a:t>
            </a:r>
            <a:r>
              <a:rPr lang="en-JM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Clr>
                <a:prstClr val="black">
                  <a:lumMod val="75000"/>
                  <a:lumOff val="25000"/>
                </a:prstClr>
              </a:buClr>
              <a:buSzTx/>
              <a:buFont typeface="Wingdings 2" charset="2"/>
              <a:buChar char=""/>
            </a:pPr>
            <a:endParaRPr lang="en-JM" sz="1800" dirty="0">
              <a:solidFill>
                <a:prstClr val="black">
                  <a:lumMod val="75000"/>
                  <a:lumOff val="25000"/>
                </a:prstClr>
              </a:solidFill>
              <a:latin typeface="Verdana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WHAT SHOULD BE INCLUDED?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creation of your professional portfolio allows your creativity to shine, there are some common elements. These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Philosophy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 and Cover Letter </a:t>
            </a:r>
          </a:p>
        </p:txBody>
      </p:sp>
    </p:spTree>
    <p:extLst>
      <p:ext uri="{BB962C8B-B14F-4D97-AF65-F5344CB8AC3E}">
        <p14:creationId xmlns:p14="http://schemas.microsoft.com/office/powerpoint/2010/main" val="1059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  <a:latin typeface="Algerian" panose="04020705040A02060702" pitchFamily="82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CONTI.)</a:t>
            </a:r>
            <a:endParaRPr lang="en-US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Degrees/Certifications/Awards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 Plans/Resources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 of students’ work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Co-curricular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571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Arial Rounded MT Bold</vt:lpstr>
      <vt:lpstr>Garamond</vt:lpstr>
      <vt:lpstr>Times New Roman</vt:lpstr>
      <vt:lpstr>Verdana</vt:lpstr>
      <vt:lpstr>Wingdings</vt:lpstr>
      <vt:lpstr>Wingdings 2</vt:lpstr>
      <vt:lpstr>Organic</vt:lpstr>
      <vt:lpstr>PREPARING THE   professional PORTFOLIO </vt:lpstr>
      <vt:lpstr>PowerPoint Presentation</vt:lpstr>
      <vt:lpstr>OBJECTIVES</vt:lpstr>
      <vt:lpstr>    WHAT IS a teacher PORTFOLIO?</vt:lpstr>
      <vt:lpstr>IMPORTANCE OF A professional PORTFOLIO</vt:lpstr>
      <vt:lpstr>(CONTI.)</vt:lpstr>
      <vt:lpstr>Creating your teacher portfolio</vt:lpstr>
      <vt:lpstr>WHAT SHOULD BE INCLUDED?</vt:lpstr>
      <vt:lpstr> (CONTI.)</vt:lpstr>
      <vt:lpstr>TEACHING PHILOSOPHY </vt:lpstr>
      <vt:lpstr>SAMPLE </vt:lpstr>
      <vt:lpstr>(CONTI.)</vt:lpstr>
      <vt:lpstr> Resume and Cover Letter  </vt:lpstr>
      <vt:lpstr>Sample resume and cover letter</vt:lpstr>
      <vt:lpstr>Degrees/Certifications/Awards</vt:lpstr>
      <vt:lpstr>MISCELLANEOUS </vt:lpstr>
      <vt:lpstr>Summary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THE PROFESSIONAL PORTFOLIO</dc:title>
  <dc:creator>Microsoft account</dc:creator>
  <cp:lastModifiedBy>Ryheeme Donegan</cp:lastModifiedBy>
  <cp:revision>13</cp:revision>
  <dcterms:created xsi:type="dcterms:W3CDTF">2021-05-14T17:48:56Z</dcterms:created>
  <dcterms:modified xsi:type="dcterms:W3CDTF">2022-06-20T00:05:00Z</dcterms:modified>
</cp:coreProperties>
</file>