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notesMasterIdLst>
    <p:notesMasterId r:id="rId15"/>
  </p:notesMasterIdLst>
  <p:sldIdLst>
    <p:sldId id="256" r:id="rId2"/>
    <p:sldId id="264" r:id="rId3"/>
    <p:sldId id="257" r:id="rId4"/>
    <p:sldId id="265" r:id="rId5"/>
    <p:sldId id="258" r:id="rId6"/>
    <p:sldId id="259" r:id="rId7"/>
    <p:sldId id="260" r:id="rId8"/>
    <p:sldId id="261" r:id="rId9"/>
    <p:sldId id="262" r:id="rId10"/>
    <p:sldId id="263" r:id="rId11"/>
    <p:sldId id="268" r:id="rId12"/>
    <p:sldId id="26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56A306-4BD7-4653-A739-5ACC40EC97E3}" type="datetimeFigureOut">
              <a:rPr lang="en-US" smtClean="0"/>
              <a:pPr/>
              <a:t>2/27/2022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8FF598-3236-41EC-BABF-69C9C4CB665D}" type="slidenum">
              <a:rPr lang="en-US" smtClean="0"/>
              <a:pPr/>
              <a:t>‹#›</a:t>
            </a:fld>
            <a:endParaRPr lang="en-US" dirty="0"/>
          </a:p>
        </p:txBody>
      </p:sp>
    </p:spTree>
    <p:extLst>
      <p:ext uri="{BB962C8B-B14F-4D97-AF65-F5344CB8AC3E}">
        <p14:creationId xmlns:p14="http://schemas.microsoft.com/office/powerpoint/2010/main" val="107263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8FF598-3236-41EC-BABF-69C9C4CB665D}" type="slidenum">
              <a:rPr lang="en-US" smtClean="0"/>
              <a:pPr/>
              <a:t>5</a:t>
            </a:fld>
            <a:endParaRPr lang="en-US" dirty="0"/>
          </a:p>
        </p:txBody>
      </p:sp>
    </p:spTree>
    <p:extLst>
      <p:ext uri="{BB962C8B-B14F-4D97-AF65-F5344CB8AC3E}">
        <p14:creationId xmlns:p14="http://schemas.microsoft.com/office/powerpoint/2010/main" val="3007579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2FD5DA9-A3F9-42A9-BB51-1A1082EB408B}" type="datetimeFigureOut">
              <a:rPr lang="en-US" smtClean="0"/>
              <a:pPr/>
              <a:t>2/27/2022</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DC1C5B0-3F42-4B19-9049-FE2F927923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pull dir="l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FD5DA9-A3F9-42A9-BB51-1A1082EB408B}" type="datetimeFigureOut">
              <a:rPr lang="en-US" smtClean="0"/>
              <a:pPr/>
              <a:t>2/27/2022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DC1C5B0-3F42-4B19-9049-FE2F9279233C}" type="slidenum">
              <a:rPr lang="en-US" smtClean="0"/>
              <a:pPr/>
              <a:t>‹#›</a:t>
            </a:fld>
            <a:endParaRPr lang="en-US" dirty="0"/>
          </a:p>
        </p:txBody>
      </p:sp>
    </p:spTree>
  </p:cSld>
  <p:clrMapOvr>
    <a:masterClrMapping/>
  </p:clrMapOvr>
  <p:transition spd="slow">
    <p:pull dir="l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2FD5DA9-A3F9-42A9-BB51-1A1082EB408B}" type="datetimeFigureOut">
              <a:rPr lang="en-US" smtClean="0"/>
              <a:pPr/>
              <a:t>2/27/2022</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DC1C5B0-3F42-4B19-9049-FE2F9279233C}" type="slidenum">
              <a:rPr lang="en-US" smtClean="0"/>
              <a:pPr/>
              <a:t>‹#›</a:t>
            </a:fld>
            <a:endParaRPr lang="en-US" dirty="0"/>
          </a:p>
        </p:txBody>
      </p:sp>
    </p:spTree>
  </p:cSld>
  <p:clrMapOvr>
    <a:masterClrMapping/>
  </p:clrMapOvr>
  <p:transition spd="slow">
    <p:pull dir="l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2FD5DA9-A3F9-42A9-BB51-1A1082EB408B}" type="datetimeFigureOut">
              <a:rPr lang="en-US" smtClean="0"/>
              <a:pPr/>
              <a:t>2/27/2022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DC1C5B0-3F42-4B19-9049-FE2F9279233C}" type="slidenum">
              <a:rPr lang="en-US" smtClean="0"/>
              <a:pPr/>
              <a:t>‹#›</a:t>
            </a:fld>
            <a:endParaRPr lang="en-US" dirty="0"/>
          </a:p>
        </p:txBody>
      </p:sp>
    </p:spTree>
  </p:cSld>
  <p:clrMapOvr>
    <a:masterClrMapping/>
  </p:clrMapOvr>
  <p:transition spd="slow">
    <p:pull dir="l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2FD5DA9-A3F9-42A9-BB51-1A1082EB408B}" type="datetimeFigureOut">
              <a:rPr lang="en-US" smtClean="0"/>
              <a:pPr/>
              <a:t>2/27/2022</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DC1C5B0-3F42-4B19-9049-FE2F927923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pull dir="l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FD5DA9-A3F9-42A9-BB51-1A1082EB408B}" type="datetimeFigureOut">
              <a:rPr lang="en-US" smtClean="0"/>
              <a:pPr/>
              <a:t>2/27/2022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DC1C5B0-3F42-4B19-9049-FE2F9279233C}" type="slidenum">
              <a:rPr lang="en-US" smtClean="0"/>
              <a:pPr/>
              <a:t>‹#›</a:t>
            </a:fld>
            <a:endParaRPr lang="en-US" dirty="0"/>
          </a:p>
        </p:txBody>
      </p:sp>
    </p:spTree>
  </p:cSld>
  <p:clrMapOvr>
    <a:masterClrMapping/>
  </p:clrMapOvr>
  <p:transition spd="slow">
    <p:pull dir="l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2FD5DA9-A3F9-42A9-BB51-1A1082EB408B}" type="datetimeFigureOut">
              <a:rPr lang="en-US" smtClean="0"/>
              <a:pPr/>
              <a:t>2/27/2022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DC1C5B0-3F42-4B19-9049-FE2F9279233C}" type="slidenum">
              <a:rPr lang="en-US" smtClean="0"/>
              <a:pPr/>
              <a:t>‹#›</a:t>
            </a:fld>
            <a:endParaRPr lang="en-US" dirty="0"/>
          </a:p>
        </p:txBody>
      </p:sp>
    </p:spTree>
  </p:cSld>
  <p:clrMapOvr>
    <a:masterClrMapping/>
  </p:clrMapOvr>
  <p:transition spd="slow">
    <p:pull dir="l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2FD5DA9-A3F9-42A9-BB51-1A1082EB408B}" type="datetimeFigureOut">
              <a:rPr lang="en-US" smtClean="0"/>
              <a:pPr/>
              <a:t>2/27/2022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DC1C5B0-3F42-4B19-9049-FE2F9279233C}" type="slidenum">
              <a:rPr lang="en-US" smtClean="0"/>
              <a:pPr/>
              <a:t>‹#›</a:t>
            </a:fld>
            <a:endParaRPr lang="en-US" dirty="0"/>
          </a:p>
        </p:txBody>
      </p:sp>
    </p:spTree>
  </p:cSld>
  <p:clrMapOvr>
    <a:masterClrMapping/>
  </p:clrMapOvr>
  <p:transition spd="slow">
    <p:pull dir="l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2FD5DA9-A3F9-42A9-BB51-1A1082EB408B}" type="datetimeFigureOut">
              <a:rPr lang="en-US" smtClean="0"/>
              <a:pPr/>
              <a:t>2/27/2022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2DC1C5B0-3F42-4B19-9049-FE2F9279233C}" type="slidenum">
              <a:rPr lang="en-US" smtClean="0"/>
              <a:pPr/>
              <a:t>‹#›</a:t>
            </a:fld>
            <a:endParaRPr lang="en-US" dirty="0"/>
          </a:p>
        </p:txBody>
      </p:sp>
    </p:spTree>
  </p:cSld>
  <p:clrMapOvr>
    <a:masterClrMapping/>
  </p:clrMapOvr>
  <p:transition spd="slow">
    <p:pull dir="l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FD5DA9-A3F9-42A9-BB51-1A1082EB408B}" type="datetimeFigureOut">
              <a:rPr lang="en-US" smtClean="0"/>
              <a:pPr/>
              <a:t>2/27/2022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DC1C5B0-3F42-4B19-9049-FE2F9279233C}" type="slidenum">
              <a:rPr lang="en-US" smtClean="0"/>
              <a:pPr/>
              <a:t>‹#›</a:t>
            </a:fld>
            <a:endParaRPr lang="en-US" dirty="0"/>
          </a:p>
        </p:txBody>
      </p:sp>
    </p:spTree>
  </p:cSld>
  <p:clrMapOvr>
    <a:masterClrMapping/>
  </p:clrMapOvr>
  <p:transition spd="slow">
    <p:pull dir="l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2FD5DA9-A3F9-42A9-BB51-1A1082EB408B}" type="datetimeFigureOut">
              <a:rPr lang="en-US" smtClean="0"/>
              <a:pPr/>
              <a:t>2/27/2022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DC1C5B0-3F42-4B19-9049-FE2F9279233C}"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spd="slow">
    <p:pull dir="l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2FD5DA9-A3F9-42A9-BB51-1A1082EB408B}" type="datetimeFigureOut">
              <a:rPr lang="en-US" smtClean="0"/>
              <a:pPr/>
              <a:t>2/27/2022</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DC1C5B0-3F42-4B19-9049-FE2F927923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spd="slow">
    <p:pull dir="ld"/>
  </p:transition>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285875"/>
            <a:ext cx="7772400" cy="2286000"/>
          </a:xfrm>
        </p:spPr>
        <p:txBody>
          <a:bodyPr>
            <a:normAutofit/>
          </a:bodyPr>
          <a:lstStyle/>
          <a:p>
            <a:r>
              <a:rPr lang="en-JM"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ransition spd="slow" advClick="0" advTm="6000">
    <p:split orient="ver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latin typeface="Times New Roman" pitchFamily="18" charset="0"/>
                <a:cs typeface="Times New Roman" pitchFamily="18" charset="0"/>
              </a:rPr>
              <a:t>PERSON VS NATURE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JM" sz="2400" dirty="0" smtClean="0">
                <a:latin typeface="Times New Roman" pitchFamily="18" charset="0"/>
                <a:cs typeface="Times New Roman" pitchFamily="18" charset="0"/>
              </a:rPr>
              <a:t> </a:t>
            </a:r>
            <a:r>
              <a:rPr lang="en-JM" sz="2800" dirty="0" smtClean="0">
                <a:latin typeface="Times New Roman" pitchFamily="18" charset="0"/>
                <a:cs typeface="Times New Roman" pitchFamily="18" charset="0"/>
              </a:rPr>
              <a:t>A Person versus Nature conflict happens when nature itself is against the protagonist. It can be an earthquake taking place where the character lives or simply by the rain coming down on the character at the wrong moment.</a:t>
            </a:r>
          </a:p>
          <a:p>
            <a:pPr>
              <a:buNone/>
            </a:pPr>
            <a:endParaRPr lang="en-JM" sz="2800" dirty="0" smtClean="0">
              <a:latin typeface="Times New Roman" pitchFamily="18" charset="0"/>
              <a:cs typeface="Times New Roman" pitchFamily="18" charset="0"/>
            </a:endParaRPr>
          </a:p>
          <a:p>
            <a:pPr>
              <a:buNone/>
            </a:pPr>
            <a:r>
              <a:rPr lang="en-JM" sz="2800" dirty="0" smtClean="0">
                <a:latin typeface="Times New Roman" pitchFamily="18" charset="0"/>
                <a:cs typeface="Times New Roman" pitchFamily="18" charset="0"/>
              </a:rPr>
              <a:t>Example: David decided to spend his Saturday afternoon with his friends but the rain ended up catching him on the road. When he got home he was soaking wet.</a:t>
            </a:r>
            <a:endParaRPr lang="en-US" sz="2800" dirty="0">
              <a:latin typeface="Times New Roman" pitchFamily="18" charset="0"/>
              <a:cs typeface="Times New Roman" pitchFamily="18" charset="0"/>
            </a:endParaRPr>
          </a:p>
        </p:txBody>
      </p:sp>
    </p:spTree>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latin typeface="Times New Roman" pitchFamily="18" charset="0"/>
                <a:cs typeface="Times New Roman" pitchFamily="18" charset="0"/>
              </a:rPr>
              <a:t>PERSON VS SUPERNATURAL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JM" dirty="0" smtClean="0">
                <a:latin typeface="Times New Roman" pitchFamily="18" charset="0"/>
                <a:cs typeface="Times New Roman" pitchFamily="18" charset="0"/>
              </a:rPr>
              <a:t>A Person versus Supernatural conflict is a conflict between the protagonist and a force or character that is not considered normal.</a:t>
            </a:r>
          </a:p>
          <a:p>
            <a:pPr>
              <a:buNone/>
            </a:pPr>
            <a:endParaRPr lang="en-JM" dirty="0" smtClean="0">
              <a:latin typeface="Times New Roman" pitchFamily="18" charset="0"/>
              <a:cs typeface="Times New Roman" pitchFamily="18" charset="0"/>
            </a:endParaRPr>
          </a:p>
          <a:p>
            <a:pPr>
              <a:buNone/>
            </a:pPr>
            <a:r>
              <a:rPr lang="en-JM" dirty="0" smtClean="0">
                <a:latin typeface="Times New Roman" pitchFamily="18" charset="0"/>
                <a:cs typeface="Times New Roman" pitchFamily="18" charset="0"/>
              </a:rPr>
              <a:t>Example: It was Sunday and David was not looking forward to going back to school on Monday, he went outside to get some fresh air, but when he looked up he saw something fly across the blue sky, it was too fast to be an airplane, and it was nothing shaped like one, it was triangular shaped, David immediately ran back inside.</a:t>
            </a:r>
            <a:endParaRPr lang="en-US" dirty="0">
              <a:latin typeface="Times New Roman" pitchFamily="18" charset="0"/>
              <a:cs typeface="Times New Roman" pitchFamily="18" charset="0"/>
            </a:endParaRPr>
          </a:p>
        </p:txBody>
      </p:sp>
    </p:spTree>
  </p:cSld>
  <p:clrMapOvr>
    <a:masterClrMapping/>
  </p:clrMapOvr>
  <p:transition spd="slow">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000" dirty="0" smtClean="0">
                <a:latin typeface="Times New Roman" pitchFamily="18" charset="0"/>
                <a:cs typeface="Times New Roman" pitchFamily="18" charset="0"/>
              </a:rPr>
              <a:t>SUMMARY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1571612"/>
            <a:ext cx="7143800" cy="5072098"/>
          </a:xfrm>
        </p:spPr>
        <p:txBody>
          <a:bodyPr>
            <a:normAutofit fontScale="77500" lnSpcReduction="20000"/>
          </a:bodyPr>
          <a:lstStyle/>
          <a:p>
            <a:r>
              <a:rPr lang="en-JM" dirty="0" smtClean="0">
                <a:latin typeface="Times New Roman" pitchFamily="18" charset="0"/>
                <a:cs typeface="Times New Roman" pitchFamily="18" charset="0"/>
              </a:rPr>
              <a:t>A conflict is a problem or situation that must be resolved by the main character</a:t>
            </a:r>
          </a:p>
          <a:p>
            <a:r>
              <a:rPr lang="en-JM" dirty="0" smtClean="0">
                <a:latin typeface="Times New Roman" pitchFamily="18" charset="0"/>
                <a:cs typeface="Times New Roman" pitchFamily="18" charset="0"/>
              </a:rPr>
              <a:t>The different conflicts are:</a:t>
            </a:r>
          </a:p>
          <a:p>
            <a:r>
              <a:rPr lang="fr-FR" sz="2400" dirty="0" smtClean="0">
                <a:latin typeface="Times New Roman" pitchFamily="18" charset="0"/>
                <a:cs typeface="Times New Roman" pitchFamily="18" charset="0"/>
              </a:rPr>
              <a:t>Person versus Self- When the character Is against himself.</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 Person versus Person- When the character Is against  another character.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 Person versus Society- When the character Is against a larger group of people.</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 Person versus Technology- When the character Is against Technology.</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 Person versus Nature- When the character Is against nature its self.</a:t>
            </a:r>
          </a:p>
          <a:p>
            <a:r>
              <a:rPr lang="fr-FR" sz="2400" dirty="0" smtClean="0">
                <a:latin typeface="Times New Roman" pitchFamily="18" charset="0"/>
                <a:cs typeface="Times New Roman" pitchFamily="18" charset="0"/>
              </a:rPr>
              <a:t>Person vs Supernatural- When the character Is against the abnormal.  </a:t>
            </a:r>
          </a:p>
          <a:p>
            <a:endParaRPr lang="en-US" dirty="0">
              <a:latin typeface="Times New Roman" pitchFamily="18" charset="0"/>
              <a:cs typeface="Times New Roman" pitchFamily="18" charset="0"/>
            </a:endParaRPr>
          </a:p>
        </p:txBody>
      </p:sp>
    </p:spTree>
  </p:cSld>
  <p:clrMapOvr>
    <a:masterClrMapping/>
  </p:clrMapOvr>
  <p:transition spd="slow">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Tree>
  </p:cSld>
  <p:clrMapOvr>
    <a:masterClrMapping/>
  </p:clrMapOvr>
  <p:transition spd="slow">
    <p:pull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5786" y="1285860"/>
            <a:ext cx="7772400" cy="1470025"/>
          </a:xfrm>
        </p:spPr>
        <p:txBody>
          <a:bodyPr>
            <a:normAutofit/>
          </a:bodyPr>
          <a:lstStyle/>
          <a:p>
            <a:r>
              <a:rPr lang="en-JM" dirty="0" smtClean="0">
                <a:solidFill>
                  <a:schemeClr val="bg1"/>
                </a:solidFill>
                <a:latin typeface="Times New Roman" pitchFamily="18" charset="0"/>
                <a:cs typeface="Times New Roman" pitchFamily="18" charset="0"/>
              </a:rPr>
              <a:t>       WHAT ARE</a:t>
            </a:r>
            <a:r>
              <a:rPr lang="en-JM" dirty="0" smtClean="0">
                <a:solidFill>
                  <a:schemeClr val="bg1"/>
                </a:solidFill>
                <a:effectLst/>
                <a:latin typeface="Times New Roman" pitchFamily="18" charset="0"/>
                <a:cs typeface="Times New Roman" pitchFamily="18" charset="0"/>
              </a:rPr>
              <a:t> THE TYPES OF CONFLICTS</a:t>
            </a:r>
            <a:endParaRPr lang="en-US" dirty="0">
              <a:solidFill>
                <a:schemeClr val="bg1"/>
              </a:solidFill>
              <a:effectLst/>
            </a:endParaRPr>
          </a:p>
        </p:txBody>
      </p:sp>
      <p:sp>
        <p:nvSpPr>
          <p:cNvPr id="5" name="Subtitle 4"/>
          <p:cNvSpPr>
            <a:spLocks noGrp="1"/>
          </p:cNvSpPr>
          <p:nvPr>
            <p:ph type="subTitle" idx="1"/>
          </p:nvPr>
        </p:nvSpPr>
        <p:spPr>
          <a:xfrm>
            <a:off x="1857356" y="3786190"/>
            <a:ext cx="5900734" cy="1681162"/>
          </a:xfrm>
        </p:spPr>
        <p:txBody>
          <a:bodyPr>
            <a:normAutofit/>
          </a:bodyPr>
          <a:lstStyle/>
          <a:p>
            <a:r>
              <a:rPr lang="en-JM" sz="2400" dirty="0" smtClean="0">
                <a:solidFill>
                  <a:schemeClr val="bg2"/>
                </a:solidFill>
                <a:latin typeface="Times New Roman" pitchFamily="18" charset="0"/>
                <a:cs typeface="Times New Roman" pitchFamily="18" charset="0"/>
              </a:rPr>
              <a:t> AND HOW ARE THEY </a:t>
            </a:r>
          </a:p>
          <a:p>
            <a:r>
              <a:rPr lang="en-JM" sz="2400" dirty="0" smtClean="0">
                <a:solidFill>
                  <a:schemeClr val="bg2"/>
                </a:solidFill>
                <a:latin typeface="Times New Roman" pitchFamily="18" charset="0"/>
                <a:cs typeface="Times New Roman" pitchFamily="18" charset="0"/>
              </a:rPr>
              <a:t>USED WHEN WRITING</a:t>
            </a:r>
          </a:p>
          <a:p>
            <a:r>
              <a:rPr lang="en-JM" sz="2400" dirty="0" smtClean="0">
                <a:solidFill>
                  <a:schemeClr val="bg2"/>
                </a:solidFill>
                <a:latin typeface="Times New Roman" pitchFamily="18" charset="0"/>
                <a:cs typeface="Times New Roman" pitchFamily="18" charset="0"/>
              </a:rPr>
              <a:t> A STORY</a:t>
            </a:r>
            <a:endParaRPr lang="en-US" sz="2400" dirty="0">
              <a:solidFill>
                <a:schemeClr val="bg2"/>
              </a:solidFill>
            </a:endParaRPr>
          </a:p>
        </p:txBody>
      </p:sp>
      <p:pic>
        <p:nvPicPr>
          <p:cNvPr id="6" name="Picture 5" descr="thinking.png"/>
          <p:cNvPicPr>
            <a:picLocks noChangeAspect="1"/>
          </p:cNvPicPr>
          <p:nvPr/>
        </p:nvPicPr>
        <p:blipFill>
          <a:blip r:embed="rId2"/>
          <a:stretch>
            <a:fillRect/>
          </a:stretch>
        </p:blipFill>
        <p:spPr>
          <a:xfrm>
            <a:off x="7786710" y="4572008"/>
            <a:ext cx="642942" cy="642942"/>
          </a:xfrm>
          <a:prstGeom prst="rect">
            <a:avLst/>
          </a:prstGeom>
        </p:spPr>
      </p:pic>
    </p:spTree>
  </p:cSld>
  <p:clrMapOvr>
    <a:masterClrMapping/>
  </p:clrMapOvr>
  <p:transition spd="slow" advTm="10000">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229600" cy="1143000"/>
          </a:xfrm>
        </p:spPr>
        <p:txBody>
          <a:bodyPr/>
          <a:lstStyle/>
          <a:p>
            <a:r>
              <a:rPr lang="en-JM" dirty="0" smtClean="0">
                <a:solidFill>
                  <a:schemeClr val="tx1"/>
                </a:solidFill>
                <a:latin typeface="Times New Roman" pitchFamily="18" charset="0"/>
                <a:cs typeface="Times New Roman" pitchFamily="18" charset="0"/>
              </a:rPr>
              <a:t>WHAT IS A CONFLICT?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JM" sz="2800" dirty="0" smtClean="0">
                <a:latin typeface="Times New Roman" pitchFamily="18" charset="0"/>
                <a:cs typeface="Times New Roman" pitchFamily="18" charset="0"/>
              </a:rPr>
              <a:t>Before we can lecture you on the different types of conflicts you must first know what a conflict is.</a:t>
            </a:r>
          </a:p>
          <a:p>
            <a:pPr>
              <a:buNone/>
            </a:pPr>
            <a:endParaRPr lang="en-JM" sz="2800" dirty="0">
              <a:latin typeface="Times New Roman" pitchFamily="18" charset="0"/>
              <a:cs typeface="Times New Roman" pitchFamily="18" charset="0"/>
            </a:endParaRPr>
          </a:p>
          <a:p>
            <a:r>
              <a:rPr lang="en-JM" sz="2800" dirty="0" smtClean="0">
                <a:latin typeface="Times New Roman" pitchFamily="18" charset="0"/>
                <a:cs typeface="Times New Roman" pitchFamily="18" charset="0"/>
              </a:rPr>
              <a:t>In Narrative Writing the conflict is the problem that needs to be overcome by the main characters in the story so you can draw your readers attention even deeper</a:t>
            </a:r>
            <a:r>
              <a:rPr lang="en-JM" sz="2800" dirty="0" smtClean="0">
                <a:latin typeface="Times New Roman" pitchFamily="18" charset="0"/>
                <a:cs typeface="Times New Roman" pitchFamily="18" charset="0"/>
              </a:rPr>
              <a:t>.</a:t>
            </a:r>
            <a:endParaRPr lang="en-JM" sz="2800" dirty="0" smtClean="0">
              <a:latin typeface="Times New Roman" pitchFamily="18" charset="0"/>
              <a:cs typeface="Times New Roman" pitchFamily="18" charset="0"/>
            </a:endParaRPr>
          </a:p>
        </p:txBody>
      </p:sp>
    </p:spTree>
  </p:cSld>
  <p:clrMapOvr>
    <a:masterClrMapping/>
  </p:clrMapOvr>
  <p:transition spd="slow">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Conflict (</a:t>
            </a:r>
            <a:r>
              <a:rPr lang="en-US" dirty="0" err="1" smtClean="0"/>
              <a:t>cOn.</a:t>
            </a:r>
            <a:r>
              <a:rPr lang="en-US" dirty="0" smtClean="0"/>
              <a:t>)</a:t>
            </a:r>
            <a:endParaRPr lang="en-US" dirty="0"/>
          </a:p>
        </p:txBody>
      </p:sp>
      <p:sp>
        <p:nvSpPr>
          <p:cNvPr id="5" name="Rectangle 4"/>
          <p:cNvSpPr/>
          <p:nvPr/>
        </p:nvSpPr>
        <p:spPr>
          <a:xfrm>
            <a:off x="251520" y="2204864"/>
            <a:ext cx="6400800" cy="3508653"/>
          </a:xfrm>
          <a:prstGeom prst="rect">
            <a:avLst/>
          </a:prstGeom>
        </p:spPr>
        <p:txBody>
          <a:bodyPr wrap="square">
            <a:spAutoFit/>
          </a:bodyPr>
          <a:lstStyle/>
          <a:p>
            <a:pPr marL="285750" indent="-285750">
              <a:buFont typeface="Wingdings" panose="05000000000000000000" pitchFamily="2" charset="2"/>
              <a:buChar char="v"/>
            </a:pPr>
            <a:r>
              <a:rPr lang="en-JM" sz="2400" dirty="0">
                <a:latin typeface="Times New Roman" pitchFamily="18" charset="0"/>
                <a:cs typeface="Times New Roman" pitchFamily="18" charset="0"/>
              </a:rPr>
              <a:t>The conflict is a major literary element of a narrative story, without it their would  be point for the reader to read it</a:t>
            </a:r>
            <a:r>
              <a:rPr lang="en-JM" sz="2400" dirty="0" smtClean="0">
                <a:latin typeface="Times New Roman" pitchFamily="18" charset="0"/>
                <a:cs typeface="Times New Roman" pitchFamily="18" charset="0"/>
              </a:rPr>
              <a:t>.</a:t>
            </a:r>
          </a:p>
          <a:p>
            <a:endParaRPr lang="en-JM" sz="2400" dirty="0">
              <a:latin typeface="Times New Roman" pitchFamily="18" charset="0"/>
              <a:cs typeface="Times New Roman" pitchFamily="18" charset="0"/>
            </a:endParaRPr>
          </a:p>
          <a:p>
            <a:endParaRPr lang="en-JM" dirty="0" smtClean="0">
              <a:latin typeface="Times New Roman" pitchFamily="18" charset="0"/>
              <a:cs typeface="Times New Roman" pitchFamily="18" charset="0"/>
            </a:endParaRPr>
          </a:p>
          <a:p>
            <a:endParaRPr lang="en-JM" dirty="0">
              <a:latin typeface="Times New Roman" pitchFamily="18" charset="0"/>
              <a:cs typeface="Times New Roman" pitchFamily="18" charset="0"/>
            </a:endParaRPr>
          </a:p>
          <a:p>
            <a:endParaRPr lang="en-JM" dirty="0" smtClean="0">
              <a:latin typeface="Times New Roman" pitchFamily="18" charset="0"/>
              <a:cs typeface="Times New Roman" pitchFamily="18" charset="0"/>
            </a:endParaRPr>
          </a:p>
          <a:p>
            <a:endParaRPr lang="en-JM" dirty="0">
              <a:latin typeface="Times New Roman" pitchFamily="18" charset="0"/>
              <a:cs typeface="Times New Roman" pitchFamily="18" charset="0"/>
            </a:endParaRPr>
          </a:p>
          <a:p>
            <a:endParaRPr lang="en-JM" dirty="0" smtClean="0">
              <a:latin typeface="Times New Roman" pitchFamily="18" charset="0"/>
              <a:cs typeface="Times New Roman" pitchFamily="18" charset="0"/>
            </a:endParaRPr>
          </a:p>
          <a:p>
            <a:endParaRPr lang="en-JM"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ransition spd="slow">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solidFill>
                  <a:schemeClr val="tx1"/>
                </a:solidFill>
                <a:latin typeface="Times New Roman" pitchFamily="18" charset="0"/>
                <a:cs typeface="Times New Roman" pitchFamily="18" charset="0"/>
              </a:rPr>
              <a:t>TYPES OF CONFLICTS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JM" sz="2800" dirty="0" smtClean="0">
                <a:latin typeface="Times New Roman" pitchFamily="18" charset="0"/>
                <a:cs typeface="Times New Roman" pitchFamily="18" charset="0"/>
              </a:rPr>
              <a:t>The different types of conflicts are:</a:t>
            </a:r>
          </a:p>
          <a:p>
            <a:r>
              <a:rPr lang="fr-FR" sz="2800" dirty="0" smtClean="0">
                <a:latin typeface="Times New Roman" pitchFamily="18" charset="0"/>
                <a:cs typeface="Times New Roman" pitchFamily="18" charset="0"/>
              </a:rPr>
              <a:t>Person versus Self</a:t>
            </a:r>
          </a:p>
          <a:p>
            <a:r>
              <a:rPr lang="fr-FR" sz="2800" dirty="0" smtClean="0">
                <a:latin typeface="Times New Roman" pitchFamily="18" charset="0"/>
                <a:cs typeface="Times New Roman" pitchFamily="18" charset="0"/>
              </a:rPr>
              <a:t> Person versus Person</a:t>
            </a:r>
          </a:p>
          <a:p>
            <a:r>
              <a:rPr lang="fr-FR" sz="2800" dirty="0" smtClean="0">
                <a:latin typeface="Times New Roman" pitchFamily="18" charset="0"/>
                <a:cs typeface="Times New Roman" pitchFamily="18" charset="0"/>
              </a:rPr>
              <a:t> Person versus Society</a:t>
            </a:r>
          </a:p>
          <a:p>
            <a:r>
              <a:rPr lang="fr-FR" sz="2800" dirty="0" smtClean="0">
                <a:latin typeface="Times New Roman" pitchFamily="18" charset="0"/>
                <a:cs typeface="Times New Roman" pitchFamily="18" charset="0"/>
              </a:rPr>
              <a:t> Person versus Technology</a:t>
            </a:r>
          </a:p>
          <a:p>
            <a:r>
              <a:rPr lang="fr-FR" sz="2800" dirty="0" smtClean="0">
                <a:latin typeface="Times New Roman" pitchFamily="18" charset="0"/>
                <a:cs typeface="Times New Roman" pitchFamily="18" charset="0"/>
              </a:rPr>
              <a:t> Person versus Nature</a:t>
            </a:r>
          </a:p>
          <a:p>
            <a:r>
              <a:rPr lang="fr-FR" sz="2800" dirty="0" smtClean="0">
                <a:latin typeface="Times New Roman" pitchFamily="18" charset="0"/>
                <a:cs typeface="Times New Roman" pitchFamily="18" charset="0"/>
              </a:rPr>
              <a:t>Person vs </a:t>
            </a:r>
            <a:r>
              <a:rPr lang="fr-FR" sz="2800" dirty="0" smtClean="0">
                <a:latin typeface="Times New Roman" pitchFamily="18" charset="0"/>
                <a:cs typeface="Times New Roman" pitchFamily="18" charset="0"/>
              </a:rPr>
              <a:t>Super-</a:t>
            </a:r>
            <a:r>
              <a:rPr lang="fr-FR" sz="2800" dirty="0" err="1" smtClean="0">
                <a:latin typeface="Times New Roman" pitchFamily="18" charset="0"/>
                <a:cs typeface="Times New Roman" pitchFamily="18" charset="0"/>
              </a:rPr>
              <a:t>natural</a:t>
            </a:r>
            <a:r>
              <a:rPr lang="fr-FR" sz="2800" dirty="0" smtClean="0">
                <a:latin typeface="Times New Roman" pitchFamily="18" charset="0"/>
                <a:cs typeface="Times New Roman" pitchFamily="18" charset="0"/>
              </a:rPr>
              <a:t> </a:t>
            </a:r>
            <a:endParaRPr lang="fr-FR" sz="2800" dirty="0" smtClean="0">
              <a:latin typeface="Times New Roman" pitchFamily="18" charset="0"/>
              <a:cs typeface="Times New Roman" pitchFamily="18" charset="0"/>
            </a:endParaRPr>
          </a:p>
          <a:p>
            <a:endParaRPr lang="fr-FR"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467600" cy="1143000"/>
          </a:xfrm>
        </p:spPr>
        <p:txBody>
          <a:bodyPr/>
          <a:lstStyle/>
          <a:p>
            <a:r>
              <a:rPr lang="en-JM" dirty="0" smtClean="0">
                <a:solidFill>
                  <a:schemeClr val="tx1"/>
                </a:solidFill>
                <a:latin typeface="Times New Roman" pitchFamily="18" charset="0"/>
                <a:cs typeface="Times New Roman" pitchFamily="18" charset="0"/>
              </a:rPr>
              <a:t>PERSON VS SELF</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0" y="1446362"/>
            <a:ext cx="8100392" cy="5150990"/>
          </a:xfrm>
        </p:spPr>
        <p:txBody>
          <a:bodyPr>
            <a:noAutofit/>
          </a:bodyPr>
          <a:lstStyle/>
          <a:p>
            <a:pPr>
              <a:buFont typeface="Wingdings" panose="05000000000000000000" pitchFamily="2" charset="2"/>
              <a:buChar char="q"/>
            </a:pPr>
            <a:r>
              <a:rPr lang="en-JM" sz="2400" dirty="0" smtClean="0">
                <a:latin typeface="Times New Roman" pitchFamily="18" charset="0"/>
                <a:cs typeface="Times New Roman" pitchFamily="18" charset="0"/>
              </a:rPr>
              <a:t>     Person </a:t>
            </a:r>
            <a:r>
              <a:rPr lang="en-JM" sz="2400" dirty="0" smtClean="0">
                <a:latin typeface="Times New Roman" pitchFamily="18" charset="0"/>
                <a:cs typeface="Times New Roman" pitchFamily="18" charset="0"/>
              </a:rPr>
              <a:t>versus self is where the character is their own enemy. This type of conflict can make your story even more suspenseful when the character is dealing with self conflict.</a:t>
            </a:r>
          </a:p>
          <a:p>
            <a:pPr>
              <a:buNone/>
            </a:pPr>
            <a:endParaRPr lang="en-JM" sz="2400" dirty="0" smtClean="0">
              <a:latin typeface="Times New Roman" pitchFamily="18" charset="0"/>
              <a:cs typeface="Times New Roman" pitchFamily="18" charset="0"/>
            </a:endParaRPr>
          </a:p>
          <a:p>
            <a:pPr>
              <a:buNone/>
            </a:pPr>
            <a:r>
              <a:rPr lang="en-JM" sz="2400" b="1" i="1" u="sng" dirty="0" smtClean="0">
                <a:latin typeface="Times New Roman" pitchFamily="18" charset="0"/>
                <a:cs typeface="Times New Roman" pitchFamily="18" charset="0"/>
              </a:rPr>
              <a:t>Example</a:t>
            </a:r>
            <a:r>
              <a:rPr lang="en-JM" sz="2400" b="1" i="1" u="sng" dirty="0" smtClean="0">
                <a:latin typeface="Times New Roman" pitchFamily="18" charset="0"/>
                <a:cs typeface="Times New Roman" pitchFamily="18" charset="0"/>
              </a:rPr>
              <a:t>:</a:t>
            </a:r>
          </a:p>
          <a:p>
            <a:pPr>
              <a:buFont typeface="Wingdings" panose="05000000000000000000" pitchFamily="2" charset="2"/>
              <a:buChar char="q"/>
            </a:pPr>
            <a:r>
              <a:rPr lang="en-JM" sz="2400" dirty="0" smtClean="0">
                <a:latin typeface="Times New Roman" pitchFamily="18" charset="0"/>
                <a:cs typeface="Times New Roman" pitchFamily="18" charset="0"/>
              </a:rPr>
              <a:t>It </a:t>
            </a:r>
            <a:r>
              <a:rPr lang="en-JM" sz="2400" dirty="0" smtClean="0">
                <a:latin typeface="Times New Roman" pitchFamily="18" charset="0"/>
                <a:cs typeface="Times New Roman" pitchFamily="18" charset="0"/>
              </a:rPr>
              <a:t>was Friday and David was looking forward to the weekend but then Miss McKenzie announced that one of his classmates has lost a thousand dollars, it is her bus fair to go home. The class gratefully made up for her loss, when David got up from his seat he saw the one thousand dollars, he knew he should give it to his classmate but he took it for himself even though he felt guilty for it.</a:t>
            </a:r>
            <a:endParaRPr lang="en-US" sz="2400" dirty="0">
              <a:latin typeface="Times New Roman" pitchFamily="18" charset="0"/>
              <a:cs typeface="Times New Roman" pitchFamily="18" charset="0"/>
            </a:endParaRPr>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dirty="0" smtClean="0">
                <a:latin typeface="Times New Roman" pitchFamily="18" charset="0"/>
                <a:cs typeface="Times New Roman" pitchFamily="18" charset="0"/>
              </a:rPr>
              <a:t>PERSON VS PERSON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buNone/>
            </a:pPr>
            <a:r>
              <a:rPr lang="en-JM" sz="3300" dirty="0" smtClean="0">
                <a:latin typeface="Times New Roman" pitchFamily="18" charset="0"/>
                <a:cs typeface="Times New Roman" pitchFamily="18" charset="0"/>
              </a:rPr>
              <a:t>Person versus Person is a conflict between two characters who have opposing desires and interest. It can be said that this is a conflict between the protagonist and the antagonist.</a:t>
            </a:r>
          </a:p>
          <a:p>
            <a:pPr>
              <a:buNone/>
            </a:pPr>
            <a:endParaRPr lang="en-JM" sz="3300" dirty="0" smtClean="0">
              <a:latin typeface="Times New Roman" pitchFamily="18" charset="0"/>
              <a:cs typeface="Times New Roman" pitchFamily="18" charset="0"/>
            </a:endParaRPr>
          </a:p>
          <a:p>
            <a:pPr>
              <a:buNone/>
            </a:pPr>
            <a:r>
              <a:rPr lang="en-JM" sz="3300" dirty="0" smtClean="0">
                <a:latin typeface="Times New Roman" pitchFamily="18" charset="0"/>
                <a:cs typeface="Times New Roman" pitchFamily="18" charset="0"/>
              </a:rPr>
              <a:t>NB: (the protagonist is the character who works towards the central goal of the story. While the antagonist  is the character who works against it)</a:t>
            </a:r>
          </a:p>
          <a:p>
            <a:pPr>
              <a:buNone/>
            </a:pPr>
            <a:endParaRPr lang="en-JM" sz="3300" dirty="0" smtClean="0">
              <a:latin typeface="Times New Roman" pitchFamily="18" charset="0"/>
              <a:cs typeface="Times New Roman" pitchFamily="18" charset="0"/>
            </a:endParaRPr>
          </a:p>
          <a:p>
            <a:pPr>
              <a:buNone/>
            </a:pPr>
            <a:r>
              <a:rPr lang="en-JM" sz="3300" dirty="0" smtClean="0">
                <a:latin typeface="Times New Roman" pitchFamily="18" charset="0"/>
                <a:cs typeface="Times New Roman" pitchFamily="18" charset="0"/>
              </a:rPr>
              <a:t>Example: David and Jenna argued all week about who will be taking their school to the “All Together Sing Finals” </a:t>
            </a:r>
          </a:p>
          <a:p>
            <a:pPr>
              <a:buNone/>
            </a:pPr>
            <a:endParaRPr lang="en-JM" sz="2400" dirty="0" smtClean="0">
              <a:latin typeface="Times New Roman" pitchFamily="18" charset="0"/>
              <a:cs typeface="Times New Roman" pitchFamily="18" charset="0"/>
            </a:endParaRPr>
          </a:p>
          <a:p>
            <a:pPr>
              <a:buNone/>
            </a:pPr>
            <a:endParaRPr lang="en-JM" sz="2400" dirty="0" smtClean="0">
              <a:latin typeface="Times New Roman" pitchFamily="18" charset="0"/>
              <a:cs typeface="Times New Roman" pitchFamily="18" charset="0"/>
            </a:endParaRPr>
          </a:p>
          <a:p>
            <a:pPr>
              <a:buNone/>
            </a:pPr>
            <a:endParaRPr lang="en-JM" sz="2400" dirty="0" smtClean="0">
              <a:latin typeface="Times New Roman" pitchFamily="18" charset="0"/>
              <a:cs typeface="Times New Roman" pitchFamily="18" charset="0"/>
            </a:endParaRPr>
          </a:p>
        </p:txBody>
      </p:sp>
    </p:spTree>
  </p:cSld>
  <p:clrMapOvr>
    <a:masterClrMapping/>
  </p:clrMapOvr>
  <p:transition spd="slow">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239000" cy="1143000"/>
          </a:xfrm>
        </p:spPr>
        <p:txBody>
          <a:bodyPr/>
          <a:lstStyle/>
          <a:p>
            <a:r>
              <a:rPr lang="en-JM" dirty="0" smtClean="0">
                <a:latin typeface="Times New Roman" pitchFamily="18" charset="0"/>
                <a:cs typeface="Times New Roman" pitchFamily="18" charset="0"/>
              </a:rPr>
              <a:t>PERSON VS SOCIETY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0034" y="1357298"/>
            <a:ext cx="7239000" cy="4846320"/>
          </a:xfrm>
        </p:spPr>
        <p:txBody>
          <a:bodyPr>
            <a:noAutofit/>
          </a:bodyPr>
          <a:lstStyle/>
          <a:p>
            <a:pPr>
              <a:buNone/>
            </a:pPr>
            <a:r>
              <a:rPr lang="en-US" sz="2400" dirty="0" smtClean="0">
                <a:latin typeface="Times New Roman" pitchFamily="18" charset="0"/>
                <a:cs typeface="Times New Roman" pitchFamily="18" charset="0"/>
              </a:rPr>
              <a:t>The Person versus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Society conflict is when a protagonist has a strong belief against the majority of the community or surroundings and decides to act on it. </a:t>
            </a:r>
          </a:p>
          <a:p>
            <a:pPr>
              <a:buNone/>
            </a:pPr>
            <a:endParaRPr lang="en-JM" sz="2400" dirty="0" smtClean="0">
              <a:latin typeface="Times New Roman" pitchFamily="18" charset="0"/>
              <a:cs typeface="Times New Roman" pitchFamily="18" charset="0"/>
            </a:endParaRPr>
          </a:p>
          <a:p>
            <a:pPr>
              <a:buNone/>
            </a:pPr>
            <a:r>
              <a:rPr lang="en-JM" sz="2400" dirty="0" smtClean="0">
                <a:latin typeface="Times New Roman" pitchFamily="18" charset="0"/>
                <a:cs typeface="Times New Roman" pitchFamily="18" charset="0"/>
              </a:rPr>
              <a:t>NB: (</a:t>
            </a:r>
            <a:r>
              <a:rPr lang="en-US" sz="2400" dirty="0" smtClean="0">
                <a:latin typeface="Times New Roman" pitchFamily="18" charset="0"/>
                <a:cs typeface="Times New Roman" pitchFamily="18" charset="0"/>
              </a:rPr>
              <a:t>Since this type of conflict is between a character and an outside group, it is classified as an external conflict)</a:t>
            </a:r>
          </a:p>
          <a:p>
            <a:pPr>
              <a:buNone/>
            </a:pPr>
            <a:endParaRPr lang="en-JM" sz="2400" dirty="0" smtClean="0">
              <a:latin typeface="Times New Roman" pitchFamily="18" charset="0"/>
              <a:cs typeface="Times New Roman" pitchFamily="18" charset="0"/>
            </a:endParaRPr>
          </a:p>
          <a:p>
            <a:pPr>
              <a:buNone/>
            </a:pPr>
            <a:r>
              <a:rPr lang="en-JM" sz="2400" dirty="0" smtClean="0">
                <a:latin typeface="Times New Roman" pitchFamily="18" charset="0"/>
                <a:cs typeface="Times New Roman" pitchFamily="18" charset="0"/>
              </a:rPr>
              <a:t>Example: After he left the school David walked home, but before he could reach his house a group of  protesting black lives don't matter, the group of people looked at David but he didn't hesitate to return the look.</a:t>
            </a:r>
            <a:endParaRPr lang="en-US" sz="2400" dirty="0">
              <a:latin typeface="Times New Roman" pitchFamily="18" charset="0"/>
              <a:cs typeface="Times New Roman" pitchFamily="18" charset="0"/>
            </a:endParaRPr>
          </a:p>
        </p:txBody>
      </p:sp>
    </p:spTree>
  </p:cSld>
  <p:clrMapOvr>
    <a:masterClrMapping/>
  </p:clrMapOvr>
  <p:transition spd="slow">
    <p:pull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dirty="0" smtClean="0">
                <a:latin typeface="Times New Roman" pitchFamily="18" charset="0"/>
                <a:cs typeface="Times New Roman" pitchFamily="18" charset="0"/>
              </a:rPr>
              <a:t>PERSON VS TECHNNOLOGY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ln w="28575">
            <a:noFill/>
          </a:ln>
        </p:spPr>
        <p:txBody>
          <a:bodyPr>
            <a:normAutofit/>
          </a:bodyPr>
          <a:lstStyle/>
          <a:p>
            <a:pPr>
              <a:buNone/>
            </a:pPr>
            <a:r>
              <a:rPr lang="en-US" sz="2400" dirty="0" smtClean="0"/>
              <a:t>   </a:t>
            </a:r>
            <a:r>
              <a:rPr lang="en-US" sz="2400" dirty="0" smtClean="0">
                <a:latin typeface="Times New Roman" pitchFamily="18" charset="0"/>
                <a:cs typeface="Times New Roman" pitchFamily="18" charset="0"/>
              </a:rPr>
              <a:t>A </a:t>
            </a:r>
            <a:r>
              <a:rPr lang="en-US" sz="2800" dirty="0" smtClean="0">
                <a:latin typeface="Times New Roman" pitchFamily="18" charset="0"/>
                <a:cs typeface="Times New Roman" pitchFamily="18" charset="0"/>
              </a:rPr>
              <a:t>Person versus Technology Conflict is when the protagonist is facing machines or technology  and must prevail against it.</a:t>
            </a:r>
          </a:p>
          <a:p>
            <a:pPr>
              <a:buNone/>
            </a:pPr>
            <a:endParaRPr lang="en-JM" sz="2800" dirty="0" smtClean="0">
              <a:latin typeface="Times New Roman" pitchFamily="18" charset="0"/>
              <a:cs typeface="Times New Roman" pitchFamily="18" charset="0"/>
            </a:endParaRPr>
          </a:p>
          <a:p>
            <a:pPr>
              <a:buNone/>
            </a:pPr>
            <a:r>
              <a:rPr lang="en-JM" sz="2800" dirty="0" smtClean="0">
                <a:latin typeface="Times New Roman" pitchFamily="18" charset="0"/>
                <a:cs typeface="Times New Roman" pitchFamily="18" charset="0"/>
              </a:rPr>
              <a:t>Example: When he got to his house David started off the weekend with a movie, he took out his laptop and turned it on, but it didn’t come on. David spent 30 minutes trying to turn on his laptop.</a:t>
            </a:r>
            <a:endParaRPr lang="en-US" sz="2800" dirty="0">
              <a:latin typeface="Times New Roman" pitchFamily="18" charset="0"/>
              <a:cs typeface="Times New Roman" pitchFamily="18" charset="0"/>
            </a:endParaRPr>
          </a:p>
        </p:txBody>
      </p:sp>
    </p:spTree>
  </p:cSld>
  <p:clrMapOvr>
    <a:masterClrMapping/>
  </p:clrMapOvr>
  <p:transition spd="slow">
    <p:strips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1782</TotalTime>
  <Words>615</Words>
  <Application>Microsoft Office PowerPoint</Application>
  <PresentationFormat>On-screen Show (4:3)</PresentationFormat>
  <Paragraphs>69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Times New Roman</vt:lpstr>
      <vt:lpstr>Trebuchet MS</vt:lpstr>
      <vt:lpstr>Wingdings</vt:lpstr>
      <vt:lpstr>Wingdings 2</vt:lpstr>
      <vt:lpstr>Opulent</vt:lpstr>
      <vt:lpstr> </vt:lpstr>
      <vt:lpstr>       WHAT ARE THE TYPES OF CONFLICTS</vt:lpstr>
      <vt:lpstr>WHAT IS A CONFLICT?</vt:lpstr>
      <vt:lpstr>Conflict (cOn.)</vt:lpstr>
      <vt:lpstr>TYPES OF CONFLICTS</vt:lpstr>
      <vt:lpstr>PERSON VS SELF</vt:lpstr>
      <vt:lpstr>PERSON VS PERSON</vt:lpstr>
      <vt:lpstr>PERSON VS SOCIETY</vt:lpstr>
      <vt:lpstr>PERSON VS TECHNNOLOGY</vt:lpstr>
      <vt:lpstr>PERSON VS NATURE</vt:lpstr>
      <vt:lpstr>PERSON VS SUPERNATURAL</vt:lpstr>
      <vt:lpstr>SUMMARY</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TYPES OF CONFLICTS</dc:title>
  <dc:creator>Monique Thomas</dc:creator>
  <cp:lastModifiedBy>Ryheeme Donegan</cp:lastModifiedBy>
  <cp:revision>82</cp:revision>
  <dcterms:created xsi:type="dcterms:W3CDTF">2020-11-04T11:06:19Z</dcterms:created>
  <dcterms:modified xsi:type="dcterms:W3CDTF">2022-02-28T03:07:53Z</dcterms:modified>
</cp:coreProperties>
</file>