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58" r:id="rId5"/>
    <p:sldId id="261" r:id="rId6"/>
    <p:sldId id="264" r:id="rId7"/>
    <p:sldId id="265" r:id="rId8"/>
    <p:sldId id="266" r:id="rId9"/>
    <p:sldId id="263"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83" d="100"/>
          <a:sy n="83" d="100"/>
        </p:scale>
        <p:origin x="45" y="2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1/14/2020</a:t>
            </a:fld>
            <a:endParaRPr lang="en-US" dirty="0"/>
          </a:p>
        </p:txBody>
      </p:sp>
      <p:sp>
        <p:nvSpPr>
          <p:cNvPr id="5" name="Footer Placeholder 4"/>
          <p:cNvSpPr>
            <a:spLocks noGrp="1"/>
          </p:cNvSpPr>
          <p:nvPr>
            <p:ph type="ftr" sz="quarter" idx="11"/>
          </p:nvPr>
        </p:nvSpPr>
        <p:spPr>
          <a:xfrm>
            <a:off x="1127124" y="329307"/>
            <a:ext cx="5943668" cy="309201"/>
          </a:xfrm>
        </p:spPr>
        <p:txBody>
          <a:bodyPr/>
          <a:lstStyle/>
          <a:p>
            <a:endParaRPr lang="en-US" dirty="0"/>
          </a:p>
        </p:txBody>
      </p:sp>
      <p:sp>
        <p:nvSpPr>
          <p:cNvPr id="6" name="Slide Number Placeholder 5"/>
          <p:cNvSpPr>
            <a:spLocks noGrp="1"/>
          </p:cNvSpPr>
          <p:nvPr>
            <p:ph type="sldNum" sz="quarter" idx="12"/>
          </p:nvPr>
        </p:nvSpPr>
        <p:spPr>
          <a:xfrm>
            <a:off x="9924392" y="134930"/>
            <a:ext cx="811019" cy="503578"/>
          </a:xfrm>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1200"/>
            </a:lvl1pPr>
          </a:lstStyle>
          <a:p>
            <a:fld id="{48A87A34-81AB-432B-8DAE-1953F412C126}" type="datetimeFigureOut">
              <a:rPr lang="en-US" dirty="0"/>
              <a:pPr/>
              <a:t>1/14/2020</a:t>
            </a:fld>
            <a:endParaRPr lang="en-US" dirty="0"/>
          </a:p>
        </p:txBody>
      </p:sp>
      <p:sp>
        <p:nvSpPr>
          <p:cNvPr id="5" name="Footer Placeholder 4"/>
          <p:cNvSpPr>
            <a:spLocks noGrp="1"/>
          </p:cNvSpPr>
          <p:nvPr>
            <p:ph type="ftr" sz="quarter" idx="11"/>
          </p:nvPr>
        </p:nvSpPr>
        <p:spPr/>
        <p:txBody>
          <a:bodyPr/>
          <a:lstStyle>
            <a:lvl1pPr>
              <a:defRPr sz="1200"/>
            </a:lvl1p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9166" y="2974448"/>
            <a:ext cx="4645152" cy="24938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94337" y="2971669"/>
            <a:ext cx="4645152" cy="2487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48A87A34-81AB-432B-8DAE-1953F412C126}" type="datetimeFigureOut">
              <a:rPr lang="en-US" dirty="0"/>
              <a:pPr/>
              <a:t>1/14/2020</a:t>
            </a:fld>
            <a:endParaRPr lang="en-US" dirty="0"/>
          </a:p>
        </p:txBody>
      </p:sp>
      <p:sp>
        <p:nvSpPr>
          <p:cNvPr id="6" name="Footer Placeholder 5"/>
          <p:cNvSpPr>
            <a:spLocks noGrp="1"/>
          </p:cNvSpPr>
          <p:nvPr>
            <p:ph type="ftr" sz="quarter" idx="11"/>
          </p:nvPr>
        </p:nvSpPr>
        <p:spPr>
          <a:xfrm>
            <a:off x="1125300" y="318640"/>
            <a:ext cx="4877818" cy="320931"/>
          </a:xfrm>
        </p:spPr>
        <p:txBody>
          <a:bodyPr/>
          <a:lstStyle/>
          <a:p>
            <a:endParaRPr lang="en-US" dirty="0"/>
          </a:p>
        </p:txBody>
      </p:sp>
      <p:sp>
        <p:nvSpPr>
          <p:cNvPr id="7" name="Slide Number Placeholder 6"/>
          <p:cNvSpPr>
            <a:spLocks noGrp="1"/>
          </p:cNvSpPr>
          <p:nvPr>
            <p:ph type="sldNum" sz="quarter" idx="12"/>
          </p:nvPr>
        </p:nvSpPr>
        <p:spPr>
          <a:xfrm>
            <a:off x="6176794" y="137408"/>
            <a:ext cx="811019" cy="503578"/>
          </a:xfrm>
        </p:spPr>
        <p:txBody>
          <a:bodyPr/>
          <a:lstStyle/>
          <a:p>
            <a:fld id="{6D22F896-40B5-4ADD-8801-0D06FADFA095}" type="slidenum">
              <a:rPr lang="en-US" dirty="0"/>
              <a:t>‹#›</a:t>
            </a:fld>
            <a:endParaRPr lang="en-US" dirty="0"/>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1/14/2020</a:t>
            </a:fld>
            <a:endParaRPr lang="en-US" dirty="0"/>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DD16A-35AA-49E9-99B9-36639B9BEFC3}"/>
              </a:ext>
            </a:extLst>
          </p:cNvPr>
          <p:cNvSpPr>
            <a:spLocks noGrp="1"/>
          </p:cNvSpPr>
          <p:nvPr>
            <p:ph type="ctrTitle"/>
          </p:nvPr>
        </p:nvSpPr>
        <p:spPr/>
        <p:txBody>
          <a:bodyPr/>
          <a:lstStyle/>
          <a:p>
            <a:r>
              <a:rPr lang="en-US" dirty="0">
                <a:solidFill>
                  <a:schemeClr val="accent1">
                    <a:lumMod val="75000"/>
                  </a:schemeClr>
                </a:solidFill>
              </a:rPr>
              <a:t>ETL Project</a:t>
            </a:r>
          </a:p>
        </p:txBody>
      </p:sp>
      <p:sp>
        <p:nvSpPr>
          <p:cNvPr id="3" name="Subtitle 2">
            <a:extLst>
              <a:ext uri="{FF2B5EF4-FFF2-40B4-BE49-F238E27FC236}">
                <a16:creationId xmlns:a16="http://schemas.microsoft.com/office/drawing/2014/main" id="{CEBBBC2D-8F3F-4B4A-8E61-24556D250A9D}"/>
              </a:ext>
            </a:extLst>
          </p:cNvPr>
          <p:cNvSpPr>
            <a:spLocks noGrp="1"/>
          </p:cNvSpPr>
          <p:nvPr>
            <p:ph type="subTitle" idx="1"/>
          </p:nvPr>
        </p:nvSpPr>
        <p:spPr/>
        <p:txBody>
          <a:bodyPr/>
          <a:lstStyle/>
          <a:p>
            <a:r>
              <a:rPr lang="en-US" dirty="0"/>
              <a:t>Patricia Wong</a:t>
            </a:r>
          </a:p>
        </p:txBody>
      </p:sp>
    </p:spTree>
    <p:extLst>
      <p:ext uri="{BB962C8B-B14F-4D97-AF65-F5344CB8AC3E}">
        <p14:creationId xmlns:p14="http://schemas.microsoft.com/office/powerpoint/2010/main" val="4212448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AA49BF6-9712-432C-9274-802E0822BA7A}"/>
              </a:ext>
            </a:extLst>
          </p:cNvPr>
          <p:cNvSpPr>
            <a:spLocks noGrp="1"/>
          </p:cNvSpPr>
          <p:nvPr>
            <p:ph type="title"/>
          </p:nvPr>
        </p:nvSpPr>
        <p:spPr/>
        <p:txBody>
          <a:bodyPr/>
          <a:lstStyle/>
          <a:p>
            <a:r>
              <a:rPr lang="en-US" dirty="0"/>
              <a:t>MongoDB Collection</a:t>
            </a:r>
          </a:p>
        </p:txBody>
      </p:sp>
      <p:pic>
        <p:nvPicPr>
          <p:cNvPr id="12" name="Content Placeholder 11" descr="A screenshot of a cell phone&#10;&#10;Description automatically generated">
            <a:extLst>
              <a:ext uri="{FF2B5EF4-FFF2-40B4-BE49-F238E27FC236}">
                <a16:creationId xmlns:a16="http://schemas.microsoft.com/office/drawing/2014/main" id="{0B590BF0-0BDA-4350-BD01-E7ABF632BF1D}"/>
              </a:ext>
            </a:extLst>
          </p:cNvPr>
          <p:cNvPicPr>
            <a:picLocks noGrp="1" noChangeAspect="1"/>
          </p:cNvPicPr>
          <p:nvPr>
            <p:ph idx="1"/>
          </p:nvPr>
        </p:nvPicPr>
        <p:blipFill>
          <a:blip r:embed="rId2"/>
          <a:stretch>
            <a:fillRect/>
          </a:stretch>
        </p:blipFill>
        <p:spPr>
          <a:xfrm>
            <a:off x="1659405" y="2171700"/>
            <a:ext cx="8544577" cy="3294063"/>
          </a:xfrm>
        </p:spPr>
      </p:pic>
    </p:spTree>
    <p:extLst>
      <p:ext uri="{BB962C8B-B14F-4D97-AF65-F5344CB8AC3E}">
        <p14:creationId xmlns:p14="http://schemas.microsoft.com/office/powerpoint/2010/main" val="3027087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F62DD-9BF3-4A8C-9D26-0C00421556CD}"/>
              </a:ext>
            </a:extLst>
          </p:cNvPr>
          <p:cNvSpPr>
            <a:spLocks noGrp="1"/>
          </p:cNvSpPr>
          <p:nvPr>
            <p:ph type="title"/>
          </p:nvPr>
        </p:nvSpPr>
        <p:spPr/>
        <p:txBody>
          <a:bodyPr/>
          <a:lstStyle/>
          <a:p>
            <a:r>
              <a:rPr lang="en-US" dirty="0">
                <a:solidFill>
                  <a:schemeClr val="accent1">
                    <a:lumMod val="75000"/>
                  </a:schemeClr>
                </a:solidFill>
              </a:rPr>
              <a:t>Occupational salaries according to states</a:t>
            </a:r>
          </a:p>
        </p:txBody>
      </p:sp>
      <p:sp>
        <p:nvSpPr>
          <p:cNvPr id="5" name="Text Placeholder 4">
            <a:extLst>
              <a:ext uri="{FF2B5EF4-FFF2-40B4-BE49-F238E27FC236}">
                <a16:creationId xmlns:a16="http://schemas.microsoft.com/office/drawing/2014/main" id="{D23787BB-2324-4657-A362-343ED3DDD577}"/>
              </a:ext>
            </a:extLst>
          </p:cNvPr>
          <p:cNvSpPr>
            <a:spLocks noGrp="1"/>
          </p:cNvSpPr>
          <p:nvPr>
            <p:ph type="body" idx="1"/>
          </p:nvPr>
        </p:nvSpPr>
        <p:spPr/>
        <p:txBody>
          <a:bodyPr>
            <a:normAutofit fontScale="92500" lnSpcReduction="10000"/>
          </a:bodyPr>
          <a:lstStyle/>
          <a:p>
            <a:r>
              <a:rPr lang="en-US" dirty="0"/>
              <a:t>This project focuses on the extraction, transformation and loading of data taken from the Department of Labor website for the month of May 2018. The states used were Georgia, Illinois and New York. </a:t>
            </a:r>
          </a:p>
        </p:txBody>
      </p:sp>
    </p:spTree>
    <p:extLst>
      <p:ext uri="{BB962C8B-B14F-4D97-AF65-F5344CB8AC3E}">
        <p14:creationId xmlns:p14="http://schemas.microsoft.com/office/powerpoint/2010/main" val="4207568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B1DE69F-569C-4A49-8E50-4093C135AE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a:extLst>
              <a:ext uri="{FF2B5EF4-FFF2-40B4-BE49-F238E27FC236}">
                <a16:creationId xmlns:a16="http://schemas.microsoft.com/office/drawing/2014/main" id="{50B488F5-9CE4-4346-B22F-600286ED4D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5F76596F-57DF-4A0C-96D9-046DC3B30E9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38DB3A91-B9E8-4451-ACED-026398635D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
        <p:nvSpPr>
          <p:cNvPr id="2" name="Title 1">
            <a:extLst>
              <a:ext uri="{FF2B5EF4-FFF2-40B4-BE49-F238E27FC236}">
                <a16:creationId xmlns:a16="http://schemas.microsoft.com/office/drawing/2014/main" id="{77B5B6C2-15F6-479D-93FC-07C55FB23B3F}"/>
              </a:ext>
            </a:extLst>
          </p:cNvPr>
          <p:cNvSpPr>
            <a:spLocks noGrp="1"/>
          </p:cNvSpPr>
          <p:nvPr>
            <p:ph type="title"/>
          </p:nvPr>
        </p:nvSpPr>
        <p:spPr>
          <a:xfrm>
            <a:off x="1130271" y="2082202"/>
            <a:ext cx="3587428" cy="2104119"/>
          </a:xfrm>
        </p:spPr>
        <p:txBody>
          <a:bodyPr vert="horz" lIns="91440" tIns="45720" rIns="91440" bIns="45720" rtlCol="0" anchor="ctr">
            <a:normAutofit/>
          </a:bodyPr>
          <a:lstStyle/>
          <a:p>
            <a:r>
              <a:rPr lang="en-US" sz="3200"/>
              <a:t>Libraries utilized</a:t>
            </a:r>
          </a:p>
        </p:txBody>
      </p:sp>
      <p:sp>
        <p:nvSpPr>
          <p:cNvPr id="4" name="Text Placeholder 3">
            <a:extLst>
              <a:ext uri="{FF2B5EF4-FFF2-40B4-BE49-F238E27FC236}">
                <a16:creationId xmlns:a16="http://schemas.microsoft.com/office/drawing/2014/main" id="{83F2783B-6462-444F-A269-5A0E5E70C3B6}"/>
              </a:ext>
            </a:extLst>
          </p:cNvPr>
          <p:cNvSpPr>
            <a:spLocks noGrp="1"/>
          </p:cNvSpPr>
          <p:nvPr>
            <p:ph type="body" sz="half" idx="2"/>
          </p:nvPr>
        </p:nvSpPr>
        <p:spPr>
          <a:xfrm>
            <a:off x="5041969" y="953324"/>
            <a:ext cx="5691357" cy="1661115"/>
          </a:xfrm>
        </p:spPr>
        <p:txBody>
          <a:bodyPr vert="horz" lIns="91440" tIns="45720" rIns="91440" bIns="45720" rtlCol="0" anchor="t">
            <a:normAutofit/>
          </a:bodyPr>
          <a:lstStyle/>
          <a:p>
            <a:pPr indent="-228600">
              <a:buFont typeface="Arial" panose="020B0604020202020204" pitchFamily="34" charset="0"/>
              <a:buChar char="•"/>
            </a:pPr>
            <a:endParaRPr lang="en-US"/>
          </a:p>
        </p:txBody>
      </p:sp>
      <p:sp>
        <p:nvSpPr>
          <p:cNvPr id="5" name="Content Placeholder 4">
            <a:extLst>
              <a:ext uri="{FF2B5EF4-FFF2-40B4-BE49-F238E27FC236}">
                <a16:creationId xmlns:a16="http://schemas.microsoft.com/office/drawing/2014/main" id="{61DDC29B-8CC6-488C-A221-D2617518FA2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20351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B1DE69F-569C-4A49-8E50-4093C135AE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a:extLst>
              <a:ext uri="{FF2B5EF4-FFF2-40B4-BE49-F238E27FC236}">
                <a16:creationId xmlns:a16="http://schemas.microsoft.com/office/drawing/2014/main" id="{50B488F5-9CE4-4346-B22F-600286ED4D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5F76596F-57DF-4A0C-96D9-046DC3B30E9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38DB3A91-B9E8-4451-ACED-026398635D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
        <p:nvSpPr>
          <p:cNvPr id="2" name="Title 1">
            <a:extLst>
              <a:ext uri="{FF2B5EF4-FFF2-40B4-BE49-F238E27FC236}">
                <a16:creationId xmlns:a16="http://schemas.microsoft.com/office/drawing/2014/main" id="{C921FC85-E2EF-49FD-8937-72C6B4F87DEE}"/>
              </a:ext>
            </a:extLst>
          </p:cNvPr>
          <p:cNvSpPr>
            <a:spLocks noGrp="1"/>
          </p:cNvSpPr>
          <p:nvPr>
            <p:ph type="title"/>
          </p:nvPr>
        </p:nvSpPr>
        <p:spPr>
          <a:xfrm>
            <a:off x="1130270" y="953324"/>
            <a:ext cx="9603275" cy="1049235"/>
          </a:xfrm>
        </p:spPr>
        <p:txBody>
          <a:bodyPr vert="horz" lIns="91440" tIns="45720" rIns="91440" bIns="45720" rtlCol="0" anchor="t">
            <a:normAutofit/>
          </a:bodyPr>
          <a:lstStyle/>
          <a:p>
            <a:r>
              <a:rPr lang="en-US" sz="3200"/>
              <a:t>Extract</a:t>
            </a:r>
          </a:p>
        </p:txBody>
      </p:sp>
      <p:sp>
        <p:nvSpPr>
          <p:cNvPr id="4" name="Text Placeholder 3">
            <a:extLst>
              <a:ext uri="{FF2B5EF4-FFF2-40B4-BE49-F238E27FC236}">
                <a16:creationId xmlns:a16="http://schemas.microsoft.com/office/drawing/2014/main" id="{E108C2BC-3D17-4463-8014-D06B0E037B44}"/>
              </a:ext>
            </a:extLst>
          </p:cNvPr>
          <p:cNvSpPr>
            <a:spLocks noGrp="1"/>
          </p:cNvSpPr>
          <p:nvPr>
            <p:ph type="body" sz="half" idx="2"/>
          </p:nvPr>
        </p:nvSpPr>
        <p:spPr>
          <a:xfrm>
            <a:off x="1130270" y="2158175"/>
            <a:ext cx="4345401" cy="3308172"/>
          </a:xfrm>
        </p:spPr>
        <p:txBody>
          <a:bodyPr vert="horz" lIns="91440" tIns="45720" rIns="91440" bIns="45720" rtlCol="0" anchor="t">
            <a:normAutofit fontScale="92500" lnSpcReduction="20000"/>
          </a:bodyPr>
          <a:lstStyle/>
          <a:p>
            <a:pPr indent="-228600">
              <a:buFont typeface="Arial" panose="020B0604020202020204" pitchFamily="34" charset="0"/>
              <a:buChar char="•"/>
            </a:pPr>
            <a:r>
              <a:rPr lang="en-US" dirty="0"/>
              <a:t>The extraction method used was web scraping with pandas.</a:t>
            </a:r>
          </a:p>
          <a:p>
            <a:pPr marL="114300" indent="-342900">
              <a:buFont typeface="+mj-lt"/>
              <a:buAutoNum type="arabicPeriod"/>
            </a:pPr>
            <a:r>
              <a:rPr lang="en-US" dirty="0"/>
              <a:t>Relevant states were put into a list and changed to lowercase to they would match the </a:t>
            </a:r>
            <a:r>
              <a:rPr lang="en-US" dirty="0" err="1"/>
              <a:t>abreations</a:t>
            </a:r>
            <a:r>
              <a:rPr lang="en-US" dirty="0"/>
              <a:t> used on the website </a:t>
            </a:r>
            <a:r>
              <a:rPr lang="en-US" dirty="0" err="1"/>
              <a:t>url</a:t>
            </a:r>
            <a:r>
              <a:rPr lang="en-US" dirty="0"/>
              <a:t>.</a:t>
            </a:r>
          </a:p>
          <a:p>
            <a:pPr marL="342900" indent="-342900">
              <a:buFont typeface="+mj-lt"/>
              <a:buAutoNum type="arabicPeriod"/>
            </a:pPr>
            <a:r>
              <a:rPr lang="en-US" dirty="0"/>
              <a:t>A loop was set up so pandas would scrape each state’s page. All of the data is place in one table</a:t>
            </a:r>
          </a:p>
          <a:p>
            <a:pPr marL="342900" indent="-342900">
              <a:buFont typeface="+mj-lt"/>
              <a:buAutoNum type="arabicPeriod"/>
            </a:pPr>
            <a:r>
              <a:rPr lang="en-US" dirty="0"/>
              <a:t>A column was adding to the end of the table to indicate the state that particular row of data belongs to.</a:t>
            </a:r>
          </a:p>
        </p:txBody>
      </p:sp>
      <p:pic>
        <p:nvPicPr>
          <p:cNvPr id="6" name="Content Placeholder 5" descr="A screenshot of a cell phone&#10;&#10;Description automatically generated">
            <a:extLst>
              <a:ext uri="{FF2B5EF4-FFF2-40B4-BE49-F238E27FC236}">
                <a16:creationId xmlns:a16="http://schemas.microsoft.com/office/drawing/2014/main" id="{961F1456-4B12-4543-B306-68CDE11D4A03}"/>
              </a:ext>
            </a:extLst>
          </p:cNvPr>
          <p:cNvPicPr>
            <a:picLocks noGrp="1" noChangeAspect="1"/>
          </p:cNvPicPr>
          <p:nvPr>
            <p:ph idx="1"/>
          </p:nvPr>
        </p:nvPicPr>
        <p:blipFill>
          <a:blip r:embed="rId4"/>
          <a:stretch>
            <a:fillRect/>
          </a:stretch>
        </p:blipFill>
        <p:spPr>
          <a:xfrm>
            <a:off x="5955947" y="2189392"/>
            <a:ext cx="4773147" cy="3245738"/>
          </a:xfrm>
          <a:prstGeom prst="rect">
            <a:avLst/>
          </a:prstGeom>
        </p:spPr>
      </p:pic>
    </p:spTree>
    <p:extLst>
      <p:ext uri="{BB962C8B-B14F-4D97-AF65-F5344CB8AC3E}">
        <p14:creationId xmlns:p14="http://schemas.microsoft.com/office/powerpoint/2010/main" val="707166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20079-45EA-4A3C-BBA1-F91FA3A54D13}"/>
              </a:ext>
            </a:extLst>
          </p:cNvPr>
          <p:cNvSpPr>
            <a:spLocks noGrp="1"/>
          </p:cNvSpPr>
          <p:nvPr>
            <p:ph type="title"/>
          </p:nvPr>
        </p:nvSpPr>
        <p:spPr/>
        <p:txBody>
          <a:bodyPr/>
          <a:lstStyle/>
          <a:p>
            <a:r>
              <a:rPr lang="en-US" dirty="0">
                <a:solidFill>
                  <a:schemeClr val="accent1">
                    <a:lumMod val="75000"/>
                  </a:schemeClr>
                </a:solidFill>
              </a:rPr>
              <a:t>Transform</a:t>
            </a:r>
          </a:p>
        </p:txBody>
      </p:sp>
      <p:pic>
        <p:nvPicPr>
          <p:cNvPr id="6" name="Content Placeholder 5" descr="A screenshot of a cell phone&#10;&#10;Description automatically generated">
            <a:extLst>
              <a:ext uri="{FF2B5EF4-FFF2-40B4-BE49-F238E27FC236}">
                <a16:creationId xmlns:a16="http://schemas.microsoft.com/office/drawing/2014/main" id="{42B0F4FE-B168-4D38-A6B7-E8DD2CCC7403}"/>
              </a:ext>
            </a:extLst>
          </p:cNvPr>
          <p:cNvPicPr>
            <a:picLocks noGrp="1" noChangeAspect="1"/>
          </p:cNvPicPr>
          <p:nvPr>
            <p:ph idx="1"/>
          </p:nvPr>
        </p:nvPicPr>
        <p:blipFill>
          <a:blip r:embed="rId2"/>
          <a:stretch>
            <a:fillRect/>
          </a:stretch>
        </p:blipFill>
        <p:spPr>
          <a:xfrm>
            <a:off x="6096000" y="1323664"/>
            <a:ext cx="3652864" cy="695330"/>
          </a:xfrm>
        </p:spPr>
      </p:pic>
      <p:sp>
        <p:nvSpPr>
          <p:cNvPr id="4" name="Text Placeholder 3">
            <a:extLst>
              <a:ext uri="{FF2B5EF4-FFF2-40B4-BE49-F238E27FC236}">
                <a16:creationId xmlns:a16="http://schemas.microsoft.com/office/drawing/2014/main" id="{C6FBDC75-DFDC-4E52-9362-1C78690B5DBF}"/>
              </a:ext>
            </a:extLst>
          </p:cNvPr>
          <p:cNvSpPr>
            <a:spLocks noGrp="1"/>
          </p:cNvSpPr>
          <p:nvPr>
            <p:ph type="body" sz="half" idx="2"/>
          </p:nvPr>
        </p:nvSpPr>
        <p:spPr/>
        <p:txBody>
          <a:bodyPr>
            <a:normAutofit fontScale="55000" lnSpcReduction="20000"/>
          </a:bodyPr>
          <a:lstStyle/>
          <a:p>
            <a:r>
              <a:rPr lang="en-US" dirty="0"/>
              <a:t>Several steps were followed to clean up the data such as:</a:t>
            </a:r>
          </a:p>
          <a:p>
            <a:pPr marL="342900" indent="-342900">
              <a:buAutoNum type="arabicPeriod"/>
            </a:pPr>
            <a:r>
              <a:rPr lang="en-US" dirty="0"/>
              <a:t>Filtering </a:t>
            </a:r>
            <a:r>
              <a:rPr lang="en-US" dirty="0" err="1"/>
              <a:t>dataframe</a:t>
            </a:r>
            <a:r>
              <a:rPr lang="en-US" dirty="0"/>
              <a:t> to only include majors.</a:t>
            </a:r>
          </a:p>
          <a:p>
            <a:pPr marL="342900" indent="-342900">
              <a:buAutoNum type="arabicPeriod"/>
            </a:pPr>
            <a:r>
              <a:rPr lang="en-US" dirty="0"/>
              <a:t>The dash in the column occupation code was removed</a:t>
            </a:r>
          </a:p>
          <a:p>
            <a:pPr marL="342900" indent="-342900">
              <a:buAutoNum type="arabicPeriod"/>
            </a:pPr>
            <a:r>
              <a:rPr lang="en-US" dirty="0"/>
              <a:t>All of the $,(,),% were taken from the columns with numbers to convert them from a string to a float to later input them into MongoDB</a:t>
            </a:r>
          </a:p>
          <a:p>
            <a:pPr marL="342900" indent="-342900">
              <a:buAutoNum type="arabicPeriod"/>
            </a:pPr>
            <a:r>
              <a:rPr lang="en-US" dirty="0"/>
              <a:t>The index was reset</a:t>
            </a:r>
          </a:p>
          <a:p>
            <a:pPr marL="342900" indent="-342900">
              <a:buAutoNum type="arabicPeriod"/>
            </a:pPr>
            <a:r>
              <a:rPr lang="en-US" dirty="0"/>
              <a:t>Titles of the columns from changed </a:t>
            </a:r>
          </a:p>
        </p:txBody>
      </p:sp>
    </p:spTree>
    <p:extLst>
      <p:ext uri="{BB962C8B-B14F-4D97-AF65-F5344CB8AC3E}">
        <p14:creationId xmlns:p14="http://schemas.microsoft.com/office/powerpoint/2010/main" val="1163382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2C99F24-4F35-4EBA-B921-445DF108D65D}"/>
              </a:ext>
            </a:extLst>
          </p:cNvPr>
          <p:cNvSpPr>
            <a:spLocks noGrp="1"/>
          </p:cNvSpPr>
          <p:nvPr>
            <p:ph type="title"/>
          </p:nvPr>
        </p:nvSpPr>
        <p:spPr/>
        <p:txBody>
          <a:bodyPr/>
          <a:lstStyle/>
          <a:p>
            <a:endParaRPr lang="en-US"/>
          </a:p>
        </p:txBody>
      </p:sp>
      <p:pic>
        <p:nvPicPr>
          <p:cNvPr id="8" name="Content Placeholder 7" descr="A screenshot of a cell phone&#10;&#10;Description automatically generated">
            <a:extLst>
              <a:ext uri="{FF2B5EF4-FFF2-40B4-BE49-F238E27FC236}">
                <a16:creationId xmlns:a16="http://schemas.microsoft.com/office/drawing/2014/main" id="{BD11A6CA-9F79-452F-8DDB-6559C32BDE7C}"/>
              </a:ext>
            </a:extLst>
          </p:cNvPr>
          <p:cNvPicPr>
            <a:picLocks noGrp="1" noChangeAspect="1"/>
          </p:cNvPicPr>
          <p:nvPr>
            <p:ph idx="1"/>
          </p:nvPr>
        </p:nvPicPr>
        <p:blipFill>
          <a:blip r:embed="rId2"/>
          <a:stretch>
            <a:fillRect/>
          </a:stretch>
        </p:blipFill>
        <p:spPr>
          <a:xfrm>
            <a:off x="6096000" y="1483520"/>
            <a:ext cx="3652864" cy="695330"/>
          </a:xfrm>
        </p:spPr>
      </p:pic>
      <p:sp>
        <p:nvSpPr>
          <p:cNvPr id="13" name="Text Placeholder 12">
            <a:extLst>
              <a:ext uri="{FF2B5EF4-FFF2-40B4-BE49-F238E27FC236}">
                <a16:creationId xmlns:a16="http://schemas.microsoft.com/office/drawing/2014/main" id="{FA2FF810-7583-4C5A-9AA1-B4861D5954D4}"/>
              </a:ext>
            </a:extLst>
          </p:cNvPr>
          <p:cNvSpPr>
            <a:spLocks noGrp="1"/>
          </p:cNvSpPr>
          <p:nvPr>
            <p:ph type="body" sz="half" idx="2"/>
          </p:nvPr>
        </p:nvSpPr>
        <p:spPr/>
        <p:txBody>
          <a:bodyPr/>
          <a:lstStyle/>
          <a:p>
            <a:endParaRPr lang="en-US"/>
          </a:p>
        </p:txBody>
      </p:sp>
      <p:pic>
        <p:nvPicPr>
          <p:cNvPr id="9" name="Picture 8" descr="A screenshot of a cell phone&#10;&#10;Description automatically generated">
            <a:extLst>
              <a:ext uri="{FF2B5EF4-FFF2-40B4-BE49-F238E27FC236}">
                <a16:creationId xmlns:a16="http://schemas.microsoft.com/office/drawing/2014/main" id="{10F996F4-3EF8-4B63-9162-1EB1A1C433BB}"/>
              </a:ext>
            </a:extLst>
          </p:cNvPr>
          <p:cNvPicPr>
            <a:picLocks noChangeAspect="1"/>
          </p:cNvPicPr>
          <p:nvPr/>
        </p:nvPicPr>
        <p:blipFill>
          <a:blip r:embed="rId3"/>
          <a:stretch>
            <a:fillRect/>
          </a:stretch>
        </p:blipFill>
        <p:spPr>
          <a:xfrm>
            <a:off x="4568200" y="2460369"/>
            <a:ext cx="7451734" cy="2454867"/>
          </a:xfrm>
          <a:prstGeom prst="rect">
            <a:avLst/>
          </a:prstGeom>
        </p:spPr>
      </p:pic>
    </p:spTree>
    <p:extLst>
      <p:ext uri="{BB962C8B-B14F-4D97-AF65-F5344CB8AC3E}">
        <p14:creationId xmlns:p14="http://schemas.microsoft.com/office/powerpoint/2010/main" val="2195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142337-B7BA-4476-B522-8B1ABC1DA5AB}"/>
              </a:ext>
            </a:extLst>
          </p:cNvPr>
          <p:cNvSpPr>
            <a:spLocks noGrp="1"/>
          </p:cNvSpPr>
          <p:nvPr>
            <p:ph type="title"/>
          </p:nvPr>
        </p:nvSpPr>
        <p:spPr/>
        <p:txBody>
          <a:bodyPr/>
          <a:lstStyle/>
          <a:p>
            <a:endParaRPr lang="en-US"/>
          </a:p>
        </p:txBody>
      </p:sp>
      <p:pic>
        <p:nvPicPr>
          <p:cNvPr id="11" name="Content Placeholder 10" descr="A screenshot of a cell phone&#10;&#10;Description automatically generated">
            <a:extLst>
              <a:ext uri="{FF2B5EF4-FFF2-40B4-BE49-F238E27FC236}">
                <a16:creationId xmlns:a16="http://schemas.microsoft.com/office/drawing/2014/main" id="{F9B1D0CF-928C-4D53-8FA9-D9E4CEA42E33}"/>
              </a:ext>
            </a:extLst>
          </p:cNvPr>
          <p:cNvPicPr>
            <a:picLocks noGrp="1" noChangeAspect="1"/>
          </p:cNvPicPr>
          <p:nvPr>
            <p:ph idx="1"/>
          </p:nvPr>
        </p:nvPicPr>
        <p:blipFill>
          <a:blip r:embed="rId2"/>
          <a:stretch>
            <a:fillRect/>
          </a:stretch>
        </p:blipFill>
        <p:spPr>
          <a:xfrm>
            <a:off x="4708065" y="1084643"/>
            <a:ext cx="6013450" cy="2058045"/>
          </a:xfrm>
        </p:spPr>
      </p:pic>
      <p:sp>
        <p:nvSpPr>
          <p:cNvPr id="9" name="Text Placeholder 8">
            <a:extLst>
              <a:ext uri="{FF2B5EF4-FFF2-40B4-BE49-F238E27FC236}">
                <a16:creationId xmlns:a16="http://schemas.microsoft.com/office/drawing/2014/main" id="{7BDEC8EE-5803-4C9C-9373-CE7935219F31}"/>
              </a:ext>
            </a:extLst>
          </p:cNvPr>
          <p:cNvSpPr>
            <a:spLocks noGrp="1"/>
          </p:cNvSpPr>
          <p:nvPr>
            <p:ph type="body" sz="half" idx="2"/>
          </p:nvPr>
        </p:nvSpPr>
        <p:spPr/>
        <p:txBody>
          <a:bodyPr/>
          <a:lstStyle/>
          <a:p>
            <a:endParaRPr lang="en-US"/>
          </a:p>
        </p:txBody>
      </p:sp>
      <p:pic>
        <p:nvPicPr>
          <p:cNvPr id="13" name="Picture 12" descr="A screenshot of a social media post&#10;&#10;Description automatically generated">
            <a:extLst>
              <a:ext uri="{FF2B5EF4-FFF2-40B4-BE49-F238E27FC236}">
                <a16:creationId xmlns:a16="http://schemas.microsoft.com/office/drawing/2014/main" id="{823CCFD0-F671-4541-89C3-6C4C162ACEDB}"/>
              </a:ext>
            </a:extLst>
          </p:cNvPr>
          <p:cNvPicPr>
            <a:picLocks noChangeAspect="1"/>
          </p:cNvPicPr>
          <p:nvPr/>
        </p:nvPicPr>
        <p:blipFill>
          <a:blip r:embed="rId3"/>
          <a:stretch>
            <a:fillRect/>
          </a:stretch>
        </p:blipFill>
        <p:spPr>
          <a:xfrm>
            <a:off x="2598600" y="3715313"/>
            <a:ext cx="9325043" cy="1976452"/>
          </a:xfrm>
          <a:prstGeom prst="rect">
            <a:avLst/>
          </a:prstGeom>
        </p:spPr>
      </p:pic>
    </p:spTree>
    <p:extLst>
      <p:ext uri="{BB962C8B-B14F-4D97-AF65-F5344CB8AC3E}">
        <p14:creationId xmlns:p14="http://schemas.microsoft.com/office/powerpoint/2010/main" val="1996614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AF327-E776-43C6-8C05-13E6C74B9150}"/>
              </a:ext>
            </a:extLst>
          </p:cNvPr>
          <p:cNvSpPr>
            <a:spLocks noGrp="1"/>
          </p:cNvSpPr>
          <p:nvPr>
            <p:ph type="title"/>
          </p:nvPr>
        </p:nvSpPr>
        <p:spPr/>
        <p:txBody>
          <a:bodyPr/>
          <a:lstStyle/>
          <a:p>
            <a:endParaRPr lang="en-US" dirty="0"/>
          </a:p>
        </p:txBody>
      </p:sp>
      <p:sp>
        <p:nvSpPr>
          <p:cNvPr id="4" name="Text Placeholder 3">
            <a:extLst>
              <a:ext uri="{FF2B5EF4-FFF2-40B4-BE49-F238E27FC236}">
                <a16:creationId xmlns:a16="http://schemas.microsoft.com/office/drawing/2014/main" id="{BB5326F3-5859-4CD2-BF03-24594C7ECBF6}"/>
              </a:ext>
            </a:extLst>
          </p:cNvPr>
          <p:cNvSpPr>
            <a:spLocks noGrp="1"/>
          </p:cNvSpPr>
          <p:nvPr>
            <p:ph type="body" sz="half" idx="2"/>
          </p:nvPr>
        </p:nvSpPr>
        <p:spPr/>
        <p:txBody>
          <a:bodyPr/>
          <a:lstStyle/>
          <a:p>
            <a:endParaRPr lang="en-US" dirty="0"/>
          </a:p>
        </p:txBody>
      </p:sp>
      <p:pic>
        <p:nvPicPr>
          <p:cNvPr id="10" name="Content Placeholder 9" descr="A screenshot of a cell phone&#10;&#10;Description automatically generated">
            <a:extLst>
              <a:ext uri="{FF2B5EF4-FFF2-40B4-BE49-F238E27FC236}">
                <a16:creationId xmlns:a16="http://schemas.microsoft.com/office/drawing/2014/main" id="{E66763A5-58AB-4619-B847-B5CE645BB2C8}"/>
              </a:ext>
            </a:extLst>
          </p:cNvPr>
          <p:cNvPicPr>
            <a:picLocks noGrp="1" noChangeAspect="1"/>
          </p:cNvPicPr>
          <p:nvPr>
            <p:ph idx="1"/>
          </p:nvPr>
        </p:nvPicPr>
        <p:blipFill rotWithShape="1">
          <a:blip r:embed="rId2"/>
          <a:srcRect l="571" t="28014"/>
          <a:stretch/>
        </p:blipFill>
        <p:spPr>
          <a:xfrm>
            <a:off x="4882551" y="1121433"/>
            <a:ext cx="5979074" cy="1422270"/>
          </a:xfrm>
        </p:spPr>
      </p:pic>
      <p:pic>
        <p:nvPicPr>
          <p:cNvPr id="12" name="Picture 11" descr="A screenshot of a cell phone&#10;&#10;Description automatically generated">
            <a:extLst>
              <a:ext uri="{FF2B5EF4-FFF2-40B4-BE49-F238E27FC236}">
                <a16:creationId xmlns:a16="http://schemas.microsoft.com/office/drawing/2014/main" id="{5BD1674B-B41B-4374-9822-7B59CAB5A5BC}"/>
              </a:ext>
            </a:extLst>
          </p:cNvPr>
          <p:cNvPicPr>
            <a:picLocks noChangeAspect="1"/>
          </p:cNvPicPr>
          <p:nvPr/>
        </p:nvPicPr>
        <p:blipFill>
          <a:blip r:embed="rId3"/>
          <a:stretch>
            <a:fillRect/>
          </a:stretch>
        </p:blipFill>
        <p:spPr>
          <a:xfrm>
            <a:off x="4882551" y="3005760"/>
            <a:ext cx="5979074" cy="1911217"/>
          </a:xfrm>
          <a:prstGeom prst="rect">
            <a:avLst/>
          </a:prstGeom>
        </p:spPr>
      </p:pic>
    </p:spTree>
    <p:extLst>
      <p:ext uri="{BB962C8B-B14F-4D97-AF65-F5344CB8AC3E}">
        <p14:creationId xmlns:p14="http://schemas.microsoft.com/office/powerpoint/2010/main" val="971590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0FC77-E193-40B2-B0AD-5B301189D698}"/>
              </a:ext>
            </a:extLst>
          </p:cNvPr>
          <p:cNvSpPr>
            <a:spLocks noGrp="1"/>
          </p:cNvSpPr>
          <p:nvPr>
            <p:ph type="title"/>
          </p:nvPr>
        </p:nvSpPr>
        <p:spPr/>
        <p:txBody>
          <a:bodyPr/>
          <a:lstStyle/>
          <a:p>
            <a:r>
              <a:rPr lang="en-US" dirty="0">
                <a:solidFill>
                  <a:schemeClr val="accent1">
                    <a:lumMod val="75000"/>
                  </a:schemeClr>
                </a:solidFill>
              </a:rPr>
              <a:t>Load</a:t>
            </a:r>
          </a:p>
        </p:txBody>
      </p:sp>
      <p:pic>
        <p:nvPicPr>
          <p:cNvPr id="6" name="Content Placeholder 5" descr="A screenshot of a cell phone&#10;&#10;Description automatically generated">
            <a:extLst>
              <a:ext uri="{FF2B5EF4-FFF2-40B4-BE49-F238E27FC236}">
                <a16:creationId xmlns:a16="http://schemas.microsoft.com/office/drawing/2014/main" id="{C85DBFE7-5500-4BAD-9740-0931EFFFE09D}"/>
              </a:ext>
            </a:extLst>
          </p:cNvPr>
          <p:cNvPicPr>
            <a:picLocks noGrp="1" noChangeAspect="1"/>
          </p:cNvPicPr>
          <p:nvPr>
            <p:ph idx="1"/>
          </p:nvPr>
        </p:nvPicPr>
        <p:blipFill>
          <a:blip r:embed="rId2"/>
          <a:stretch>
            <a:fillRect/>
          </a:stretch>
        </p:blipFill>
        <p:spPr>
          <a:xfrm>
            <a:off x="4722813" y="1942000"/>
            <a:ext cx="6013450" cy="2526324"/>
          </a:xfrm>
        </p:spPr>
      </p:pic>
      <p:sp>
        <p:nvSpPr>
          <p:cNvPr id="4" name="Text Placeholder 3">
            <a:extLst>
              <a:ext uri="{FF2B5EF4-FFF2-40B4-BE49-F238E27FC236}">
                <a16:creationId xmlns:a16="http://schemas.microsoft.com/office/drawing/2014/main" id="{66954BEC-3902-4B5F-8CD8-884C64373D52}"/>
              </a:ext>
            </a:extLst>
          </p:cNvPr>
          <p:cNvSpPr>
            <a:spLocks noGrp="1"/>
          </p:cNvSpPr>
          <p:nvPr>
            <p:ph type="body" sz="half" idx="2"/>
          </p:nvPr>
        </p:nvSpPr>
        <p:spPr/>
        <p:txBody>
          <a:bodyPr>
            <a:normAutofit lnSpcReduction="10000"/>
          </a:bodyPr>
          <a:lstStyle/>
          <a:p>
            <a:r>
              <a:rPr lang="en-US" dirty="0"/>
              <a:t>MongoDB was the tool chosen to load the data dictionary into. </a:t>
            </a:r>
          </a:p>
          <a:p>
            <a:r>
              <a:rPr lang="en-US" dirty="0" err="1"/>
              <a:t>PyMongo</a:t>
            </a:r>
            <a:r>
              <a:rPr lang="en-US" dirty="0"/>
              <a:t> is used on </a:t>
            </a:r>
            <a:r>
              <a:rPr lang="en-US" dirty="0" err="1"/>
              <a:t>jupyter</a:t>
            </a:r>
            <a:r>
              <a:rPr lang="en-US" dirty="0"/>
              <a:t> notebook to connect the newly cleaned information into MongoDB. </a:t>
            </a:r>
          </a:p>
        </p:txBody>
      </p:sp>
    </p:spTree>
    <p:extLst>
      <p:ext uri="{BB962C8B-B14F-4D97-AF65-F5344CB8AC3E}">
        <p14:creationId xmlns:p14="http://schemas.microsoft.com/office/powerpoint/2010/main" val="70487186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docProps/app.xml><?xml version="1.0" encoding="utf-8"?>
<Properties xmlns="http://schemas.openxmlformats.org/officeDocument/2006/extended-properties" xmlns:vt="http://schemas.openxmlformats.org/officeDocument/2006/docPropsVTypes">
  <TotalTime>556</TotalTime>
  <Words>221</Words>
  <Application>Microsoft Office PowerPoint</Application>
  <PresentationFormat>Widescreen</PresentationFormat>
  <Paragraphs>21</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Century Gothic</vt:lpstr>
      <vt:lpstr>Gallery</vt:lpstr>
      <vt:lpstr>ETL Project</vt:lpstr>
      <vt:lpstr>Occupational salaries according to states</vt:lpstr>
      <vt:lpstr>Libraries utilized</vt:lpstr>
      <vt:lpstr>Extract</vt:lpstr>
      <vt:lpstr>Transform</vt:lpstr>
      <vt:lpstr>PowerPoint Presentation</vt:lpstr>
      <vt:lpstr>PowerPoint Presentation</vt:lpstr>
      <vt:lpstr>PowerPoint Presentation</vt:lpstr>
      <vt:lpstr>Load</vt:lpstr>
      <vt:lpstr>MongoDB Collection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ETL Project</dc:title>
  <dc:creator>Patricia Wong</dc:creator>
  <cp:lastModifiedBy>Patricia Wong</cp:lastModifiedBy>
  <cp:revision>4</cp:revision>
  <dcterms:created xsi:type="dcterms:W3CDTF">2020-01-14T15:39:59Z</dcterms:created>
  <dcterms:modified xsi:type="dcterms:W3CDTF">2020-01-15T02:26:18Z</dcterms:modified>
</cp:coreProperties>
</file>