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A51AF-7259-5C48-B572-B2884DA67B15}" type="datetimeFigureOut">
              <a:rPr lang="es-ES" smtClean="0"/>
              <a:t>28/5/19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ADE04-7786-8448-9F52-C54404220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43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2460-3496-0F4E-AA64-304E9CCAF720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ED8-9EAF-F34F-9709-A7763B269EC4}" type="datetime1">
              <a:rPr lang="es-ES" smtClean="0"/>
              <a:t>28/5/19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75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0AAF-F014-224F-9632-1607AE79B389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7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CDE6-BEF7-7F43-817F-26C33EF7B4DF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06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9ED9-65BE-E043-9802-C224FA51FE8A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11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2CA5-2454-2944-B4B0-CDC51A847316}" type="datetime1">
              <a:rPr lang="es-ES" smtClean="0"/>
              <a:t>28/5/19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84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26BD-2CF7-844E-88A2-1A14DBF776F6}" type="datetime1">
              <a:rPr lang="es-ES" smtClean="0"/>
              <a:t>28/5/19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52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31D-DAF3-F045-9D48-4D9E634EAEA4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073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A70-ADB1-8043-9B66-62380B93EDC2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5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15D-FC7D-B645-920D-C1891DC0D75C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22ED-F8CD-D542-B5A7-DD98E5211552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21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9A25-3D1D-8743-B717-513AEB17A00D}" type="datetime1">
              <a:rPr lang="es-ES" smtClean="0"/>
              <a:t>28/5/19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7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ED23-0091-7644-87F9-2807FFF908ED}" type="datetime1">
              <a:rPr lang="es-ES" smtClean="0"/>
              <a:t>28/5/19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43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560D-6F2F-BE45-A7C3-5F84CE5F5B31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73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97A0-052B-0D4A-A2DA-93B01D97CD3E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96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1FF-0639-314C-A2A7-FEB9BC35075A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DFE7-11DB-B648-BA68-954AFA41341C}" type="datetime1">
              <a:rPr lang="es-ES" smtClean="0"/>
              <a:t>28/5/19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6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B027DE-7785-4F4D-94DF-0FAD6253314D}" type="datetime1">
              <a:rPr lang="es-ES" smtClean="0"/>
              <a:t>28/5/19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9297-F42C-DA4A-A6FF-25DBD877C3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636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C579E-DFA0-7D46-825C-AB7BEC3A1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41" y="564930"/>
            <a:ext cx="9555086" cy="3329581"/>
          </a:xfrm>
        </p:spPr>
        <p:txBody>
          <a:bodyPr/>
          <a:lstStyle/>
          <a:p>
            <a:r>
              <a:rPr lang="es-ES" sz="6000" b="1" dirty="0"/>
              <a:t>PROYECTO OPEN DATA II</a:t>
            </a:r>
            <a:br>
              <a:rPr lang="es-ES" sz="6000" b="1" dirty="0"/>
            </a:br>
            <a:r>
              <a:rPr lang="es-ES" sz="6000" b="1" dirty="0"/>
              <a:t>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45297-1376-7946-9812-56AD4060A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17" y="4756359"/>
            <a:ext cx="8825658" cy="118198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Marta almendro Álvarez</a:t>
            </a:r>
          </a:p>
          <a:p>
            <a:r>
              <a:rPr lang="es-ES" dirty="0"/>
              <a:t>Patricia Martín ballesteros</a:t>
            </a:r>
          </a:p>
          <a:p>
            <a:r>
              <a:rPr lang="es-ES" dirty="0"/>
              <a:t>Curso 2018-2019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70A48-17A8-6A44-BCEB-71596BBD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4B660A-34BB-5D4B-BEEB-5B66D845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10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F206BFF-AD25-FC48-9A04-91E50B03A791}"/>
              </a:ext>
            </a:extLst>
          </p:cNvPr>
          <p:cNvSpPr txBox="1">
            <a:spLocks/>
          </p:cNvSpPr>
          <p:nvPr/>
        </p:nvSpPr>
        <p:spPr>
          <a:xfrm>
            <a:off x="932131" y="363151"/>
            <a:ext cx="988980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Extracción de características 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6A84E66-3345-6346-88F7-7A8A5ADF0B90}"/>
              </a:ext>
            </a:extLst>
          </p:cNvPr>
          <p:cNvSpPr/>
          <p:nvPr/>
        </p:nvSpPr>
        <p:spPr>
          <a:xfrm>
            <a:off x="604961" y="1831103"/>
            <a:ext cx="6980946" cy="15272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Seleccionamos las dos variables más relevantes para hacer predicciones con el selector Chi-Cuadrado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1FF1AB-EC0E-1045-A1C2-EC8129E2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4" y="3619942"/>
            <a:ext cx="7353300" cy="2552700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2B75172F-6A43-1A4C-A1C1-70FE86FB0300}"/>
              </a:ext>
            </a:extLst>
          </p:cNvPr>
          <p:cNvSpPr/>
          <p:nvPr/>
        </p:nvSpPr>
        <p:spPr>
          <a:xfrm>
            <a:off x="8019887" y="3942469"/>
            <a:ext cx="1594380" cy="19076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54C6865-BB29-5346-927D-D211FA893152}"/>
              </a:ext>
            </a:extLst>
          </p:cNvPr>
          <p:cNvSpPr/>
          <p:nvPr/>
        </p:nvSpPr>
        <p:spPr>
          <a:xfrm>
            <a:off x="9862070" y="4215601"/>
            <a:ext cx="2048539" cy="661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GRE Scores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7911956B-5CC4-E24F-970C-B5512C76F741}"/>
              </a:ext>
            </a:extLst>
          </p:cNvPr>
          <p:cNvSpPr/>
          <p:nvPr/>
        </p:nvSpPr>
        <p:spPr>
          <a:xfrm>
            <a:off x="9862070" y="4960603"/>
            <a:ext cx="2048539" cy="661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TOEFL Scores</a:t>
            </a:r>
          </a:p>
        </p:txBody>
      </p:sp>
    </p:spTree>
    <p:extLst>
      <p:ext uri="{BB962C8B-B14F-4D97-AF65-F5344CB8AC3E}">
        <p14:creationId xmlns:p14="http://schemas.microsoft.com/office/powerpoint/2010/main" val="354144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5DA70-7BFA-F349-BFC8-107005B8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79572"/>
            <a:ext cx="10544628" cy="1400530"/>
          </a:xfrm>
        </p:spPr>
        <p:txBody>
          <a:bodyPr/>
          <a:lstStyle/>
          <a:p>
            <a:r>
              <a:rPr lang="es-ES" b="1" dirty="0"/>
              <a:t>PCA 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5CA091-8EFE-F54A-A048-904E883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11</a:t>
            </a:fld>
            <a:endParaRPr lang="es-ES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79636584-85D6-A14E-BEF2-EBD140FCF117}"/>
              </a:ext>
            </a:extLst>
          </p:cNvPr>
          <p:cNvSpPr/>
          <p:nvPr/>
        </p:nvSpPr>
        <p:spPr>
          <a:xfrm>
            <a:off x="1011162" y="1874513"/>
            <a:ext cx="7114565" cy="15112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Aplicamos a nuestros datos el algoritmo PCA (Análisis de Componentes Principales)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CB27EA-C732-F14F-9E1D-1DDA4B84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27" y="3687043"/>
            <a:ext cx="6337033" cy="2543635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A82C141B-0215-AA49-BA9F-529064C8DB6D}"/>
              </a:ext>
            </a:extLst>
          </p:cNvPr>
          <p:cNvSpPr/>
          <p:nvPr/>
        </p:nvSpPr>
        <p:spPr>
          <a:xfrm>
            <a:off x="8019887" y="3942469"/>
            <a:ext cx="1594380" cy="19076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62FA27CD-17FF-AA4A-88B0-1B4CBEDC9702}"/>
              </a:ext>
            </a:extLst>
          </p:cNvPr>
          <p:cNvSpPr/>
          <p:nvPr/>
        </p:nvSpPr>
        <p:spPr>
          <a:xfrm>
            <a:off x="9789326" y="3562633"/>
            <a:ext cx="1964625" cy="27924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Volvemos a implementar Regresión lineal con el nuevo dataset </a:t>
            </a:r>
          </a:p>
        </p:txBody>
      </p:sp>
    </p:spTree>
    <p:extLst>
      <p:ext uri="{BB962C8B-B14F-4D97-AF65-F5344CB8AC3E}">
        <p14:creationId xmlns:p14="http://schemas.microsoft.com/office/powerpoint/2010/main" val="250914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85BED2-65D5-5F4A-8C1E-B36121C7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12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7E42E0D-2117-AA45-BE33-1FD15C96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1229"/>
            <a:ext cx="10544628" cy="1400530"/>
          </a:xfrm>
        </p:spPr>
        <p:txBody>
          <a:bodyPr/>
          <a:lstStyle/>
          <a:p>
            <a:r>
              <a:rPr lang="es-ES" b="1" dirty="0"/>
              <a:t>PCA </a:t>
            </a:r>
            <a:br>
              <a:rPr lang="es-ES" b="1" dirty="0"/>
            </a:br>
            <a:r>
              <a:rPr lang="es-ES" b="1" dirty="0"/>
              <a:t>Comparativa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8F997B2-2A53-6740-8245-7511EE6B8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1896"/>
              </p:ext>
            </p:extLst>
          </p:nvPr>
        </p:nvGraphicFramePr>
        <p:xfrm>
          <a:off x="1329395" y="1571759"/>
          <a:ext cx="9442244" cy="5181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360561">
                  <a:extLst>
                    <a:ext uri="{9D8B030D-6E8A-4147-A177-3AD203B41FA5}">
                      <a16:colId xmlns:a16="http://schemas.microsoft.com/office/drawing/2014/main" val="2982454703"/>
                    </a:ext>
                  </a:extLst>
                </a:gridCol>
                <a:gridCol w="2815947">
                  <a:extLst>
                    <a:ext uri="{9D8B030D-6E8A-4147-A177-3AD203B41FA5}">
                      <a16:colId xmlns:a16="http://schemas.microsoft.com/office/drawing/2014/main" val="4076891146"/>
                    </a:ext>
                  </a:extLst>
                </a:gridCol>
                <a:gridCol w="2259725">
                  <a:extLst>
                    <a:ext uri="{9D8B030D-6E8A-4147-A177-3AD203B41FA5}">
                      <a16:colId xmlns:a16="http://schemas.microsoft.com/office/drawing/2014/main" val="1731592236"/>
                    </a:ext>
                  </a:extLst>
                </a:gridCol>
                <a:gridCol w="2006011">
                  <a:extLst>
                    <a:ext uri="{9D8B030D-6E8A-4147-A177-3AD203B41FA5}">
                      <a16:colId xmlns:a16="http://schemas.microsoft.com/office/drawing/2014/main" val="2268623546"/>
                    </a:ext>
                  </a:extLst>
                </a:gridCol>
              </a:tblGrid>
              <a:tr h="840042">
                <a:tc>
                  <a:txBody>
                    <a:bodyPr/>
                    <a:lstStyle/>
                    <a:p>
                      <a:r>
                        <a:rPr lang="es-ES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ERROR CUADRÁTICO 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RAÍZ DEL ERROR CUADRÁTICO 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R-CUADRADO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83094"/>
                  </a:ext>
                </a:extLst>
              </a:tr>
              <a:tr h="980049">
                <a:tc>
                  <a:txBody>
                    <a:bodyPr/>
                    <a:lstStyle/>
                    <a:p>
                      <a:r>
                        <a:rPr lang="es-ES" sz="1600" dirty="0"/>
                        <a:t>Max </a:t>
                      </a:r>
                      <a:r>
                        <a:rPr lang="es-ES" sz="1600" dirty="0" err="1"/>
                        <a:t>Iter</a:t>
                      </a:r>
                      <a:r>
                        <a:rPr lang="es-ES" sz="1600" dirty="0"/>
                        <a:t> =  30</a:t>
                      </a:r>
                    </a:p>
                    <a:p>
                      <a:r>
                        <a:rPr lang="es-ES" sz="1600" dirty="0" err="1"/>
                        <a:t>Reg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Param</a:t>
                      </a:r>
                      <a:r>
                        <a:rPr lang="es-ES" sz="1600" dirty="0"/>
                        <a:t> =  0.07</a:t>
                      </a:r>
                    </a:p>
                    <a:p>
                      <a:r>
                        <a:rPr lang="es-ES" sz="1600" dirty="0" err="1"/>
                        <a:t>Elastic</a:t>
                      </a:r>
                      <a:r>
                        <a:rPr lang="es-ES" sz="1600" dirty="0"/>
                        <a:t> Net </a:t>
                      </a:r>
                      <a:r>
                        <a:rPr lang="es-ES" sz="1600" dirty="0" err="1"/>
                        <a:t>Param</a:t>
                      </a:r>
                      <a:r>
                        <a:rPr lang="es-ES" sz="1600" dirty="0"/>
                        <a:t> 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0.008148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0.090264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0.612952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57940"/>
                  </a:ext>
                </a:extLst>
              </a:tr>
              <a:tr h="980049">
                <a:tc>
                  <a:txBody>
                    <a:bodyPr/>
                    <a:lstStyle/>
                    <a:p>
                      <a:r>
                        <a:rPr lang="es-ES" sz="1600" dirty="0"/>
                        <a:t>Max </a:t>
                      </a:r>
                      <a:r>
                        <a:rPr lang="es-ES" sz="1600" dirty="0" err="1"/>
                        <a:t>Iter</a:t>
                      </a:r>
                      <a:r>
                        <a:rPr lang="es-ES" sz="1600" dirty="0"/>
                        <a:t> =  2</a:t>
                      </a:r>
                    </a:p>
                    <a:p>
                      <a:r>
                        <a:rPr lang="es-ES" sz="1600" dirty="0" err="1"/>
                        <a:t>Reg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Param</a:t>
                      </a:r>
                      <a:r>
                        <a:rPr lang="es-ES" sz="1600" dirty="0"/>
                        <a:t> =  0.5</a:t>
                      </a:r>
                    </a:p>
                    <a:p>
                      <a:r>
                        <a:rPr lang="es-ES" sz="1600" dirty="0" err="1"/>
                        <a:t>Elastic</a:t>
                      </a:r>
                      <a:r>
                        <a:rPr lang="es-ES" sz="1600" dirty="0"/>
                        <a:t> Net </a:t>
                      </a:r>
                      <a:r>
                        <a:rPr lang="es-ES" sz="1600" dirty="0" err="1"/>
                        <a:t>Param</a:t>
                      </a:r>
                      <a:r>
                        <a:rPr lang="es-ES" sz="1600" dirty="0"/>
                        <a:t>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0.020416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0.142884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0.02159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83179"/>
                  </a:ext>
                </a:extLst>
              </a:tr>
              <a:tr h="980049">
                <a:tc>
                  <a:txBody>
                    <a:bodyPr/>
                    <a:lstStyle/>
                    <a:p>
                      <a:r>
                        <a:rPr lang="es-ES" sz="1600" dirty="0"/>
                        <a:t>Max </a:t>
                      </a:r>
                      <a:r>
                        <a:rPr lang="es-ES" sz="1600" dirty="0" err="1"/>
                        <a:t>Iter</a:t>
                      </a:r>
                      <a:r>
                        <a:rPr lang="es-ES" sz="1600" dirty="0"/>
                        <a:t> =  10</a:t>
                      </a:r>
                    </a:p>
                    <a:p>
                      <a:r>
                        <a:rPr lang="es-ES" sz="1600" dirty="0" err="1"/>
                        <a:t>Reg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Param</a:t>
                      </a:r>
                      <a:r>
                        <a:rPr lang="es-ES" sz="1600" dirty="0"/>
                        <a:t> =  0.01</a:t>
                      </a:r>
                    </a:p>
                    <a:p>
                      <a:r>
                        <a:rPr lang="es-ES" sz="1600" dirty="0" err="1"/>
                        <a:t>Elastic</a:t>
                      </a:r>
                      <a:r>
                        <a:rPr lang="es-ES" sz="1600" dirty="0"/>
                        <a:t> Net </a:t>
                      </a:r>
                      <a:r>
                        <a:rPr lang="es-ES" sz="1600" dirty="0" err="1"/>
                        <a:t>Param</a:t>
                      </a:r>
                      <a:r>
                        <a:rPr lang="es-ES" sz="1600" dirty="0"/>
                        <a:t> 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0.059380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63158"/>
                  </a:ext>
                </a:extLst>
              </a:tr>
              <a:tr h="980049">
                <a:tc>
                  <a:txBody>
                    <a:bodyPr/>
                    <a:lstStyle/>
                    <a:p>
                      <a:r>
                        <a:rPr lang="es-ES" sz="1600" b="1" dirty="0"/>
                        <a:t>Max </a:t>
                      </a:r>
                      <a:r>
                        <a:rPr lang="es-ES" sz="1600" b="1" dirty="0" err="1"/>
                        <a:t>Iter</a:t>
                      </a:r>
                      <a:r>
                        <a:rPr lang="es-ES" sz="1600" b="1" dirty="0"/>
                        <a:t> = 10</a:t>
                      </a:r>
                    </a:p>
                    <a:p>
                      <a:r>
                        <a:rPr lang="es-ES" sz="1600" b="1" dirty="0" err="1"/>
                        <a:t>Reg</a:t>
                      </a:r>
                      <a:r>
                        <a:rPr lang="es-ES" sz="1600" b="1" dirty="0"/>
                        <a:t> </a:t>
                      </a:r>
                      <a:r>
                        <a:rPr lang="es-ES" sz="1600" b="1" dirty="0" err="1"/>
                        <a:t>Param</a:t>
                      </a:r>
                      <a:r>
                        <a:rPr lang="es-ES" sz="1600" b="1" dirty="0"/>
                        <a:t> =  0.01</a:t>
                      </a:r>
                    </a:p>
                    <a:p>
                      <a:r>
                        <a:rPr lang="es-ES" sz="1600" b="1" dirty="0" err="1"/>
                        <a:t>Elastic</a:t>
                      </a:r>
                      <a:r>
                        <a:rPr lang="es-ES" sz="1600" b="1" dirty="0"/>
                        <a:t> Net </a:t>
                      </a:r>
                      <a:r>
                        <a:rPr lang="es-ES" sz="1600" b="1" dirty="0" err="1"/>
                        <a:t>Param</a:t>
                      </a:r>
                      <a:r>
                        <a:rPr lang="es-ES" sz="1600" b="1" dirty="0"/>
                        <a:t> 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0.003518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0.059313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5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0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58488-BC48-9F4E-9C35-6ED9DA07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3CB3F-DEC8-F14F-8C0A-91682FD5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distribuidos</a:t>
            </a:r>
          </a:p>
          <a:p>
            <a:r>
              <a:rPr lang="es-ES" dirty="0" err="1"/>
              <a:t>Pyspark</a:t>
            </a:r>
            <a:endParaRPr lang="es-ES" dirty="0"/>
          </a:p>
          <a:p>
            <a:r>
              <a:rPr lang="es-ES" dirty="0"/>
              <a:t>Algoritmos machine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Mejoras de los modelos para maximizar valor de los datos</a:t>
            </a:r>
          </a:p>
          <a:p>
            <a:r>
              <a:rPr lang="es-ES" dirty="0"/>
              <a:t>Visión del mundo profesional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F0432-3CC8-6142-900E-8EF9C5FF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36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A40BB-BCF5-4149-94AB-89100B8E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1061AE-6044-4B4E-BBF6-96E4DCBA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9276"/>
            <a:ext cx="8946541" cy="4195481"/>
          </a:xfrm>
        </p:spPr>
        <p:txBody>
          <a:bodyPr>
            <a:normAutofit/>
          </a:bodyPr>
          <a:lstStyle/>
          <a:p>
            <a:r>
              <a:rPr lang="es-ES" sz="2800" dirty="0"/>
              <a:t>Regresión Lineal</a:t>
            </a:r>
          </a:p>
          <a:p>
            <a:r>
              <a:rPr lang="es-ES" sz="2800" dirty="0"/>
              <a:t>Dataset: Graduate Admissions</a:t>
            </a:r>
          </a:p>
          <a:p>
            <a:r>
              <a:rPr lang="es-ES" sz="2800" dirty="0"/>
              <a:t>Implantación del algoritmo</a:t>
            </a:r>
          </a:p>
          <a:p>
            <a:r>
              <a:rPr lang="es-ES" sz="2800" dirty="0"/>
              <a:t>Mejora del modelo</a:t>
            </a:r>
          </a:p>
          <a:p>
            <a:r>
              <a:rPr lang="es-ES" sz="2800" dirty="0"/>
              <a:t>Extracción de características </a:t>
            </a:r>
          </a:p>
          <a:p>
            <a:r>
              <a:rPr lang="es-ES" sz="2800" dirty="0"/>
              <a:t>PCA</a:t>
            </a:r>
          </a:p>
          <a:p>
            <a:r>
              <a:rPr lang="es-ES" sz="2800" dirty="0"/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03788A-CD7E-3840-B978-206CD336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07E91-AC15-5F49-A2FA-EF0573CB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28" y="266668"/>
            <a:ext cx="9404723" cy="1400530"/>
          </a:xfrm>
        </p:spPr>
        <p:txBody>
          <a:bodyPr/>
          <a:lstStyle/>
          <a:p>
            <a:r>
              <a:rPr lang="es-ES" b="1" dirty="0"/>
              <a:t>Dataset: Graduate Admissions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2DCCA-A464-F449-8770-CD47D16D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44" y="1191070"/>
            <a:ext cx="10615722" cy="4195481"/>
          </a:xfrm>
        </p:spPr>
        <p:txBody>
          <a:bodyPr/>
          <a:lstStyle/>
          <a:p>
            <a:r>
              <a:rPr lang="es-ES" dirty="0"/>
              <a:t>Objetivo        predecir las admisiones de estudiantes de master en la universidad</a:t>
            </a:r>
          </a:p>
          <a:p>
            <a:r>
              <a:rPr lang="es-ES" dirty="0"/>
              <a:t>Parámetros:</a:t>
            </a:r>
          </a:p>
          <a:p>
            <a:pPr marL="0" indent="0">
              <a:buNone/>
            </a:pPr>
            <a:r>
              <a:rPr lang="es-ES" dirty="0"/>
              <a:t>              </a:t>
            </a:r>
            <a:r>
              <a:rPr lang="es-ES" sz="1900" dirty="0"/>
              <a:t>1. GRE Scores ( de 0 a 340 )</a:t>
            </a:r>
          </a:p>
          <a:p>
            <a:pPr marL="0" indent="0">
              <a:buNone/>
            </a:pPr>
            <a:r>
              <a:rPr lang="es-ES" sz="1900" dirty="0"/>
              <a:t>              2. TOEFL Scores ( de 0 a120 )</a:t>
            </a:r>
          </a:p>
          <a:p>
            <a:pPr marL="0" indent="0">
              <a:buNone/>
            </a:pPr>
            <a:r>
              <a:rPr lang="es-ES" sz="1900" dirty="0"/>
              <a:t>              3. Valoración de la universidad( de 0 a 5 )</a:t>
            </a:r>
          </a:p>
          <a:p>
            <a:pPr marL="0" indent="0">
              <a:buNone/>
            </a:pPr>
            <a:r>
              <a:rPr lang="es-ES" sz="1900" dirty="0"/>
              <a:t>              4. Declaración de propósito y carta de recomendación (de 0 a 5)</a:t>
            </a:r>
          </a:p>
          <a:p>
            <a:pPr marL="0" indent="0">
              <a:buNone/>
            </a:pPr>
            <a:r>
              <a:rPr lang="es-ES" sz="1900" dirty="0"/>
              <a:t>              5. GPA Scores (de 0 a 10)</a:t>
            </a:r>
          </a:p>
          <a:p>
            <a:pPr marL="0" indent="0">
              <a:buNone/>
            </a:pPr>
            <a:r>
              <a:rPr lang="es-ES" sz="1900" dirty="0"/>
              <a:t>              6. Experiencia en investigación (0 o 1)</a:t>
            </a:r>
          </a:p>
          <a:p>
            <a:pPr marL="0" indent="0">
              <a:buNone/>
            </a:pPr>
            <a:r>
              <a:rPr lang="es-ES" sz="1900" dirty="0"/>
              <a:t>              7. Probabilidad de ser admitido (entre 0 y 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767F7-EF0D-2345-9C61-35D423D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3</a:t>
            </a:fld>
            <a:endParaRPr lang="es-ES"/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EFE95D73-2D98-954A-81E2-4E811BA7022F}"/>
              </a:ext>
            </a:extLst>
          </p:cNvPr>
          <p:cNvSpPr/>
          <p:nvPr/>
        </p:nvSpPr>
        <p:spPr>
          <a:xfrm>
            <a:off x="2427890" y="1313323"/>
            <a:ext cx="315311" cy="25224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115EEF-75FD-FD46-BE51-8CA0865E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1" y="4975766"/>
            <a:ext cx="7385707" cy="17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3BCE4-2795-0E44-83FF-9F4DDD39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Regresión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7E0D31-FF1A-A242-B69E-6EDDE889C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152983"/>
                <a:ext cx="8946541" cy="57050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/>
                  <a:t>Objetivo           Establecer un modelo para la relación entre características y una variable objetivo.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s-ES" dirty="0"/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b="0" dirty="0"/>
              </a:p>
              <a:p>
                <a:r>
                  <a:rPr lang="es-ES" b="1" dirty="0"/>
                  <a:t>Raíz cuadrada del error cuadrático medio: </a:t>
                </a:r>
                <a:r>
                  <a:rPr lang="es-ES" dirty="0"/>
                  <a:t>mide las diferencias entre los valores estimados y los valores reales. Cuánto menor sea su valor, mejor será el modelo.</a:t>
                </a:r>
              </a:p>
              <a:p>
                <a:r>
                  <a:rPr lang="es-ES" b="1" dirty="0"/>
                  <a:t>R- cuadrado</a:t>
                </a:r>
                <a:r>
                  <a:rPr lang="es-ES" dirty="0"/>
                  <a:t>: (coeficiente de determinación) Mide como de bien se pueden predecir estos futuros resultados. Cuánto más cerca de uno se sitúe, mejor será el ajuste del modelo.</a:t>
                </a:r>
              </a:p>
              <a:p>
                <a:r>
                  <a:rPr lang="es-ES" dirty="0"/>
                  <a:t>PARÁMETROS:</a:t>
                </a:r>
              </a:p>
              <a:p>
                <a:pPr marL="0" indent="0">
                  <a:buNone/>
                </a:pPr>
                <a:r>
                  <a:rPr lang="es-ES" dirty="0"/>
                  <a:t>       - Max </a:t>
                </a:r>
                <a:r>
                  <a:rPr lang="es-ES" dirty="0" err="1"/>
                  <a:t>Iter</a:t>
                </a: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       - </a:t>
                </a:r>
                <a:r>
                  <a:rPr lang="es-ES" dirty="0" err="1"/>
                  <a:t>Reg</a:t>
                </a:r>
                <a:r>
                  <a:rPr lang="es-ES" dirty="0"/>
                  <a:t> </a:t>
                </a:r>
                <a:r>
                  <a:rPr lang="es-ES" dirty="0" err="1"/>
                  <a:t>Param</a:t>
                </a: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       - </a:t>
                </a:r>
                <a:r>
                  <a:rPr lang="es-ES" dirty="0" err="1"/>
                  <a:t>Elastic</a:t>
                </a:r>
                <a:r>
                  <a:rPr lang="es-ES" dirty="0"/>
                  <a:t> Net </a:t>
                </a:r>
                <a:r>
                  <a:rPr lang="es-ES" dirty="0" err="1"/>
                  <a:t>Param</a:t>
                </a: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dirty="0"/>
                  <a:t>Nuestro algoritmo deberá minimizar el error cuadrático.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7E0D31-FF1A-A242-B69E-6EDDE889C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152983"/>
                <a:ext cx="8946541" cy="5705017"/>
              </a:xfrm>
              <a:blipFill>
                <a:blip r:embed="rId2"/>
                <a:stretch>
                  <a:fillRect l="-284" t="-1333" r="-14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2AF558-2573-0A48-AE17-A58CA8C4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4</a:t>
            </a:fld>
            <a:endParaRPr lang="es-ES"/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0D1EBE79-AE57-7542-AF8E-F3DFC450D271}"/>
              </a:ext>
            </a:extLst>
          </p:cNvPr>
          <p:cNvSpPr/>
          <p:nvPr/>
        </p:nvSpPr>
        <p:spPr>
          <a:xfrm>
            <a:off x="2812901" y="1185199"/>
            <a:ext cx="315311" cy="25224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5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A342-8F8F-234F-8AE7-8B64EF1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Procedimiento en Pyspark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CA97E2E-5828-1D4A-B7C1-E86642224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93" y="4056672"/>
            <a:ext cx="3368641" cy="225460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5C77CB-5F96-564D-9C5A-B5EE3C89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5</a:t>
            </a:fld>
            <a:endParaRPr lang="es-ES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FB4A3B9B-5308-FD4A-85F5-45FDC372F659}"/>
              </a:ext>
            </a:extLst>
          </p:cNvPr>
          <p:cNvSpPr/>
          <p:nvPr/>
        </p:nvSpPr>
        <p:spPr>
          <a:xfrm>
            <a:off x="646110" y="2167852"/>
            <a:ext cx="3992797" cy="15167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Transformamos el </a:t>
            </a:r>
            <a:r>
              <a:rPr lang="es-ES" sz="2000" dirty="0" err="1"/>
              <a:t>dataframe</a:t>
            </a:r>
            <a:r>
              <a:rPr lang="es-ES" sz="2000" dirty="0"/>
              <a:t> a dense vector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158F97AD-25CA-A34D-B723-5B2C113896D7}"/>
              </a:ext>
            </a:extLst>
          </p:cNvPr>
          <p:cNvSpPr/>
          <p:nvPr/>
        </p:nvSpPr>
        <p:spPr>
          <a:xfrm>
            <a:off x="5530160" y="2167852"/>
            <a:ext cx="6162983" cy="15167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/>
              <a:t>Separamos los datos 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40% para pruebas (test)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60% para entrenamiento (</a:t>
            </a:r>
            <a:r>
              <a:rPr lang="es-ES" sz="2000" dirty="0" err="1"/>
              <a:t>train</a:t>
            </a:r>
            <a:r>
              <a:rPr lang="es-ES" sz="2000" dirty="0"/>
              <a:t>)</a:t>
            </a:r>
          </a:p>
          <a:p>
            <a:r>
              <a:rPr lang="es-ES" sz="2000" dirty="0"/>
              <a:t>de manera aleatoria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E01ED29-11AA-EF4D-BBD7-33B5AEE9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87" y="4088773"/>
            <a:ext cx="3238500" cy="2222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F4597F7-92CD-4F45-A237-87F07F8A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840" y="4088773"/>
            <a:ext cx="3193247" cy="22225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380208E-8928-E446-86CF-2FA66A494382}"/>
              </a:ext>
            </a:extLst>
          </p:cNvPr>
          <p:cNvSpPr txBox="1"/>
          <p:nvPr/>
        </p:nvSpPr>
        <p:spPr>
          <a:xfrm>
            <a:off x="6250535" y="3719441"/>
            <a:ext cx="488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TRAINING DATA                     TEST DATA  </a:t>
            </a:r>
          </a:p>
        </p:txBody>
      </p:sp>
    </p:spTree>
    <p:extLst>
      <p:ext uri="{BB962C8B-B14F-4D97-AF65-F5344CB8AC3E}">
        <p14:creationId xmlns:p14="http://schemas.microsoft.com/office/powerpoint/2010/main" val="37224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D2729-54EC-CC4A-BCF9-96B57E6C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03696A8-2E18-BB4A-A535-E764F97A20EC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Procedimiento en Pyspark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3819FF8C-EFD3-3B49-A6A8-5019996C88A3}"/>
              </a:ext>
            </a:extLst>
          </p:cNvPr>
          <p:cNvSpPr/>
          <p:nvPr/>
        </p:nvSpPr>
        <p:spPr>
          <a:xfrm>
            <a:off x="594941" y="2005648"/>
            <a:ext cx="3620220" cy="3815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Definimos el algoritmo de Regresión Lineal con los parámetros iniciales:</a:t>
            </a:r>
          </a:p>
          <a:p>
            <a:pPr algn="ctr"/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maxIter = 2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regParam = 0.5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elasticNetParam = 0.5</a:t>
            </a:r>
          </a:p>
          <a:p>
            <a:pPr algn="ctr"/>
            <a:endParaRPr lang="es-ES" sz="2000" dirty="0"/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3BAD1030-DFCF-A342-AC93-A8C00179E368}"/>
              </a:ext>
            </a:extLst>
          </p:cNvPr>
          <p:cNvSpPr/>
          <p:nvPr/>
        </p:nvSpPr>
        <p:spPr>
          <a:xfrm>
            <a:off x="4484446" y="2998888"/>
            <a:ext cx="1207769" cy="19076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B40670D-EA7E-3D4B-A8E2-D25FEB3F639F}"/>
              </a:ext>
            </a:extLst>
          </p:cNvPr>
          <p:cNvSpPr/>
          <p:nvPr/>
        </p:nvSpPr>
        <p:spPr>
          <a:xfrm>
            <a:off x="5961501" y="2521978"/>
            <a:ext cx="6032025" cy="28614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Obtenemos los siguientes resultados:</a:t>
            </a:r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Error cuadrático medio: 0.020416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Raíz del error cuadrático medio: 0.142884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R-cuadrado: 0.02159</a:t>
            </a:r>
          </a:p>
        </p:txBody>
      </p:sp>
    </p:spTree>
    <p:extLst>
      <p:ext uri="{BB962C8B-B14F-4D97-AF65-F5344CB8AC3E}">
        <p14:creationId xmlns:p14="http://schemas.microsoft.com/office/powerpoint/2010/main" val="9023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110CE-4129-8741-84BC-AFDEE623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CC565F-1378-5F41-9ACA-D08C5CCB0288}"/>
              </a:ext>
            </a:extLst>
          </p:cNvPr>
          <p:cNvSpPr txBox="1">
            <a:spLocks/>
          </p:cNvSpPr>
          <p:nvPr/>
        </p:nvSpPr>
        <p:spPr>
          <a:xfrm>
            <a:off x="1103312" y="36315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Procedimiento en Pyspark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5E5DAE0E-7F8D-924E-9575-28687BDA88BB}"/>
              </a:ext>
            </a:extLst>
          </p:cNvPr>
          <p:cNvSpPr/>
          <p:nvPr/>
        </p:nvSpPr>
        <p:spPr>
          <a:xfrm>
            <a:off x="1103312" y="2024425"/>
            <a:ext cx="3706581" cy="1005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Hacemos las predicciones con Test Data:</a:t>
            </a:r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795DF791-7715-2843-9281-D87AE7E9BBEE}"/>
              </a:ext>
            </a:extLst>
          </p:cNvPr>
          <p:cNvSpPr/>
          <p:nvPr/>
        </p:nvSpPr>
        <p:spPr>
          <a:xfrm>
            <a:off x="6540311" y="3678644"/>
            <a:ext cx="1594380" cy="19076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95947961-2D0B-0F48-810C-581286932AD3}"/>
              </a:ext>
            </a:extLst>
          </p:cNvPr>
          <p:cNvSpPr/>
          <p:nvPr/>
        </p:nvSpPr>
        <p:spPr>
          <a:xfrm>
            <a:off x="8641886" y="3029607"/>
            <a:ext cx="3056047" cy="1475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Error cuadrático medio: 0.152398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89B32FB-8396-E040-9D68-8CAAA5E4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9" y="3447017"/>
            <a:ext cx="5474377" cy="2370898"/>
          </a:xfrm>
          <a:prstGeom prst="rect">
            <a:avLst/>
          </a:prstGeom>
        </p:spPr>
      </p:pic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D191DE6-BB8D-194A-9B3E-0D92C33D687C}"/>
              </a:ext>
            </a:extLst>
          </p:cNvPr>
          <p:cNvSpPr/>
          <p:nvPr/>
        </p:nvSpPr>
        <p:spPr>
          <a:xfrm>
            <a:off x="8641886" y="4848546"/>
            <a:ext cx="3056047" cy="1475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R-cuadrado múltiple: 0.6551398455438596</a:t>
            </a:r>
          </a:p>
        </p:txBody>
      </p:sp>
    </p:spTree>
    <p:extLst>
      <p:ext uri="{BB962C8B-B14F-4D97-AF65-F5344CB8AC3E}">
        <p14:creationId xmlns:p14="http://schemas.microsoft.com/office/powerpoint/2010/main" val="164976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40BF21-F206-FE4D-8F11-A4A9220A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79B5FC-971A-4342-A364-3AC839449DE5}"/>
              </a:ext>
            </a:extLst>
          </p:cNvPr>
          <p:cNvSpPr txBox="1">
            <a:spLocks/>
          </p:cNvSpPr>
          <p:nvPr/>
        </p:nvSpPr>
        <p:spPr>
          <a:xfrm>
            <a:off x="1103312" y="36315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Mejora del modelo: </a:t>
            </a:r>
            <a:r>
              <a:rPr lang="es-ES" b="1" dirty="0" err="1"/>
              <a:t>Hyper-tunning</a:t>
            </a:r>
            <a:endParaRPr lang="es-ES" b="1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6CC183A5-BB1A-7D41-A26E-5FE87ACE954E}"/>
              </a:ext>
            </a:extLst>
          </p:cNvPr>
          <p:cNvSpPr/>
          <p:nvPr/>
        </p:nvSpPr>
        <p:spPr>
          <a:xfrm>
            <a:off x="798512" y="2005647"/>
            <a:ext cx="4667568" cy="38152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Establecemos 3 posibles valores para los parámetros del modelo:</a:t>
            </a:r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maxIter : 2, 10, 30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regParam: 0.07, 0.01, 0.5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elasticNetParam: 0.8, 0.4, 0.5</a:t>
            </a:r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AC84BD03-76AB-B347-833D-7282F192307B}"/>
              </a:ext>
            </a:extLst>
          </p:cNvPr>
          <p:cNvSpPr/>
          <p:nvPr/>
        </p:nvSpPr>
        <p:spPr>
          <a:xfrm>
            <a:off x="5805673" y="2959469"/>
            <a:ext cx="1594380" cy="19076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C522C67-5ECF-C349-84DF-0185725D7FA7}"/>
              </a:ext>
            </a:extLst>
          </p:cNvPr>
          <p:cNvSpPr/>
          <p:nvPr/>
        </p:nvSpPr>
        <p:spPr>
          <a:xfrm>
            <a:off x="7715592" y="5322961"/>
            <a:ext cx="3785528" cy="661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Mejor ElasticNetParam: 0.8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08B1A04D-C710-C944-A440-5A52645660D7}"/>
              </a:ext>
            </a:extLst>
          </p:cNvPr>
          <p:cNvSpPr/>
          <p:nvPr/>
        </p:nvSpPr>
        <p:spPr>
          <a:xfrm>
            <a:off x="7715592" y="4452640"/>
            <a:ext cx="3785528" cy="661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Mejor RegParam: 0.01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141604B-A4BC-5847-90C3-505AD26578A1}"/>
              </a:ext>
            </a:extLst>
          </p:cNvPr>
          <p:cNvSpPr/>
          <p:nvPr/>
        </p:nvSpPr>
        <p:spPr>
          <a:xfrm>
            <a:off x="7715592" y="3582319"/>
            <a:ext cx="3785528" cy="661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Mejor MaxIter: 10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565BD86C-19E8-5844-AF17-474234713C8B}"/>
              </a:ext>
            </a:extLst>
          </p:cNvPr>
          <p:cNvSpPr/>
          <p:nvPr/>
        </p:nvSpPr>
        <p:spPr>
          <a:xfrm>
            <a:off x="7715592" y="2722823"/>
            <a:ext cx="3785528" cy="661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Area</a:t>
            </a:r>
            <a:r>
              <a:rPr lang="es-ES" sz="2000" dirty="0"/>
              <a:t> </a:t>
            </a:r>
            <a:r>
              <a:rPr lang="es-ES" sz="2000" dirty="0" err="1"/>
              <a:t>under</a:t>
            </a:r>
            <a:r>
              <a:rPr lang="es-ES" sz="2000" dirty="0"/>
              <a:t> PR: 0.9928731210926978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4A798314-E00C-D240-9E44-D04DF617FBAD}"/>
              </a:ext>
            </a:extLst>
          </p:cNvPr>
          <p:cNvSpPr/>
          <p:nvPr/>
        </p:nvSpPr>
        <p:spPr>
          <a:xfrm>
            <a:off x="7715592" y="1867336"/>
            <a:ext cx="3785528" cy="661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Area</a:t>
            </a:r>
            <a:r>
              <a:rPr lang="es-ES" sz="2000" dirty="0"/>
              <a:t> </a:t>
            </a:r>
            <a:r>
              <a:rPr lang="es-ES" sz="2000" dirty="0" err="1"/>
              <a:t>under</a:t>
            </a:r>
            <a:r>
              <a:rPr lang="es-ES" sz="2000" dirty="0"/>
              <a:t> ROC: 0.9065040650406505</a:t>
            </a:r>
          </a:p>
        </p:txBody>
      </p:sp>
    </p:spTree>
    <p:extLst>
      <p:ext uri="{BB962C8B-B14F-4D97-AF65-F5344CB8AC3E}">
        <p14:creationId xmlns:p14="http://schemas.microsoft.com/office/powerpoint/2010/main" val="6140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C461D-9F8B-CC4E-8F84-C22310B7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297-F42C-DA4A-A6FF-25DBD877C33E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38C023-498E-6F41-8D19-9DA766E104DA}"/>
              </a:ext>
            </a:extLst>
          </p:cNvPr>
          <p:cNvSpPr txBox="1">
            <a:spLocks/>
          </p:cNvSpPr>
          <p:nvPr/>
        </p:nvSpPr>
        <p:spPr>
          <a:xfrm>
            <a:off x="1103312" y="36315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Mejora del modelo: </a:t>
            </a:r>
            <a:r>
              <a:rPr lang="es-ES" b="1" dirty="0" err="1"/>
              <a:t>Hyper-tunning</a:t>
            </a:r>
            <a:endParaRPr lang="es-ES" b="1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6300FBA-9FD9-9E47-8D02-B339E866D2E1}"/>
              </a:ext>
            </a:extLst>
          </p:cNvPr>
          <p:cNvSpPr/>
          <p:nvPr/>
        </p:nvSpPr>
        <p:spPr>
          <a:xfrm>
            <a:off x="594941" y="2005648"/>
            <a:ext cx="3620220" cy="3815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Probamos el modelo con los parámetros estimados en la mejora:</a:t>
            </a:r>
          </a:p>
          <a:p>
            <a:pPr algn="ctr"/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maxIter = 10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regParam = 0.01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elasticNetParam = 0.8</a:t>
            </a:r>
          </a:p>
          <a:p>
            <a:pPr algn="ctr"/>
            <a:endParaRPr lang="es-ES" sz="2000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CFCFE5AD-1844-7142-AB53-01DC022EF5B1}"/>
              </a:ext>
            </a:extLst>
          </p:cNvPr>
          <p:cNvSpPr/>
          <p:nvPr/>
        </p:nvSpPr>
        <p:spPr>
          <a:xfrm>
            <a:off x="4685036" y="2898346"/>
            <a:ext cx="1594380" cy="19076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B6D8CAB9-9925-604B-8748-05FF52D6D304}"/>
              </a:ext>
            </a:extLst>
          </p:cNvPr>
          <p:cNvSpPr/>
          <p:nvPr/>
        </p:nvSpPr>
        <p:spPr>
          <a:xfrm>
            <a:off x="6749291" y="2261147"/>
            <a:ext cx="3056047" cy="1475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Error cuadrático medio: 0.003526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B1CEC47A-F78C-534A-8B83-465CA93B02B5}"/>
              </a:ext>
            </a:extLst>
          </p:cNvPr>
          <p:cNvSpPr/>
          <p:nvPr/>
        </p:nvSpPr>
        <p:spPr>
          <a:xfrm>
            <a:off x="6749291" y="4254686"/>
            <a:ext cx="3056047" cy="1475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Raíz del error cuadrático medio: 0.059380</a:t>
            </a:r>
          </a:p>
        </p:txBody>
      </p:sp>
    </p:spTree>
    <p:extLst>
      <p:ext uri="{BB962C8B-B14F-4D97-AF65-F5344CB8AC3E}">
        <p14:creationId xmlns:p14="http://schemas.microsoft.com/office/powerpoint/2010/main" val="125796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{A46793E7-02D5-FF4D-9CE9-3AD7A2FAF368}tf10001062</Template>
  <TotalTime>322</TotalTime>
  <Words>591</Words>
  <Application>Microsoft Macintosh PowerPoint</Application>
  <PresentationFormat>Panorámica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3</vt:lpstr>
      <vt:lpstr>Ion</vt:lpstr>
      <vt:lpstr>PROYECTO OPEN DATA II Regresión Lineal</vt:lpstr>
      <vt:lpstr>Índice</vt:lpstr>
      <vt:lpstr>Dataset: Graduate Admissions</vt:lpstr>
      <vt:lpstr>Regresión Lineal</vt:lpstr>
      <vt:lpstr>Procedimiento en Pyspark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PCA  </vt:lpstr>
      <vt:lpstr>PCA  Comparativa</vt:lpstr>
      <vt:lpstr>Conclusiones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OPEN DATA II Regresión Lineal</dc:title>
  <dc:creator>patri martin</dc:creator>
  <cp:lastModifiedBy>patri martin</cp:lastModifiedBy>
  <cp:revision>20</cp:revision>
  <dcterms:created xsi:type="dcterms:W3CDTF">2019-05-25T14:32:25Z</dcterms:created>
  <dcterms:modified xsi:type="dcterms:W3CDTF">2019-05-28T16:54:19Z</dcterms:modified>
</cp:coreProperties>
</file>