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1" r:id="rId4"/>
    <p:sldId id="257" r:id="rId5"/>
    <p:sldId id="260" r:id="rId6"/>
    <p:sldId id="258" r:id="rId7"/>
    <p:sldId id="262" r:id="rId8"/>
    <p:sldId id="265" r:id="rId9"/>
    <p:sldId id="263" r:id="rId10"/>
    <p:sldId id="266" r:id="rId11"/>
    <p:sldId id="267" r:id="rId12"/>
    <p:sldId id="269" r:id="rId13"/>
    <p:sldId id="270" r:id="rId14"/>
    <p:sldId id="268"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5/25/2018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8BF75CE-957D-45FE-B01E-A9F052170991}" type="slidenum">
              <a:rPr lang="en-US" smtClean="0"/>
              <a:t>‹Nº›</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549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93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56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35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D6DE26-B321-4B04-9CC7-E4A9DF211B06}"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27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4D6DE26-B321-4B04-9CC7-E4A9DF211B06}"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20845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4D6DE26-B321-4B04-9CC7-E4A9DF211B06}" type="datetimeFigureOut">
              <a:rPr lang="en-US" smtClean="0"/>
              <a:t>5/25/2018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F75CE-957D-45FE-B01E-A9F052170991}" type="slidenum">
              <a:rPr lang="en-US" smtClean="0"/>
              <a:t>‹Nº›</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6795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4D6DE26-B321-4B04-9CC7-E4A9DF211B06}" type="datetimeFigureOut">
              <a:rPr lang="en-US" smtClean="0"/>
              <a:t>5/25/2018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F75CE-957D-45FE-B01E-A9F052170991}" type="slidenum">
              <a:rPr lang="en-US" smtClean="0"/>
              <a:t>‹Nº›</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52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6DE26-B321-4B04-9CC7-E4A9DF211B06}" type="datetimeFigureOut">
              <a:rPr lang="en-US" smtClean="0"/>
              <a:t>5/25/2018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F75CE-957D-45FE-B01E-A9F052170991}" type="slidenum">
              <a:rPr lang="en-US" smtClean="0"/>
              <a:t>‹Nº›</a:t>
            </a:fld>
            <a:endParaRPr lang="en-US"/>
          </a:p>
        </p:txBody>
      </p:sp>
    </p:spTree>
    <p:extLst>
      <p:ext uri="{BB962C8B-B14F-4D97-AF65-F5344CB8AC3E}">
        <p14:creationId xmlns:p14="http://schemas.microsoft.com/office/powerpoint/2010/main" val="6197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4D6DE26-B321-4B04-9CC7-E4A9DF211B06}"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9945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D6DE26-B321-4B04-9CC7-E4A9DF211B06}" type="datetimeFigureOut">
              <a:rPr lang="en-US" smtClean="0"/>
              <a:t>5/25/2018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62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D6DE26-B321-4B04-9CC7-E4A9DF211B06}" type="datetimeFigureOut">
              <a:rPr lang="en-US" smtClean="0"/>
              <a:t>5/25/2018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BF75CE-957D-45FE-B01E-A9F052170991}" type="slidenum">
              <a:rPr lang="en-US" smtClean="0"/>
              <a:t>‹Nº›</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026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9588" y="802298"/>
            <a:ext cx="8490857" cy="2541431"/>
          </a:xfrm>
        </p:spPr>
        <p:txBody>
          <a:bodyPr>
            <a:normAutofit/>
          </a:bodyPr>
          <a:lstStyle/>
          <a:p>
            <a:pPr algn="ctr"/>
            <a:r>
              <a:rPr lang="es-MX" sz="3600" dirty="0"/>
              <a:t>DESARROLLO DE UNA APLICACIÓN MOVIL PARA LA PREVENCIÓN DE CASOS DE TRASTORNOS ALIMENTICIOS EN ADOLESCENTES EN UN COLEGIO DE LIMA METROPOLITANA</a:t>
            </a:r>
            <a:endParaRPr lang="en-US" sz="3600" dirty="0"/>
          </a:p>
        </p:txBody>
      </p:sp>
      <p:sp>
        <p:nvSpPr>
          <p:cNvPr id="3" name="Subtítulo 2"/>
          <p:cNvSpPr>
            <a:spLocks noGrp="1"/>
          </p:cNvSpPr>
          <p:nvPr>
            <p:ph type="subTitle" idx="1"/>
          </p:nvPr>
        </p:nvSpPr>
        <p:spPr>
          <a:xfrm>
            <a:off x="2417780" y="4180114"/>
            <a:ext cx="8637072" cy="1619795"/>
          </a:xfrm>
        </p:spPr>
        <p:txBody>
          <a:bodyPr>
            <a:normAutofit fontScale="92500" lnSpcReduction="20000"/>
          </a:bodyPr>
          <a:lstStyle/>
          <a:p>
            <a:pPr algn="ctr"/>
            <a:r>
              <a:rPr lang="es-MX" dirty="0" smtClean="0"/>
              <a:t>Autor: MARTINEZ ZUÑIGA PATRICIA KATHERINE</a:t>
            </a:r>
            <a:endParaRPr lang="es-MX" dirty="0"/>
          </a:p>
          <a:p>
            <a:pPr algn="ctr"/>
            <a:r>
              <a:rPr lang="es-MX" dirty="0"/>
              <a:t>Asesora: Pro Concepción, </a:t>
            </a:r>
            <a:r>
              <a:rPr lang="es-MX" dirty="0" smtClean="0"/>
              <a:t>Luzmila</a:t>
            </a:r>
            <a:endParaRPr lang="es-MX" dirty="0"/>
          </a:p>
          <a:p>
            <a:pPr algn="ctr"/>
            <a:r>
              <a:rPr lang="es-MX" dirty="0"/>
              <a:t>Lima - Perú</a:t>
            </a:r>
          </a:p>
          <a:p>
            <a:pPr algn="ctr"/>
            <a:r>
              <a:rPr lang="es-MX" dirty="0" smtClean="0"/>
              <a:t>MAYO 2018</a:t>
            </a:r>
            <a:endParaRPr lang="en-US" dirty="0"/>
          </a:p>
        </p:txBody>
      </p:sp>
      <p:pic>
        <p:nvPicPr>
          <p:cNvPr id="4" name="Imagen 3" descr="escudos"/>
          <p:cNvPicPr/>
          <p:nvPr/>
        </p:nvPicPr>
        <p:blipFill>
          <a:blip r:embed="rId2">
            <a:extLst>
              <a:ext uri="{28A0092B-C50C-407E-A947-70E740481C1C}">
                <a14:useLocalDpi xmlns:a14="http://schemas.microsoft.com/office/drawing/2010/main" val="0"/>
              </a:ext>
            </a:extLst>
          </a:blip>
          <a:srcRect/>
          <a:stretch>
            <a:fillRect/>
          </a:stretch>
        </p:blipFill>
        <p:spPr bwMode="auto">
          <a:xfrm>
            <a:off x="501967" y="2073013"/>
            <a:ext cx="2409825" cy="2369185"/>
          </a:xfrm>
          <a:prstGeom prst="rect">
            <a:avLst/>
          </a:prstGeom>
          <a:noFill/>
          <a:ln>
            <a:noFill/>
          </a:ln>
        </p:spPr>
      </p:pic>
    </p:spTree>
    <p:extLst>
      <p:ext uri="{BB962C8B-B14F-4D97-AF65-F5344CB8AC3E}">
        <p14:creationId xmlns:p14="http://schemas.microsoft.com/office/powerpoint/2010/main" val="2182483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p:txBody>
          <a:bodyPr/>
          <a:lstStyle/>
          <a:p>
            <a:pPr marL="0" indent="0">
              <a:buNone/>
            </a:pPr>
            <a:r>
              <a:rPr lang="es-PE" dirty="0" smtClean="0"/>
              <a:t>DEFINICIÓN</a:t>
            </a:r>
          </a:p>
          <a:p>
            <a:r>
              <a:rPr lang="es-PE" dirty="0" smtClean="0"/>
              <a:t>Los </a:t>
            </a:r>
            <a:r>
              <a:rPr lang="es-PE" dirty="0"/>
              <a:t>trastornos de comportamiento alimentario (TCA) son enfermedades psiquiátricas graves, marcadas por alteraciones en el comportamiento, las actitudes y la ingestión de alimentos generalmente acompañadas de intensa preocupación con el peso o con la forma del cuerpo. Son difíciles de tratar y perjudiciales para la salud y la nutrición, predispone los individuos a la desnutrición o a la obesidad y se asocian con la baja calidad de vida, </a:t>
            </a:r>
            <a:r>
              <a:rPr lang="es-PE" dirty="0" smtClean="0"/>
              <a:t>altas </a:t>
            </a:r>
            <a:r>
              <a:rPr lang="es-PE" dirty="0"/>
              <a:t>tasas de comorbilidad psicosocial y mortalidad prematura</a:t>
            </a:r>
            <a:r>
              <a:rPr lang="es-PE" dirty="0" smtClean="0"/>
              <a:t>.</a:t>
            </a:r>
          </a:p>
        </p:txBody>
      </p:sp>
    </p:spTree>
    <p:extLst>
      <p:ext uri="{BB962C8B-B14F-4D97-AF65-F5344CB8AC3E}">
        <p14:creationId xmlns:p14="http://schemas.microsoft.com/office/powerpoint/2010/main" val="406233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1451579" y="2015732"/>
            <a:ext cx="9603275" cy="3859288"/>
          </a:xfrm>
        </p:spPr>
        <p:txBody>
          <a:bodyPr>
            <a:normAutofit/>
          </a:bodyPr>
          <a:lstStyle/>
          <a:p>
            <a:pPr marL="0" indent="0">
              <a:buNone/>
            </a:pPr>
            <a:r>
              <a:rPr lang="es-PE" dirty="0" smtClean="0"/>
              <a:t>FACTORES DE RIESGO</a:t>
            </a:r>
          </a:p>
          <a:p>
            <a:r>
              <a:rPr lang="es-MX" dirty="0"/>
              <a:t>S</a:t>
            </a:r>
            <a:r>
              <a:rPr lang="es-MX" dirty="0" smtClean="0"/>
              <a:t>iempre </a:t>
            </a:r>
            <a:r>
              <a:rPr lang="es-MX" dirty="0"/>
              <a:t>ha estado en </a:t>
            </a:r>
            <a:r>
              <a:rPr lang="es-MX" dirty="0" smtClean="0"/>
              <a:t>debate cuáles </a:t>
            </a:r>
            <a:r>
              <a:rPr lang="es-MX" dirty="0"/>
              <a:t>son las verdaderas causas, prevalecen los factores socioculturales como la presión social por ser delgados, estándares físicos que se tiene por determinados roles de género y conflictos </a:t>
            </a:r>
            <a:r>
              <a:rPr lang="es-MX" dirty="0" smtClean="0"/>
              <a:t>familiares.</a:t>
            </a:r>
          </a:p>
          <a:p>
            <a:r>
              <a:rPr lang="es-MX" dirty="0" smtClean="0"/>
              <a:t>Afectan los siguientes factores:</a:t>
            </a:r>
          </a:p>
          <a:p>
            <a:pPr lvl="1"/>
            <a:r>
              <a:rPr lang="es-MX" dirty="0" smtClean="0"/>
              <a:t>Biológicos</a:t>
            </a:r>
          </a:p>
          <a:p>
            <a:pPr lvl="1"/>
            <a:r>
              <a:rPr lang="es-MX" dirty="0" smtClean="0"/>
              <a:t>Psicológicos</a:t>
            </a:r>
          </a:p>
          <a:p>
            <a:pPr lvl="1"/>
            <a:r>
              <a:rPr lang="es-MX" dirty="0" smtClean="0"/>
              <a:t>Familiares</a:t>
            </a:r>
          </a:p>
          <a:p>
            <a:pPr lvl="1"/>
            <a:r>
              <a:rPr lang="es-MX" dirty="0" smtClean="0"/>
              <a:t>Socioculturales</a:t>
            </a:r>
            <a:endParaRPr lang="es-MX" dirty="0"/>
          </a:p>
        </p:txBody>
      </p:sp>
    </p:spTree>
    <p:extLst>
      <p:ext uri="{BB962C8B-B14F-4D97-AF65-F5344CB8AC3E}">
        <p14:creationId xmlns:p14="http://schemas.microsoft.com/office/powerpoint/2010/main" val="348715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1451579" y="2015732"/>
            <a:ext cx="9603275" cy="3859288"/>
          </a:xfrm>
        </p:spPr>
        <p:txBody>
          <a:bodyPr>
            <a:normAutofit/>
          </a:bodyPr>
          <a:lstStyle/>
          <a:p>
            <a:pPr marL="0" indent="0">
              <a:buNone/>
            </a:pPr>
            <a:r>
              <a:rPr lang="es-PE" dirty="0" smtClean="0"/>
              <a:t>TIPOS DE TRASTORNOS ALIMENTICIOS</a:t>
            </a:r>
          </a:p>
          <a:p>
            <a:r>
              <a:rPr lang="es-MX" dirty="0" smtClean="0"/>
              <a:t>ANOREXIA NERVIOSA:  </a:t>
            </a:r>
            <a:r>
              <a:rPr lang="es-PE" dirty="0" smtClean="0"/>
              <a:t>Es </a:t>
            </a:r>
            <a:r>
              <a:rPr lang="es-PE" dirty="0"/>
              <a:t>un TCA que se manifiesta como un deseo irrefrenable de estar delgado, acompañado por la práctica voluntaria de procedimientos para conseguirlo: dieta restrictiva </a:t>
            </a:r>
            <a:r>
              <a:rPr lang="es-PE" dirty="0" smtClean="0"/>
              <a:t>estricta </a:t>
            </a:r>
            <a:r>
              <a:rPr lang="es-PE" dirty="0"/>
              <a:t>y conductas purgativas. </a:t>
            </a:r>
            <a:endParaRPr lang="es-PE" dirty="0" smtClean="0"/>
          </a:p>
          <a:p>
            <a:r>
              <a:rPr lang="es-PE" dirty="0" smtClean="0"/>
              <a:t>BULIMIA NERVIOSA:  Es </a:t>
            </a:r>
            <a:r>
              <a:rPr lang="es-PE" dirty="0"/>
              <a:t>un TCA que se caracteriza por episodios de atracones, es decir, ingesta de alimentos de manera voraz e incontrolada, en los cuales se ingiere una gran cantidad de alimento en poco espacio de tiempo y generalmente en secreto. Sin embargo, estas personas intentan compensar lo ingerido con maniobras purgativas, como vómitos auto inducidos o abuso de laxantes e hiperactividad física. </a:t>
            </a:r>
            <a:endParaRPr lang="es-MX" dirty="0"/>
          </a:p>
        </p:txBody>
      </p:sp>
    </p:spTree>
    <p:extLst>
      <p:ext uri="{BB962C8B-B14F-4D97-AF65-F5344CB8AC3E}">
        <p14:creationId xmlns:p14="http://schemas.microsoft.com/office/powerpoint/2010/main" val="4032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1451579" y="2015732"/>
            <a:ext cx="9603275" cy="3859288"/>
          </a:xfrm>
        </p:spPr>
        <p:txBody>
          <a:bodyPr anchor="ctr">
            <a:normAutofit/>
          </a:bodyPr>
          <a:lstStyle/>
          <a:p>
            <a:pPr marL="0" indent="0">
              <a:buNone/>
            </a:pPr>
            <a:r>
              <a:rPr lang="es-PE" dirty="0" smtClean="0"/>
              <a:t>TIPOS DE TRASTORNOS ALIMENTICIOS</a:t>
            </a:r>
          </a:p>
          <a:p>
            <a:r>
              <a:rPr lang="es-PE" dirty="0" smtClean="0"/>
              <a:t>TRASTORNOS DE CONDUCTA ALIMENTARIA NO ESPECIFICADA:  Los </a:t>
            </a:r>
            <a:r>
              <a:rPr lang="es-PE" dirty="0"/>
              <a:t>TCANE son habitualmente cuadros de AN o BN incompletos, ya sea por su inicio o porque están en vías de resolución. Por lo tanto, en ellos veremos síntomas similares a la AN o a la BN pero sin llegar a configurar un cuadro completo, aunque no por ello menos grave</a:t>
            </a:r>
            <a:endParaRPr lang="es-PE" dirty="0" smtClean="0"/>
          </a:p>
          <a:p>
            <a:endParaRPr lang="es-MX" dirty="0"/>
          </a:p>
        </p:txBody>
      </p:sp>
    </p:spTree>
    <p:extLst>
      <p:ext uri="{BB962C8B-B14F-4D97-AF65-F5344CB8AC3E}">
        <p14:creationId xmlns:p14="http://schemas.microsoft.com/office/powerpoint/2010/main" val="191644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Tecnología móvil</a:t>
            </a:r>
            <a:endParaRPr lang="en-US" dirty="0"/>
          </a:p>
        </p:txBody>
      </p:sp>
      <p:sp>
        <p:nvSpPr>
          <p:cNvPr id="3" name="Marcador de contenido 2"/>
          <p:cNvSpPr>
            <a:spLocks noGrp="1"/>
          </p:cNvSpPr>
          <p:nvPr>
            <p:ph idx="1"/>
          </p:nvPr>
        </p:nvSpPr>
        <p:spPr/>
        <p:txBody>
          <a:bodyPr/>
          <a:lstStyle/>
          <a:p>
            <a:r>
              <a:rPr lang="es-PE" dirty="0"/>
              <a:t>En la actualidad, los dispositivos móviles forman un grupo sumamente grande y pueden incorporar casi cualquier componente de hardware y software que potencie su función. El más frecuente, sin duda, es la conexión telefónica y la conexión a Internet. La clasificación que se pueda hacer de estos aparatos está sujeta a diferentes valoraciones, y a veces no existe un acuerdo amplio para ubicar un dispositivo móvil en una determinada clase. Se establece su clasificación al considerar, esencialmente, la función establecida o su creación para un público concreto</a:t>
            </a:r>
            <a:r>
              <a:rPr lang="es-PE" dirty="0" smtClean="0"/>
              <a:t>.</a:t>
            </a:r>
            <a:endParaRPr lang="en-US" dirty="0"/>
          </a:p>
        </p:txBody>
      </p:sp>
    </p:spTree>
    <p:extLst>
      <p:ext uri="{BB962C8B-B14F-4D97-AF65-F5344CB8AC3E}">
        <p14:creationId xmlns:p14="http://schemas.microsoft.com/office/powerpoint/2010/main" val="356462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Tecnología móvil</a:t>
            </a:r>
            <a:endParaRPr lang="en-US" dirty="0"/>
          </a:p>
        </p:txBody>
      </p:sp>
      <p:sp>
        <p:nvSpPr>
          <p:cNvPr id="3" name="Marcador de contenido 2"/>
          <p:cNvSpPr>
            <a:spLocks noGrp="1"/>
          </p:cNvSpPr>
          <p:nvPr>
            <p:ph idx="1"/>
          </p:nvPr>
        </p:nvSpPr>
        <p:spPr>
          <a:xfrm>
            <a:off x="783772" y="1963481"/>
            <a:ext cx="10437223" cy="4499368"/>
          </a:xfrm>
        </p:spPr>
        <p:txBody>
          <a:bodyPr>
            <a:normAutofit/>
          </a:bodyPr>
          <a:lstStyle/>
          <a:p>
            <a:r>
              <a:rPr lang="es-PE" dirty="0"/>
              <a:t>Los dispositivos móviles pueden ser clasificados en los siguientes grupos:</a:t>
            </a:r>
            <a:endParaRPr lang="en-US" sz="1800" dirty="0"/>
          </a:p>
          <a:p>
            <a:pPr lvl="1"/>
            <a:r>
              <a:rPr lang="es-PE" dirty="0" smtClean="0"/>
              <a:t>Los </a:t>
            </a:r>
            <a:r>
              <a:rPr lang="es-PE" dirty="0"/>
              <a:t>dispositivos de comunicación: </a:t>
            </a:r>
            <a:r>
              <a:rPr lang="es-PE" dirty="0" smtClean="0"/>
              <a:t>Ofrecen una </a:t>
            </a:r>
            <a:r>
              <a:rPr lang="es-PE" dirty="0"/>
              <a:t>infraestructura de comunicación telefónica. </a:t>
            </a:r>
            <a:r>
              <a:rPr lang="es-PE" dirty="0" smtClean="0"/>
              <a:t>Envío </a:t>
            </a:r>
            <a:r>
              <a:rPr lang="es-PE" dirty="0"/>
              <a:t>de mensajes de texto y multimedia.	</a:t>
            </a:r>
            <a:endParaRPr lang="en-US" sz="1200" dirty="0"/>
          </a:p>
          <a:p>
            <a:pPr lvl="1"/>
            <a:r>
              <a:rPr lang="es-PE" dirty="0" smtClean="0"/>
              <a:t>Los </a:t>
            </a:r>
            <a:r>
              <a:rPr lang="es-PE" dirty="0"/>
              <a:t>dispositivos de computación: </a:t>
            </a:r>
            <a:r>
              <a:rPr lang="es-PE" dirty="0" smtClean="0"/>
              <a:t>Las computadoras </a:t>
            </a:r>
            <a:r>
              <a:rPr lang="es-PE" dirty="0"/>
              <a:t>portátiles tienen como sus principales beneficios la prestación de mayores y mejores servicios inclusive que los computadores de </a:t>
            </a:r>
            <a:r>
              <a:rPr lang="es-PE" dirty="0" smtClean="0"/>
              <a:t>escritorio.</a:t>
            </a:r>
            <a:endParaRPr lang="en-US" sz="1200" dirty="0"/>
          </a:p>
          <a:p>
            <a:pPr lvl="1"/>
            <a:r>
              <a:rPr lang="es-PE" dirty="0" smtClean="0"/>
              <a:t>Los </a:t>
            </a:r>
            <a:r>
              <a:rPr lang="es-PE" dirty="0"/>
              <a:t>dispositivos reproductores de multimedia: son aquellos que ha sido diseñados para proporcionar a los usuarios la oportunidad de reproducir uno o varios formatos digitales, ya sea audio, </a:t>
            </a:r>
            <a:r>
              <a:rPr lang="es-PE" dirty="0" smtClean="0"/>
              <a:t>vídeo.</a:t>
            </a:r>
          </a:p>
          <a:p>
            <a:pPr lvl="1"/>
            <a:r>
              <a:rPr lang="es-PE" dirty="0" smtClean="0"/>
              <a:t>Los </a:t>
            </a:r>
            <a:r>
              <a:rPr lang="es-PE" dirty="0"/>
              <a:t>dispositivos móviles grabadores de multimedia: son los que permiten la grabación de datos en audio y vídeo. Se encuentran las cámaras fotográficas digitales o las cámaras de vídeo digital.</a:t>
            </a:r>
            <a:endParaRPr lang="en-US" sz="1200" dirty="0"/>
          </a:p>
          <a:p>
            <a:pPr lvl="1"/>
            <a:r>
              <a:rPr lang="es-PE" dirty="0"/>
              <a:t>Las consolas portátiles: son dispositivos móviles cuya principal función es la de proporcionar al usuario una experiencia real de juego. </a:t>
            </a:r>
            <a:endParaRPr lang="en-US" dirty="0"/>
          </a:p>
        </p:txBody>
      </p:sp>
    </p:spTree>
    <p:extLst>
      <p:ext uri="{BB962C8B-B14F-4D97-AF65-F5344CB8AC3E}">
        <p14:creationId xmlns:p14="http://schemas.microsoft.com/office/powerpoint/2010/main" val="251353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n-US"/>
          </a:p>
        </p:txBody>
      </p:sp>
      <p:sp>
        <p:nvSpPr>
          <p:cNvPr id="5" name="Marcador de posición de imagen 4"/>
          <p:cNvSpPr>
            <a:spLocks noGrp="1"/>
          </p:cNvSpPr>
          <p:nvPr>
            <p:ph type="pic" idx="1"/>
          </p:nvPr>
        </p:nvSpPr>
        <p:spPr/>
      </p:sp>
      <p:sp>
        <p:nvSpPr>
          <p:cNvPr id="6" name="Marcador de texto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373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GRACIAS</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283670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1451579" y="2015732"/>
            <a:ext cx="9603275" cy="4065028"/>
          </a:xfrm>
        </p:spPr>
        <p:txBody>
          <a:bodyPr>
            <a:normAutofit/>
          </a:bodyPr>
          <a:lstStyle/>
          <a:p>
            <a:r>
              <a:rPr lang="es-MX" dirty="0"/>
              <a:t>Se ha realizado un estudio para estimar la presencia de anorexia, bulimia y el trastorno por atracones en una población de adolescentes entre 12 y 17 años de edad del Distrito Federal, </a:t>
            </a:r>
            <a:r>
              <a:rPr lang="es-MX" dirty="0" smtClean="0"/>
              <a:t>México. (2012) </a:t>
            </a:r>
            <a:r>
              <a:rPr lang="es-PE" dirty="0"/>
              <a:t>D</a:t>
            </a:r>
            <a:r>
              <a:rPr lang="es-PE" dirty="0" smtClean="0"/>
              <a:t>onde </a:t>
            </a:r>
            <a:r>
              <a:rPr lang="es-PE" dirty="0"/>
              <a:t>la anorexia es el menos frecuente: 0.5% de los adolescentes cumplen los criterios para alguna vez en la vida, mientras que 1.0% cumplen criterios para bulimia y 1.4% para el trastorno por atracones. </a:t>
            </a:r>
            <a:endParaRPr lang="es-PE" dirty="0" smtClean="0"/>
          </a:p>
          <a:p>
            <a:r>
              <a:rPr lang="es-PE" dirty="0"/>
              <a:t>A pesar de los resultados del estudio, la mayoría de los jóvenes que cumplen criterios para algún trastorno de conducta alimentaria no recibe servicios para tratar su patología</a:t>
            </a:r>
            <a:r>
              <a:rPr lang="es-PE" dirty="0" smtClean="0"/>
              <a:t>.</a:t>
            </a:r>
          </a:p>
          <a:p>
            <a:r>
              <a:rPr lang="es-PE" dirty="0"/>
              <a:t>según un artículo publicado por el Ministerio de Salud (MINSA) en el 2017, indica que la presencia de problemas alimenticios en las zonas urbanas del país está en 6.0% en la región de Lima y </a:t>
            </a:r>
            <a:r>
              <a:rPr lang="es-PE" dirty="0" smtClean="0"/>
              <a:t>Callao. (2017)</a:t>
            </a:r>
            <a:endParaRPr lang="en-US" dirty="0"/>
          </a:p>
        </p:txBody>
      </p:sp>
    </p:spTree>
    <p:extLst>
      <p:ext uri="{BB962C8B-B14F-4D97-AF65-F5344CB8AC3E}">
        <p14:creationId xmlns:p14="http://schemas.microsoft.com/office/powerpoint/2010/main" val="4140263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1028700" y="2015732"/>
            <a:ext cx="10195561" cy="4065028"/>
          </a:xfrm>
        </p:spPr>
        <p:txBody>
          <a:bodyPr>
            <a:noAutofit/>
          </a:bodyPr>
          <a:lstStyle/>
          <a:p>
            <a:r>
              <a:rPr lang="es-PE" dirty="0"/>
              <a:t>En una entrevista al director de Salud Mental del Ministerio de Salud (MINSA</a:t>
            </a:r>
            <a:r>
              <a:rPr lang="es-PE" dirty="0" smtClean="0"/>
              <a:t>) </a:t>
            </a:r>
            <a:r>
              <a:rPr lang="es-PE" dirty="0"/>
              <a:t>indicó que en lo que iba del año se habían presentado 1062 casos de trastornos alimenticios en general, en comparación a los resultados del año anterior que fueron </a:t>
            </a:r>
            <a:r>
              <a:rPr lang="es-PE" dirty="0" smtClean="0"/>
              <a:t>2258, siendo la mayor presencia en </a:t>
            </a:r>
            <a:r>
              <a:rPr lang="es-PE" dirty="0"/>
              <a:t>personas de 12 a 17 </a:t>
            </a:r>
            <a:r>
              <a:rPr lang="es-PE" dirty="0" smtClean="0"/>
              <a:t>años. (2014)</a:t>
            </a:r>
          </a:p>
          <a:p>
            <a:r>
              <a:rPr lang="es-PE" dirty="0"/>
              <a:t>En </a:t>
            </a:r>
            <a:r>
              <a:rPr lang="es-PE" dirty="0" smtClean="0"/>
              <a:t>la </a:t>
            </a:r>
            <a:r>
              <a:rPr lang="es-PE" dirty="0"/>
              <a:t>Universidad de Costa Rica, </a:t>
            </a:r>
            <a:r>
              <a:rPr lang="es-PE" dirty="0" smtClean="0"/>
              <a:t> se hizo un estudio acerca </a:t>
            </a:r>
            <a:r>
              <a:rPr lang="es-PE" dirty="0"/>
              <a:t>del riesgo que mujeres adolescentes puedan desarrollar un cuadro clínico de anorexia nerviosa, </a:t>
            </a:r>
            <a:r>
              <a:rPr lang="es-PE" dirty="0" smtClean="0"/>
              <a:t>siendo el </a:t>
            </a:r>
            <a:r>
              <a:rPr lang="es-PE" dirty="0"/>
              <a:t>resultado </a:t>
            </a:r>
            <a:r>
              <a:rPr lang="es-PE" dirty="0" smtClean="0"/>
              <a:t>en </a:t>
            </a:r>
            <a:r>
              <a:rPr lang="es-PE" dirty="0"/>
              <a:t>mujeres con un 9.4%, y en los hombres con solo 2.3%. </a:t>
            </a:r>
            <a:r>
              <a:rPr lang="es-PE" dirty="0" smtClean="0"/>
              <a:t> </a:t>
            </a:r>
          </a:p>
          <a:p>
            <a:r>
              <a:rPr lang="es-MX" dirty="0"/>
              <a:t>Según una investigación realizada por el Instituto Costarricense de Enseñanza e Investigación en Salud (Inciensa), la </a:t>
            </a:r>
            <a:r>
              <a:rPr lang="es-MX" dirty="0" smtClean="0"/>
              <a:t>UCR </a:t>
            </a:r>
            <a:r>
              <a:rPr lang="es-MX" dirty="0"/>
              <a:t>y la Universidad Estatal a Distancia (UNED), se revelo unos resultados de que el 57.7% de colegiales presenta un descontento con su imagen corporal.</a:t>
            </a:r>
            <a:endParaRPr lang="en-US" dirty="0"/>
          </a:p>
        </p:txBody>
      </p:sp>
    </p:spTree>
    <p:extLst>
      <p:ext uri="{BB962C8B-B14F-4D97-AF65-F5344CB8AC3E}">
        <p14:creationId xmlns:p14="http://schemas.microsoft.com/office/powerpoint/2010/main" val="954342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Definición del problema</a:t>
            </a:r>
            <a:endParaRPr lang="en-US" dirty="0"/>
          </a:p>
        </p:txBody>
      </p:sp>
      <p:sp>
        <p:nvSpPr>
          <p:cNvPr id="3" name="Marcador de contenido 2"/>
          <p:cNvSpPr>
            <a:spLocks noGrp="1"/>
          </p:cNvSpPr>
          <p:nvPr>
            <p:ph idx="1"/>
          </p:nvPr>
        </p:nvSpPr>
        <p:spPr/>
        <p:txBody>
          <a:bodyPr/>
          <a:lstStyle/>
          <a:p>
            <a:r>
              <a:rPr lang="es-PE" dirty="0"/>
              <a:t>La posibilidad de sufrir algún trastorno alimenticio puede existir en la vida de cualquier persona ya sea directa o indirectamente, sin importar el género ni la edad, pero estas posibilidades pueden aumentar hasta desarrollar este trastorno alimenticio si añadimos determinados factores emocionales, psicológicos, sociales que puedan incrementar la preocupación que se tiene por cantidad de comida que se ingiere, y por el peso corporal que se tenga</a:t>
            </a:r>
            <a:r>
              <a:rPr lang="es-PE" dirty="0" smtClean="0"/>
              <a:t>.</a:t>
            </a:r>
          </a:p>
          <a:p>
            <a:r>
              <a:rPr lang="es-PE" dirty="0"/>
              <a:t>Dado que un trastorno alimenticio puede sufrirlo cualquier persona, la preocupación recae en la población más joven y susceptible, es decir, los adolescentes.</a:t>
            </a:r>
            <a:endParaRPr lang="en-US" dirty="0"/>
          </a:p>
        </p:txBody>
      </p:sp>
    </p:spTree>
    <p:extLst>
      <p:ext uri="{BB962C8B-B14F-4D97-AF65-F5344CB8AC3E}">
        <p14:creationId xmlns:p14="http://schemas.microsoft.com/office/powerpoint/2010/main" val="2619929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a:t>
            </a:r>
            <a:endParaRPr lang="en-US" dirty="0"/>
          </a:p>
        </p:txBody>
      </p:sp>
      <p:sp>
        <p:nvSpPr>
          <p:cNvPr id="3" name="Marcador de contenido 2"/>
          <p:cNvSpPr>
            <a:spLocks noGrp="1"/>
          </p:cNvSpPr>
          <p:nvPr>
            <p:ph idx="1"/>
          </p:nvPr>
        </p:nvSpPr>
        <p:spPr>
          <a:xfrm>
            <a:off x="1018276" y="2038592"/>
            <a:ext cx="10469879" cy="4065028"/>
          </a:xfrm>
        </p:spPr>
        <p:txBody>
          <a:bodyPr>
            <a:normAutofit/>
          </a:bodyPr>
          <a:lstStyle/>
          <a:p>
            <a:r>
              <a:rPr lang="es-PE" dirty="0" smtClean="0"/>
              <a:t>Objetivo General : </a:t>
            </a:r>
            <a:r>
              <a:rPr lang="es-PE" dirty="0"/>
              <a:t>Desarrollar de una aplicación móvil para la prevención de casos de trastornos alimenticios en adolescentes en un colegio de Lima Metropolitana.</a:t>
            </a:r>
            <a:endParaRPr lang="en-US" dirty="0"/>
          </a:p>
          <a:p>
            <a:r>
              <a:rPr lang="es-PE" dirty="0" smtClean="0"/>
              <a:t>Objetivos Específicos:</a:t>
            </a:r>
          </a:p>
          <a:p>
            <a:pPr lvl="1"/>
            <a:r>
              <a:rPr lang="es-ES" dirty="0"/>
              <a:t>Explicar en qué consisten los test psicológicos para la detección de trastornos de conducta alimentaria.</a:t>
            </a:r>
            <a:endParaRPr lang="en-US" sz="1600" dirty="0"/>
          </a:p>
          <a:p>
            <a:pPr lvl="1"/>
            <a:r>
              <a:rPr lang="es-ES" dirty="0"/>
              <a:t>Explicar cuáles son los test psicológicos que existen, y cuáles son los más usados para trastornos de conducta alimentaria.</a:t>
            </a:r>
            <a:endParaRPr lang="en-US" sz="1600" dirty="0"/>
          </a:p>
          <a:p>
            <a:pPr lvl="1"/>
            <a:r>
              <a:rPr lang="es-ES" dirty="0"/>
              <a:t>Seleccionar el test psicológico que se aplicará.</a:t>
            </a:r>
            <a:endParaRPr lang="en-US" sz="1600" dirty="0"/>
          </a:p>
          <a:p>
            <a:pPr lvl="1"/>
            <a:r>
              <a:rPr lang="es-ES" dirty="0"/>
              <a:t>Explicar cómo funciona el test psicológico elegido. </a:t>
            </a:r>
            <a:endParaRPr lang="en-US" sz="1600" dirty="0"/>
          </a:p>
          <a:p>
            <a:pPr lvl="1"/>
            <a:r>
              <a:rPr lang="es-ES" dirty="0"/>
              <a:t>Desarrollar la aplicación móvil utilizando el test elegido.</a:t>
            </a:r>
            <a:endParaRPr lang="en-US" sz="1600" dirty="0"/>
          </a:p>
          <a:p>
            <a:pPr lvl="1"/>
            <a:r>
              <a:rPr lang="es-ES" dirty="0"/>
              <a:t>Explicar cómo se utilizará los datos obtenidos mediante la aplicación.</a:t>
            </a:r>
            <a:endParaRPr lang="en-US" sz="1600" dirty="0"/>
          </a:p>
          <a:p>
            <a:pPr lvl="1"/>
            <a:endParaRPr lang="en-US" dirty="0"/>
          </a:p>
        </p:txBody>
      </p:sp>
    </p:spTree>
    <p:extLst>
      <p:ext uri="{BB962C8B-B14F-4D97-AF65-F5344CB8AC3E}">
        <p14:creationId xmlns:p14="http://schemas.microsoft.com/office/powerpoint/2010/main" val="2538274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Alcances</a:t>
            </a:r>
            <a:endParaRPr lang="en-US" dirty="0"/>
          </a:p>
        </p:txBody>
      </p:sp>
      <p:sp>
        <p:nvSpPr>
          <p:cNvPr id="3" name="Marcador de contenido 2"/>
          <p:cNvSpPr>
            <a:spLocks noGrp="1"/>
          </p:cNvSpPr>
          <p:nvPr>
            <p:ph idx="1"/>
          </p:nvPr>
        </p:nvSpPr>
        <p:spPr/>
        <p:txBody>
          <a:bodyPr anchor="ctr"/>
          <a:lstStyle/>
          <a:p>
            <a:r>
              <a:rPr lang="es-ES" dirty="0"/>
              <a:t> </a:t>
            </a:r>
            <a:r>
              <a:rPr lang="es-ES" dirty="0" smtClean="0"/>
              <a:t>La </a:t>
            </a:r>
            <a:r>
              <a:rPr lang="es-ES" dirty="0"/>
              <a:t>solución que se plantea solo estará disponible en dispositivos móviles con sistema operativo Android. Además, se espera que con el desarrollo de esta aplicación móvil se pueda detectar la tendencia que un adolescente, entre 12 a 17 años, en un colegio de Lima Metropolitana pueda sufrir de trastornos de conducta alimentaria. </a:t>
            </a:r>
            <a:endParaRPr lang="en-US" dirty="0"/>
          </a:p>
          <a:p>
            <a:endParaRPr lang="en-US" dirty="0"/>
          </a:p>
        </p:txBody>
      </p:sp>
    </p:spTree>
    <p:extLst>
      <p:ext uri="{BB962C8B-B14F-4D97-AF65-F5344CB8AC3E}">
        <p14:creationId xmlns:p14="http://schemas.microsoft.com/office/powerpoint/2010/main" val="201153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JUSTIFICACIÓN</a:t>
            </a:r>
            <a:endParaRPr lang="en-US" dirty="0"/>
          </a:p>
        </p:txBody>
      </p:sp>
      <p:sp>
        <p:nvSpPr>
          <p:cNvPr id="3" name="Marcador de contenido 2"/>
          <p:cNvSpPr>
            <a:spLocks noGrp="1"/>
          </p:cNvSpPr>
          <p:nvPr>
            <p:ph idx="1"/>
          </p:nvPr>
        </p:nvSpPr>
        <p:spPr>
          <a:xfrm>
            <a:off x="1451579" y="2015732"/>
            <a:ext cx="9955561" cy="3450613"/>
          </a:xfrm>
        </p:spPr>
        <p:txBody>
          <a:bodyPr>
            <a:normAutofit/>
          </a:bodyPr>
          <a:lstStyle/>
          <a:p>
            <a:r>
              <a:rPr lang="es-PE" dirty="0" smtClean="0"/>
              <a:t>Siempre </a:t>
            </a:r>
            <a:r>
              <a:rPr lang="es-PE" dirty="0"/>
              <a:t>ha habido una preferencia social por determinados estándares de belleza de </a:t>
            </a:r>
            <a:r>
              <a:rPr lang="es-PE" dirty="0" smtClean="0"/>
              <a:t>acuerdo </a:t>
            </a:r>
            <a:r>
              <a:rPr lang="es-PE" dirty="0"/>
              <a:t>a la </a:t>
            </a:r>
            <a:r>
              <a:rPr lang="es-PE" dirty="0" smtClean="0"/>
              <a:t>época.</a:t>
            </a:r>
          </a:p>
          <a:p>
            <a:r>
              <a:rPr lang="es-PE" dirty="0"/>
              <a:t>Sufrir estos trastornos de conducta alimentaria puede traer consecuencias negativas para la salud como la disminución de la frecuencia cardiaca y/o presión arterial, </a:t>
            </a:r>
            <a:r>
              <a:rPr lang="es-PE" dirty="0" smtClean="0"/>
              <a:t>pérdida muscular, </a:t>
            </a:r>
            <a:r>
              <a:rPr lang="es-PE" dirty="0"/>
              <a:t>crecimiento de cabello fino en el cuerpo, resequedad en la piel y en el </a:t>
            </a:r>
            <a:r>
              <a:rPr lang="es-PE" dirty="0" smtClean="0"/>
              <a:t>cabello, etc.</a:t>
            </a:r>
          </a:p>
          <a:p>
            <a:r>
              <a:rPr lang="es-PE" dirty="0"/>
              <a:t>Incluir el uso de la tecnología móvil es algo que ya se ha venido incorporando masivamente en la vida de los </a:t>
            </a:r>
            <a:r>
              <a:rPr lang="es-PE" dirty="0" smtClean="0"/>
              <a:t>ciudadanos. </a:t>
            </a:r>
            <a:r>
              <a:rPr lang="es-PE" dirty="0"/>
              <a:t>En el campo de la salud, se ha visto un crecimiento grande e innovador con aplicaciones </a:t>
            </a:r>
            <a:r>
              <a:rPr lang="es-PE" dirty="0" smtClean="0"/>
              <a:t>móviles.</a:t>
            </a:r>
            <a:endParaRPr lang="en-US" dirty="0"/>
          </a:p>
        </p:txBody>
      </p:sp>
    </p:spTree>
    <p:extLst>
      <p:ext uri="{BB962C8B-B14F-4D97-AF65-F5344CB8AC3E}">
        <p14:creationId xmlns:p14="http://schemas.microsoft.com/office/powerpoint/2010/main" val="418334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Marco teórico</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226445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La adolescencia</a:t>
            </a:r>
            <a:endParaRPr lang="en-US" dirty="0"/>
          </a:p>
        </p:txBody>
      </p:sp>
      <p:sp>
        <p:nvSpPr>
          <p:cNvPr id="3" name="Marcador de contenido 2"/>
          <p:cNvSpPr>
            <a:spLocks noGrp="1"/>
          </p:cNvSpPr>
          <p:nvPr>
            <p:ph idx="1"/>
          </p:nvPr>
        </p:nvSpPr>
        <p:spPr/>
        <p:txBody>
          <a:bodyPr>
            <a:normAutofit/>
          </a:bodyPr>
          <a:lstStyle/>
          <a:p>
            <a:r>
              <a:rPr lang="es-PE" dirty="0"/>
              <a:t>La adolescencia es una etapa trascendental en la vida de todo ser humano, ya que es donde se consolidan varios aspectos de la personalidad que son base para la madurez física, emocional, y cognitiva que el individuo ha experimentado en esta etapa de su vida. A pesar de que no se puede definir una edad exacta en la que inicia la adolescencia, se estima que comienza entre los 12 y 13 </a:t>
            </a:r>
            <a:r>
              <a:rPr lang="es-PE" dirty="0" smtClean="0"/>
              <a:t>años.</a:t>
            </a:r>
          </a:p>
          <a:p>
            <a:pPr lvl="1"/>
            <a:r>
              <a:rPr lang="es-PE" dirty="0" smtClean="0"/>
              <a:t>La </a:t>
            </a:r>
            <a:r>
              <a:rPr lang="es-PE" dirty="0"/>
              <a:t>adolescencia temprana (10 a 14 años</a:t>
            </a:r>
            <a:r>
              <a:rPr lang="es-PE" dirty="0" smtClean="0"/>
              <a:t>)</a:t>
            </a:r>
          </a:p>
          <a:p>
            <a:pPr marL="685800" lvl="2">
              <a:spcBef>
                <a:spcPts val="1000"/>
              </a:spcBef>
            </a:pPr>
            <a:r>
              <a:rPr lang="es-PE" dirty="0"/>
              <a:t>La adolescencia tardía (15 a 19 años</a:t>
            </a:r>
            <a:r>
              <a:rPr lang="es-PE" dirty="0" smtClean="0"/>
              <a:t>)</a:t>
            </a:r>
            <a:endParaRPr lang="en-US" sz="1400" dirty="0"/>
          </a:p>
        </p:txBody>
      </p:sp>
    </p:spTree>
    <p:extLst>
      <p:ext uri="{BB962C8B-B14F-4D97-AF65-F5344CB8AC3E}">
        <p14:creationId xmlns:p14="http://schemas.microsoft.com/office/powerpoint/2010/main" val="33043829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25</TotalTime>
  <Words>1218</Words>
  <Application>Microsoft Office PowerPoint</Application>
  <PresentationFormat>Panorámica</PresentationFormat>
  <Paragraphs>64</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Gill Sans MT</vt:lpstr>
      <vt:lpstr>Gallery</vt:lpstr>
      <vt:lpstr>DESARROLLO DE UNA APLICACIÓN MOVIL PARA LA PREVENCIÓN DE CASOS DE TRASTORNOS ALIMENTICIOS EN ADOLESCENTES EN UN COLEGIO DE LIMA METROPOLITANA</vt:lpstr>
      <vt:lpstr>Antecedentes del problema</vt:lpstr>
      <vt:lpstr>Antecedentes del problema</vt:lpstr>
      <vt:lpstr>Definición del problema</vt:lpstr>
      <vt:lpstr>objetivos</vt:lpstr>
      <vt:lpstr>Alcances</vt:lpstr>
      <vt:lpstr>JUSTIFICACIÓN</vt:lpstr>
      <vt:lpstr>Marco teórico</vt:lpstr>
      <vt:lpstr>La adolescencia</vt:lpstr>
      <vt:lpstr>Trastorno de Comportamiento Alimentaria</vt:lpstr>
      <vt:lpstr>Trastorno de Comportamiento Alimentaria</vt:lpstr>
      <vt:lpstr>Trastorno de Comportamiento Alimentaria</vt:lpstr>
      <vt:lpstr>Trastorno de Comportamiento Alimentaria</vt:lpstr>
      <vt:lpstr>Tecnología móvil</vt:lpstr>
      <vt:lpstr>Tecnología móvil</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APLICACIÓN MOVIL PARA LA PREVENCIÓN DE CASOS DE TRASTORNOS ALIMENTICIOS EN ADOLESCENTES EN UN COLEGIO DE LIMA METROPOLITANA</dc:title>
  <dc:creator>Usuario de Windows</dc:creator>
  <cp:lastModifiedBy>Usuario de Windows</cp:lastModifiedBy>
  <cp:revision>5</cp:revision>
  <dcterms:created xsi:type="dcterms:W3CDTF">2018-05-26T00:47:40Z</dcterms:created>
  <dcterms:modified xsi:type="dcterms:W3CDTF">2018-05-26T01:12:41Z</dcterms:modified>
</cp:coreProperties>
</file>