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70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ESTADO DEL ARTE</a:t>
            </a:r>
            <a:endParaRPr lang="es-PE" dirty="0"/>
          </a:p>
        </p:txBody>
      </p:sp>
      <p:sp>
        <p:nvSpPr>
          <p:cNvPr id="3" name="Subtítulo 2"/>
          <p:cNvSpPr>
            <a:spLocks noGrp="1"/>
          </p:cNvSpPr>
          <p:nvPr>
            <p:ph type="subTitle" idx="1"/>
          </p:nvPr>
        </p:nvSpPr>
        <p:spPr/>
        <p:txBody>
          <a:bodyPr/>
          <a:lstStyle/>
          <a:p>
            <a:r>
              <a:rPr lang="es-PE" dirty="0" smtClean="0"/>
              <a:t>CURSO: PROYECTO DE  TESIS I</a:t>
            </a:r>
          </a:p>
          <a:p>
            <a:r>
              <a:rPr lang="es-PE" dirty="0" smtClean="0"/>
              <a:t>Dra. Luzmila Elisa </a:t>
            </a:r>
            <a:r>
              <a:rPr lang="es-PE" dirty="0" err="1" smtClean="0"/>
              <a:t>Pró</a:t>
            </a:r>
            <a:r>
              <a:rPr lang="es-PE" dirty="0" smtClean="0"/>
              <a:t> Concepción </a:t>
            </a:r>
            <a:endParaRPr lang="es-PE" dirty="0"/>
          </a:p>
        </p:txBody>
      </p:sp>
    </p:spTree>
    <p:extLst>
      <p:ext uri="{BB962C8B-B14F-4D97-AF65-F5344CB8AC3E}">
        <p14:creationId xmlns:p14="http://schemas.microsoft.com/office/powerpoint/2010/main" val="1020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Leer en diagonal</a:t>
            </a:r>
          </a:p>
          <a:p>
            <a:r>
              <a:rPr lang="es-PE" sz="2000" dirty="0" smtClean="0"/>
              <a:t>En la mayoría de veces , existe una gran preocupación por l volumen de lectura, ante esto, es esencial saber leer en diagonal es decir no se trata de  leer todo, pues las mayoría de documentos científicos tienen un resumen y una introducción en la que explican claramente lo que se requiere para el estado del arte como: que se investigó, como se investigó, que resultados se obtuvieron, evitar comentarios  anecdóticos, o que no importan al tema escogido.</a:t>
            </a:r>
          </a:p>
        </p:txBody>
      </p:sp>
    </p:spTree>
    <p:extLst>
      <p:ext uri="{BB962C8B-B14F-4D97-AF65-F5344CB8AC3E}">
        <p14:creationId xmlns:p14="http://schemas.microsoft.com/office/powerpoint/2010/main" val="97270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r>
              <a:rPr lang="es-PE" dirty="0" smtClean="0"/>
              <a:t>Sintetizar</a:t>
            </a:r>
          </a:p>
          <a:p>
            <a:r>
              <a:rPr lang="es-PE" sz="2000" dirty="0" smtClean="0"/>
              <a:t>Se refiere a la redacción del estado del arte es absolutamente necesario hacer ejercicio de síntesis, evitar comentarios anecdóticos o que no apartan al tema escogido.</a:t>
            </a:r>
          </a:p>
          <a:p>
            <a:endParaRPr lang="es-PE" sz="2000" dirty="0" smtClean="0"/>
          </a:p>
          <a:p>
            <a:endParaRPr lang="es-PE" sz="2000" dirty="0"/>
          </a:p>
        </p:txBody>
      </p:sp>
    </p:spTree>
    <p:extLst>
      <p:ext uri="{BB962C8B-B14F-4D97-AF65-F5344CB8AC3E}">
        <p14:creationId xmlns:p14="http://schemas.microsoft.com/office/powerpoint/2010/main" val="315564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Sobre la Proyección de la Investigación:</a:t>
            </a:r>
          </a:p>
          <a:p>
            <a:r>
              <a:rPr lang="es-PE" sz="2000" dirty="0" smtClean="0"/>
              <a:t>Por ejemplo en Arquitectura y Diseño generalmente las investigaciones concluyen en Proyectos  específicos, en este caso el Estado del arte también se incluye Proyectos análogos para lo cual se establece : Nombre del proyecto, lugar,  del proyecto, autores, determinación, criterios de intervención, resultados obtenidos,  imágenes, gráficos que  apoyen.</a:t>
            </a:r>
          </a:p>
          <a:p>
            <a:endParaRPr lang="es-PE" sz="2000" dirty="0"/>
          </a:p>
          <a:p>
            <a:r>
              <a:rPr lang="es-PE" sz="2000" dirty="0" smtClean="0"/>
              <a:t>El análisis de los proyectos es indispensable pues de ellos también se obtienen conclusiones importantes que aportan para determinar estrategias de diseño.</a:t>
            </a:r>
            <a:endParaRPr lang="es-PE" sz="2000" dirty="0"/>
          </a:p>
        </p:txBody>
      </p:sp>
    </p:spTree>
    <p:extLst>
      <p:ext uri="{BB962C8B-B14F-4D97-AF65-F5344CB8AC3E}">
        <p14:creationId xmlns:p14="http://schemas.microsoft.com/office/powerpoint/2010/main" val="194562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dirty="0" smtClean="0"/>
              <a:t>PARA QUE SIRVE EL ESTADO DEL ARTE:</a:t>
            </a:r>
          </a:p>
          <a:p>
            <a:r>
              <a:rPr lang="es-PE" dirty="0" smtClean="0"/>
              <a:t>- Para no repetir temas de investigación</a:t>
            </a:r>
          </a:p>
          <a:p>
            <a:r>
              <a:rPr lang="es-PE" dirty="0" smtClean="0"/>
              <a:t>- Para definir metodologías</a:t>
            </a:r>
          </a:p>
          <a:p>
            <a:r>
              <a:rPr lang="es-PE" dirty="0" smtClean="0"/>
              <a:t>- Para extraer Conclusiones</a:t>
            </a:r>
          </a:p>
          <a:p>
            <a:r>
              <a:rPr lang="es-PE" dirty="0" smtClean="0"/>
              <a:t>COMO SE HACE EL ESTADO DEL ARTE:</a:t>
            </a:r>
          </a:p>
          <a:p>
            <a:r>
              <a:rPr lang="es-PE" dirty="0" smtClean="0"/>
              <a:t>- A través de una buena  selección bibliográfica</a:t>
            </a:r>
          </a:p>
          <a:p>
            <a:r>
              <a:rPr lang="es-PE" dirty="0" smtClean="0"/>
              <a:t>- Clasificar las Investigaciones</a:t>
            </a:r>
          </a:p>
          <a:p>
            <a:r>
              <a:rPr lang="es-PE" dirty="0" smtClean="0"/>
              <a:t>RECOMENDACIÓN:</a:t>
            </a:r>
          </a:p>
          <a:p>
            <a:pPr marL="0" indent="0">
              <a:buNone/>
            </a:pPr>
            <a:r>
              <a:rPr lang="es-PE" dirty="0" smtClean="0"/>
              <a:t>     - Hacer un Buen estado del arte mediante un Banco de Investigaciones (</a:t>
            </a:r>
            <a:r>
              <a:rPr lang="es-PE" dirty="0" err="1" smtClean="0"/>
              <a:t>Refer</a:t>
            </a:r>
            <a:r>
              <a:rPr lang="es-PE" dirty="0" smtClean="0"/>
              <a:t>. Bibliográficas, - Lectura en diagonal, -Sintetizar la redacción del Estado del arte. </a:t>
            </a:r>
            <a:endParaRPr lang="es-PE" dirty="0"/>
          </a:p>
        </p:txBody>
      </p:sp>
    </p:spTree>
    <p:extLst>
      <p:ext uri="{BB962C8B-B14F-4D97-AF65-F5344CB8AC3E}">
        <p14:creationId xmlns:p14="http://schemas.microsoft.com/office/powerpoint/2010/main" val="326143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REVISION DEL ESTADO DEL ARTE</a:t>
            </a:r>
            <a:endParaRPr lang="es-PE" dirty="0"/>
          </a:p>
        </p:txBody>
      </p:sp>
      <p:sp>
        <p:nvSpPr>
          <p:cNvPr id="3" name="Marcador de contenido 2"/>
          <p:cNvSpPr>
            <a:spLocks noGrp="1"/>
          </p:cNvSpPr>
          <p:nvPr>
            <p:ph idx="1"/>
          </p:nvPr>
        </p:nvSpPr>
        <p:spPr/>
        <p:txBody>
          <a:bodyPr/>
          <a:lstStyle/>
          <a:p>
            <a:r>
              <a:rPr lang="es-PE" dirty="0"/>
              <a:t>Para la semana del 20 al 22 </a:t>
            </a:r>
            <a:r>
              <a:rPr lang="es-PE" dirty="0" smtClean="0"/>
              <a:t>de junio, revisión </a:t>
            </a:r>
            <a:r>
              <a:rPr lang="es-PE" dirty="0"/>
              <a:t>de Avance de Estado del Arte. Revisar 15 artículos mínimo y de los </a:t>
            </a:r>
            <a:r>
              <a:rPr lang="es-PE" dirty="0" smtClean="0"/>
              <a:t>últimos </a:t>
            </a:r>
            <a:r>
              <a:rPr lang="es-PE" dirty="0"/>
              <a:t>5 </a:t>
            </a:r>
            <a:r>
              <a:rPr lang="es-PE" dirty="0" smtClean="0"/>
              <a:t>años referentes a su tema.</a:t>
            </a:r>
          </a:p>
          <a:p>
            <a:r>
              <a:rPr lang="es-PE" dirty="0" smtClean="0"/>
              <a:t>En cada articulo o tema revisado debe tener</a:t>
            </a:r>
          </a:p>
          <a:p>
            <a:r>
              <a:rPr lang="es-PE" dirty="0" smtClean="0"/>
              <a:t>TITULO, AUTOR (ES), AÑO,   NOMBRE DE REVISTA, PAGINAS de inicio y fin, PAIS.</a:t>
            </a:r>
          </a:p>
          <a:p>
            <a:r>
              <a:rPr lang="es-PE" smtClean="0"/>
              <a:t>OBJETIVO DE LA INVESTIGACION, QUE APORTES TIENE, METODOLOGIA, RESULTADOS Y CONCLUSIONES</a:t>
            </a:r>
            <a:endParaRPr lang="es-PE" dirty="0"/>
          </a:p>
        </p:txBody>
      </p:sp>
    </p:spTree>
    <p:extLst>
      <p:ext uri="{BB962C8B-B14F-4D97-AF65-F5344CB8AC3E}">
        <p14:creationId xmlns:p14="http://schemas.microsoft.com/office/powerpoint/2010/main" val="25914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endParaRPr lang="es-PE" dirty="0" smtClean="0"/>
          </a:p>
          <a:p>
            <a:endParaRPr lang="es-PE" dirty="0"/>
          </a:p>
          <a:p>
            <a:r>
              <a:rPr lang="es-PE" sz="2000" dirty="0" smtClean="0"/>
              <a:t>QUE ES ESTADO DE ARTE</a:t>
            </a:r>
          </a:p>
          <a:p>
            <a:r>
              <a:rPr lang="es-PE" sz="2000" dirty="0" smtClean="0"/>
              <a:t>El estado del arte es una compilación de resultados de otras investigaciones que sobre el tema de investigación escogido se han realizado, se trata de establecer que se ha hecho recientemente sobre el tema seleccionado</a:t>
            </a:r>
            <a:endParaRPr lang="es-PE" sz="2000" dirty="0"/>
          </a:p>
        </p:txBody>
      </p:sp>
    </p:spTree>
    <p:extLst>
      <p:ext uri="{BB962C8B-B14F-4D97-AF65-F5344CB8AC3E}">
        <p14:creationId xmlns:p14="http://schemas.microsoft.com/office/powerpoint/2010/main" val="138416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PARA QUE SIRVE EL ESTADO DEL ARTE</a:t>
            </a:r>
          </a:p>
          <a:p>
            <a:r>
              <a:rPr lang="es-PE" sz="2000" dirty="0" smtClean="0"/>
              <a:t>Los estado del arte son conclusivos, sirven para :</a:t>
            </a:r>
          </a:p>
          <a:p>
            <a:r>
              <a:rPr lang="es-PE" sz="2000" dirty="0" smtClean="0"/>
              <a:t>No Repetir Temas de Investigación a través de la Revisión Bibliográfica</a:t>
            </a:r>
          </a:p>
        </p:txBody>
      </p:sp>
    </p:spTree>
    <p:extLst>
      <p:ext uri="{BB962C8B-B14F-4D97-AF65-F5344CB8AC3E}">
        <p14:creationId xmlns:p14="http://schemas.microsoft.com/office/powerpoint/2010/main" val="226471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lstStyle/>
          <a:p>
            <a:r>
              <a:rPr lang="es-PE" dirty="0" smtClean="0"/>
              <a:t> </a:t>
            </a:r>
            <a:r>
              <a:rPr lang="es-PE" sz="2000" dirty="0" smtClean="0"/>
              <a:t>Mediante el Estado del arte se puede detectar si ya se ha investigado el tema seleccionado, de este modo se puede determinar cual es el enfoque que pueda marcar la diferencia entre lo ya investigado y lo próximo a investigar.</a:t>
            </a:r>
          </a:p>
          <a:p>
            <a:endParaRPr lang="es-PE" sz="2000" dirty="0"/>
          </a:p>
        </p:txBody>
      </p:sp>
    </p:spTree>
    <p:extLst>
      <p:ext uri="{BB962C8B-B14F-4D97-AF65-F5344CB8AC3E}">
        <p14:creationId xmlns:p14="http://schemas.microsoft.com/office/powerpoint/2010/main" val="248082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QUE HACER EN EL ESTADO DEL ARTE:</a:t>
            </a:r>
          </a:p>
          <a:p>
            <a:r>
              <a:rPr lang="es-PE" sz="2000" dirty="0" smtClean="0"/>
              <a:t>1.- Definir una metodología: Esto es uno de los principales problemas  en el momento de iniciar una investigación la investigación es no saber como abordar el tema , es decir como empezar, como organizarla. Para esto sirve el estado del arte pues al revisar otras investigaciones se puede establecer de que forma otras investigaciones han establecido el tema.</a:t>
            </a:r>
          </a:p>
          <a:p>
            <a:r>
              <a:rPr lang="es-PE" sz="2000" dirty="0" smtClean="0"/>
              <a:t>2.- Concluir: Un estado de arte debe ser conclusivo, es decir debe establecer que se investigo como o a través de que metodología que resultados se obtuvieron.</a:t>
            </a:r>
          </a:p>
        </p:txBody>
      </p:sp>
    </p:spTree>
    <p:extLst>
      <p:ext uri="{BB962C8B-B14F-4D97-AF65-F5344CB8AC3E}">
        <p14:creationId xmlns:p14="http://schemas.microsoft.com/office/powerpoint/2010/main" val="123805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Autofit/>
          </a:bodyPr>
          <a:lstStyle/>
          <a:p>
            <a:r>
              <a:rPr lang="es-PE" sz="2000" dirty="0" smtClean="0"/>
              <a:t>COMO SE HACE EL ESTDO DEL ARTE</a:t>
            </a:r>
          </a:p>
          <a:p>
            <a:r>
              <a:rPr lang="es-PE" sz="2000" dirty="0" smtClean="0"/>
              <a:t>1.- Seleccionando  la bibliografía, hay que seleccionar la bibliografía. Para esta etapa se debe recurrir a otros investigadores tal que nos permita establece un cuadro de Referencias Bibliográficas, se debe recurrir a documentos científicos como pueden ser:</a:t>
            </a:r>
          </a:p>
          <a:p>
            <a:r>
              <a:rPr lang="es-PE" sz="2000" dirty="0" smtClean="0"/>
              <a:t>- Tesis de grados académicos de Pre grado o Posgrado en la Bibliotecas de universidades</a:t>
            </a:r>
          </a:p>
          <a:p>
            <a:r>
              <a:rPr lang="es-PE" sz="2000" dirty="0" smtClean="0"/>
              <a:t>- Artículos de carácter científico (que se han publicado en revistas indexadas y a través de búsquedas especializadas (BD) como Google </a:t>
            </a:r>
            <a:r>
              <a:rPr lang="es-PE" sz="2000" dirty="0" err="1" smtClean="0"/>
              <a:t>academic</a:t>
            </a:r>
            <a:r>
              <a:rPr lang="es-PE" sz="2000" dirty="0" smtClean="0"/>
              <a:t>, o bibliotecas virtuales</a:t>
            </a:r>
          </a:p>
          <a:p>
            <a:r>
              <a:rPr lang="es-PE" sz="2000" dirty="0" smtClean="0"/>
              <a:t>Libros: Y Publicaciones científicas de editoriales serias y prestigiosas</a:t>
            </a:r>
          </a:p>
          <a:p>
            <a:r>
              <a:rPr lang="es-PE" sz="2000" dirty="0" smtClean="0"/>
              <a:t> </a:t>
            </a:r>
            <a:endParaRPr lang="es-PE" sz="2000" dirty="0"/>
          </a:p>
        </p:txBody>
      </p:sp>
    </p:spTree>
    <p:extLst>
      <p:ext uri="{BB962C8B-B14F-4D97-AF65-F5344CB8AC3E}">
        <p14:creationId xmlns:p14="http://schemas.microsoft.com/office/powerpoint/2010/main" val="55426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sz="2000" dirty="0" smtClean="0"/>
              <a:t>CLASIFICACION DE LA INVESTIGACIÓN:</a:t>
            </a:r>
          </a:p>
          <a:p>
            <a:r>
              <a:rPr lang="es-PE" sz="2000" dirty="0" smtClean="0"/>
              <a:t>Es el ordenamiento del estado del arte, esta tarea requiere criterios de organización de información seleccionando  por lo que es importante y necesario seleccionarlo.</a:t>
            </a:r>
          </a:p>
        </p:txBody>
      </p:sp>
    </p:spTree>
    <p:extLst>
      <p:ext uri="{BB962C8B-B14F-4D97-AF65-F5344CB8AC3E}">
        <p14:creationId xmlns:p14="http://schemas.microsoft.com/office/powerpoint/2010/main" val="396458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rmAutofit/>
          </a:bodyPr>
          <a:lstStyle/>
          <a:p>
            <a:r>
              <a:rPr lang="es-PE" dirty="0" smtClean="0"/>
              <a:t>LA CLASIFICACIÓN DEL ESTADO DEL ARTE PUEDE SER:</a:t>
            </a:r>
          </a:p>
          <a:p>
            <a:r>
              <a:rPr lang="es-PE" dirty="0" smtClean="0"/>
              <a:t>Por </a:t>
            </a:r>
            <a:r>
              <a:rPr lang="es-PE" dirty="0"/>
              <a:t>escalas e impacto de la investigación</a:t>
            </a:r>
          </a:p>
          <a:p>
            <a:r>
              <a:rPr lang="es-PE" dirty="0" smtClean="0"/>
              <a:t>Por </a:t>
            </a:r>
            <a:r>
              <a:rPr lang="es-PE" dirty="0"/>
              <a:t>ámbito en que </a:t>
            </a:r>
            <a:r>
              <a:rPr lang="es-PE" dirty="0" smtClean="0"/>
              <a:t>se desarrollo: Local</a:t>
            </a:r>
            <a:r>
              <a:rPr lang="es-PE" dirty="0"/>
              <a:t>, regional, nacional e internacional.</a:t>
            </a:r>
          </a:p>
          <a:p>
            <a:r>
              <a:rPr lang="es-PE" dirty="0" smtClean="0"/>
              <a:t>Por </a:t>
            </a:r>
            <a:r>
              <a:rPr lang="es-PE" dirty="0"/>
              <a:t>Profundidad del </a:t>
            </a:r>
            <a:r>
              <a:rPr lang="es-PE" dirty="0" smtClean="0"/>
              <a:t>estudio: sencillo (con resultados en Costo y tiempo), con resultado de procesos pero simples, especializado con resultados aplicables en ámbitos pequeños o en ámbitos amplios.    </a:t>
            </a:r>
            <a:endParaRPr lang="es-PE" dirty="0"/>
          </a:p>
          <a:p>
            <a:r>
              <a:rPr lang="es-PE" dirty="0" smtClean="0"/>
              <a:t>Por el Enfoque del estudio:  técnico, social o de perspectiva multidisciplinaria</a:t>
            </a:r>
            <a:endParaRPr lang="es-PE" dirty="0"/>
          </a:p>
        </p:txBody>
      </p:sp>
    </p:spTree>
    <p:extLst>
      <p:ext uri="{BB962C8B-B14F-4D97-AF65-F5344CB8AC3E}">
        <p14:creationId xmlns:p14="http://schemas.microsoft.com/office/powerpoint/2010/main" val="298406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ESTADO DEL ARTE</a:t>
            </a:r>
            <a:endParaRPr lang="es-PE" dirty="0"/>
          </a:p>
        </p:txBody>
      </p:sp>
      <p:sp>
        <p:nvSpPr>
          <p:cNvPr id="3" name="Marcador de contenido 2"/>
          <p:cNvSpPr>
            <a:spLocks noGrp="1"/>
          </p:cNvSpPr>
          <p:nvPr>
            <p:ph idx="1"/>
          </p:nvPr>
        </p:nvSpPr>
        <p:spPr/>
        <p:txBody>
          <a:bodyPr>
            <a:noAutofit/>
          </a:bodyPr>
          <a:lstStyle/>
          <a:p>
            <a:r>
              <a:rPr lang="es-PE" sz="2000" dirty="0" smtClean="0"/>
              <a:t>ESTRATEGIAS PARA UN BUEN ESTADO DEL ARTE:</a:t>
            </a:r>
          </a:p>
          <a:p>
            <a:r>
              <a:rPr lang="es-PE" sz="2000" dirty="0" smtClean="0"/>
              <a:t>Se requiere un buen Banco de datos (Referencias Bibliográficas).</a:t>
            </a:r>
          </a:p>
          <a:p>
            <a:r>
              <a:rPr lang="es-PE" sz="2000" dirty="0" smtClean="0"/>
              <a:t>Construir un cuadro que contenga todos los referentes posibles</a:t>
            </a:r>
          </a:p>
          <a:p>
            <a:r>
              <a:rPr lang="es-PE" sz="2000" dirty="0" smtClean="0"/>
              <a:t>( en esto no es necesario haber leído todo solo haber hecho (una buena selección temática) con datos que contengan: autor, titulo, año y editorial</a:t>
            </a:r>
          </a:p>
          <a:p>
            <a:r>
              <a:rPr lang="es-PE" sz="2000" dirty="0" smtClean="0"/>
              <a:t>Si es revista, poner el nombre de la revista, las paginas del articulo, si es tesis nombre del autor, titulo, programa, facultad, universidad, país, año</a:t>
            </a:r>
          </a:p>
          <a:p>
            <a:r>
              <a:rPr lang="es-PE" sz="2000" dirty="0" smtClean="0"/>
              <a:t>Si no es una publicación importante evitar referenciar paginas web, blogs y otros.</a:t>
            </a:r>
          </a:p>
        </p:txBody>
      </p:sp>
    </p:spTree>
    <p:extLst>
      <p:ext uri="{BB962C8B-B14F-4D97-AF65-F5344CB8AC3E}">
        <p14:creationId xmlns:p14="http://schemas.microsoft.com/office/powerpoint/2010/main" val="170068589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TotalTime>
  <Words>948</Words>
  <Application>Microsoft Office PowerPoint</Application>
  <PresentationFormat>Panorámica</PresentationFormat>
  <Paragraphs>67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Trebuchet MS</vt:lpstr>
      <vt:lpstr>Wingdings 3</vt:lpstr>
      <vt:lpstr>Faceta</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REVISION DEL ESTADO DEL ARTE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 DEL ARTE</dc:title>
  <dc:creator>usuario</dc:creator>
  <cp:lastModifiedBy>Usuario de Windows</cp:lastModifiedBy>
  <cp:revision>16</cp:revision>
  <dcterms:created xsi:type="dcterms:W3CDTF">2018-06-08T22:43:10Z</dcterms:created>
  <dcterms:modified xsi:type="dcterms:W3CDTF">2018-06-17T23:51:34Z</dcterms:modified>
</cp:coreProperties>
</file>