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2" r:id="rId1"/>
  </p:sldMasterIdLst>
  <p:notesMasterIdLst>
    <p:notesMasterId r:id="rId30"/>
  </p:notesMasterIdLst>
  <p:sldIdLst>
    <p:sldId id="256" r:id="rId2"/>
    <p:sldId id="282" r:id="rId3"/>
    <p:sldId id="333" r:id="rId4"/>
    <p:sldId id="334" r:id="rId5"/>
    <p:sldId id="335" r:id="rId6"/>
    <p:sldId id="336" r:id="rId7"/>
    <p:sldId id="286" r:id="rId8"/>
    <p:sldId id="338" r:id="rId9"/>
    <p:sldId id="339" r:id="rId10"/>
    <p:sldId id="340" r:id="rId11"/>
    <p:sldId id="341" r:id="rId12"/>
    <p:sldId id="346" r:id="rId13"/>
    <p:sldId id="342" r:id="rId14"/>
    <p:sldId id="343" r:id="rId15"/>
    <p:sldId id="344" r:id="rId16"/>
    <p:sldId id="345" r:id="rId17"/>
    <p:sldId id="347" r:id="rId18"/>
    <p:sldId id="348" r:id="rId19"/>
    <p:sldId id="349" r:id="rId20"/>
    <p:sldId id="350" r:id="rId21"/>
    <p:sldId id="317" r:id="rId22"/>
    <p:sldId id="351" r:id="rId23"/>
    <p:sldId id="352" r:id="rId24"/>
    <p:sldId id="353" r:id="rId25"/>
    <p:sldId id="354" r:id="rId26"/>
    <p:sldId id="355" r:id="rId27"/>
    <p:sldId id="356" r:id="rId28"/>
    <p:sldId id="357" r:id="rId29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C0499-7D46-4DC1-BE13-387730D9CD56}" type="datetimeFigureOut">
              <a:rPr lang="es-PE" smtClean="0"/>
              <a:t>05/12/2017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693B0-31A6-4AF2-BCFB-BB1857B53BB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77604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19A3F-A782-48C1-A488-113C58EBA795}" type="datetimeFigureOut">
              <a:rPr lang="es-PE" smtClean="0"/>
              <a:t>05/12/2017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0D83-62F1-42AD-A015-313E21594CE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381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19A3F-A782-48C1-A488-113C58EBA795}" type="datetimeFigureOut">
              <a:rPr lang="es-PE" smtClean="0"/>
              <a:t>05/12/2017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0D83-62F1-42AD-A015-313E21594CE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750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19A3F-A782-48C1-A488-113C58EBA795}" type="datetimeFigureOut">
              <a:rPr lang="es-PE" smtClean="0"/>
              <a:t>05/12/2017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0D83-62F1-42AD-A015-313E21594CE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0828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19A3F-A782-48C1-A488-113C58EBA795}" type="datetimeFigureOut">
              <a:rPr lang="es-PE" smtClean="0"/>
              <a:t>05/12/2017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0D83-62F1-42AD-A015-313E21594CE2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2125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19A3F-A782-48C1-A488-113C58EBA795}" type="datetimeFigureOut">
              <a:rPr lang="es-PE" smtClean="0"/>
              <a:t>05/12/2017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0D83-62F1-42AD-A015-313E21594CE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4383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19A3F-A782-48C1-A488-113C58EBA795}" type="datetimeFigureOut">
              <a:rPr lang="es-PE" smtClean="0"/>
              <a:t>05/12/2017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0D83-62F1-42AD-A015-313E21594CE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9243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19A3F-A782-48C1-A488-113C58EBA795}" type="datetimeFigureOut">
              <a:rPr lang="es-PE" smtClean="0"/>
              <a:t>05/12/2017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0D83-62F1-42AD-A015-313E21594CE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0795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19A3F-A782-48C1-A488-113C58EBA795}" type="datetimeFigureOut">
              <a:rPr lang="es-PE" smtClean="0"/>
              <a:t>05/12/2017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0D83-62F1-42AD-A015-313E21594CE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3813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19A3F-A782-48C1-A488-113C58EBA795}" type="datetimeFigureOut">
              <a:rPr lang="es-PE" smtClean="0"/>
              <a:t>05/12/2017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0D83-62F1-42AD-A015-313E21594CE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1612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19A3F-A782-48C1-A488-113C58EBA795}" type="datetimeFigureOut">
              <a:rPr lang="es-PE" smtClean="0"/>
              <a:t>05/12/2017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0D83-62F1-42AD-A015-313E21594CE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168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19A3F-A782-48C1-A488-113C58EBA795}" type="datetimeFigureOut">
              <a:rPr lang="es-PE" smtClean="0"/>
              <a:t>05/12/2017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0D83-62F1-42AD-A015-313E21594CE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295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19A3F-A782-48C1-A488-113C58EBA795}" type="datetimeFigureOut">
              <a:rPr lang="es-PE" smtClean="0"/>
              <a:t>05/12/2017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0D83-62F1-42AD-A015-313E21594CE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260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19A3F-A782-48C1-A488-113C58EBA795}" type="datetimeFigureOut">
              <a:rPr lang="es-PE" smtClean="0"/>
              <a:t>05/12/2017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0D83-62F1-42AD-A015-313E21594CE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670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19A3F-A782-48C1-A488-113C58EBA795}" type="datetimeFigureOut">
              <a:rPr lang="es-PE" smtClean="0"/>
              <a:t>05/12/2017</a:t>
            </a:fld>
            <a:endParaRPr lang="es-P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0D83-62F1-42AD-A015-313E21594CE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961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19A3F-A782-48C1-A488-113C58EBA795}" type="datetimeFigureOut">
              <a:rPr lang="es-PE" smtClean="0"/>
              <a:t>05/12/2017</a:t>
            </a:fld>
            <a:endParaRPr lang="es-P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0D83-62F1-42AD-A015-313E21594CE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3601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19A3F-A782-48C1-A488-113C58EBA795}" type="datetimeFigureOut">
              <a:rPr lang="es-PE" smtClean="0"/>
              <a:t>05/12/2017</a:t>
            </a:fld>
            <a:endParaRPr lang="es-P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0D83-62F1-42AD-A015-313E21594CE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321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19A3F-A782-48C1-A488-113C58EBA795}" type="datetimeFigureOut">
              <a:rPr lang="es-PE" smtClean="0"/>
              <a:t>05/12/2017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0D83-62F1-42AD-A015-313E21594CE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543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F19A3F-A782-48C1-A488-113C58EBA795}" type="datetimeFigureOut">
              <a:rPr lang="es-PE" smtClean="0"/>
              <a:t>05/12/2017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E0D83-62F1-42AD-A015-313E21594CE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2957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2" r:id="rId10"/>
    <p:sldLayoutId id="2147484133" r:id="rId11"/>
    <p:sldLayoutId id="2147484134" r:id="rId12"/>
    <p:sldLayoutId id="2147484135" r:id="rId13"/>
    <p:sldLayoutId id="2147484136" r:id="rId14"/>
    <p:sldLayoutId id="2147484137" r:id="rId15"/>
    <p:sldLayoutId id="2147484138" r:id="rId16"/>
    <p:sldLayoutId id="214748413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015002" y="2636912"/>
            <a:ext cx="741682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PE" sz="2400" b="1" dirty="0"/>
              <a:t>INTELIGENCIA DE NEGOCIOS PARA LA TOMA DE DECISIONES EN LA GESTIÓN ACADÉMICA EN LAS INSTITUCIONES EDUCATIVAS PÚBLICAS DE NIVEL SECUNDARIO</a:t>
            </a:r>
            <a:endParaRPr lang="es-PE" sz="2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2696257" y="4797152"/>
            <a:ext cx="40543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b="1" u="sng" dirty="0" smtClean="0"/>
              <a:t>Autor</a:t>
            </a:r>
            <a:r>
              <a:rPr lang="es-PE" dirty="0" smtClean="0"/>
              <a:t>: Alamo Castillo, Jorge Martín</a:t>
            </a:r>
          </a:p>
          <a:p>
            <a:pPr algn="ctr"/>
            <a:r>
              <a:rPr lang="es-PE" b="1" u="sng" dirty="0" smtClean="0"/>
              <a:t>Asesora</a:t>
            </a:r>
            <a:r>
              <a:rPr lang="es-PE" dirty="0" smtClean="0"/>
              <a:t>: Pro Concepción, Luzmila</a:t>
            </a:r>
          </a:p>
          <a:p>
            <a:pPr algn="ctr"/>
            <a:endParaRPr lang="es-PE" dirty="0" smtClean="0"/>
          </a:p>
          <a:p>
            <a:pPr algn="ctr"/>
            <a:r>
              <a:rPr lang="es-PE" dirty="0" smtClean="0"/>
              <a:t>Lima - Perú</a:t>
            </a:r>
            <a:endParaRPr lang="es-PE" dirty="0"/>
          </a:p>
          <a:p>
            <a:pPr algn="ctr"/>
            <a:r>
              <a:rPr lang="es-PE" dirty="0" smtClean="0"/>
              <a:t>Diciembre 2017</a:t>
            </a:r>
          </a:p>
        </p:txBody>
      </p:sp>
      <p:pic>
        <p:nvPicPr>
          <p:cNvPr id="1026" name="Imagen 4" descr="C:\Users\WsupernaturalW\Desktop\Logo UNMS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368" y="894823"/>
            <a:ext cx="1319213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75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67544" y="836712"/>
            <a:ext cx="424818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PE" b="1" u="sng" dirty="0"/>
              <a:t>Arquitectura de la solución</a:t>
            </a:r>
            <a:endParaRPr lang="es-PE" dirty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dirty="0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899591" y="1772815"/>
            <a:ext cx="1492369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1" name="Grupo 11"/>
          <p:cNvGrpSpPr>
            <a:grpSpLocks/>
          </p:cNvGrpSpPr>
          <p:nvPr/>
        </p:nvGrpSpPr>
        <p:grpSpPr bwMode="auto">
          <a:xfrm>
            <a:off x="899592" y="1772816"/>
            <a:ext cx="7632848" cy="2880320"/>
            <a:chOff x="1047" y="1714"/>
            <a:chExt cx="46767" cy="17444"/>
          </a:xfrm>
        </p:grpSpPr>
        <p:grpSp>
          <p:nvGrpSpPr>
            <p:cNvPr id="12" name="Grupo 10"/>
            <p:cNvGrpSpPr>
              <a:grpSpLocks/>
            </p:cNvGrpSpPr>
            <p:nvPr/>
          </p:nvGrpSpPr>
          <p:grpSpPr bwMode="auto">
            <a:xfrm>
              <a:off x="1047" y="1714"/>
              <a:ext cx="46768" cy="17445"/>
              <a:chOff x="1047" y="1714"/>
              <a:chExt cx="46768" cy="17449"/>
            </a:xfrm>
          </p:grpSpPr>
          <p:pic>
            <p:nvPicPr>
              <p:cNvPr id="14" name="Imagen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98" t="17607" r="41617" b="10306"/>
              <a:stretch>
                <a:fillRect/>
              </a:stretch>
            </p:blipFill>
            <p:spPr bwMode="auto">
              <a:xfrm>
                <a:off x="1047" y="4729"/>
                <a:ext cx="29909" cy="144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Imagen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63" t="8568" r="1247" b="4251"/>
              <a:stretch>
                <a:fillRect/>
              </a:stretch>
            </p:blipFill>
            <p:spPr bwMode="auto">
              <a:xfrm>
                <a:off x="31350" y="1714"/>
                <a:ext cx="16466" cy="17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Cuadro de texto 5"/>
            <p:cNvSpPr txBox="1">
              <a:spLocks noChangeArrowheads="1"/>
            </p:cNvSpPr>
            <p:nvPr/>
          </p:nvSpPr>
          <p:spPr bwMode="auto">
            <a:xfrm>
              <a:off x="21804" y="13263"/>
              <a:ext cx="7057" cy="1683"/>
            </a:xfrm>
            <a:prstGeom prst="rect">
              <a:avLst/>
            </a:prstGeom>
            <a:solidFill>
              <a:srgbClr val="DEEBF7"/>
            </a:solidFill>
            <a:ln w="6350">
              <a:solidFill>
                <a:srgbClr val="DEEBF7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PE" sz="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DM_Gestión Académica</a:t>
              </a:r>
              <a:endParaRPr kumimoji="0" lang="es-ES" altLang="es-P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005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60023" y="3223559"/>
            <a:ext cx="7223964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Bef>
                <a:spcPts val="1200"/>
              </a:spcBef>
              <a:spcAft>
                <a:spcPts val="300"/>
              </a:spcAft>
            </a:pPr>
            <a:r>
              <a:rPr lang="es-ES" sz="4000" b="1" kern="1400" dirty="0">
                <a:latin typeface="Calibri" panose="020F0502020204030204" pitchFamily="34" charset="0"/>
                <a:ea typeface="Times New Roman" panose="02020603050405020304" pitchFamily="18" charset="0"/>
              </a:rPr>
              <a:t>CAPITULO </a:t>
            </a:r>
            <a:r>
              <a:rPr lang="es-ES" sz="4000" b="1" kern="1400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V: APORTE PRACTICO</a:t>
            </a:r>
            <a:endParaRPr lang="es-PE" sz="4000" b="1" kern="14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83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354992" y="3223559"/>
            <a:ext cx="4434034" cy="758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Bef>
                <a:spcPts val="1200"/>
              </a:spcBef>
              <a:spcAft>
                <a:spcPts val="300"/>
              </a:spcAft>
            </a:pPr>
            <a:r>
              <a:rPr lang="es-ES" sz="4000" b="1" kern="1400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Análisis del Negocio</a:t>
            </a:r>
            <a:endParaRPr lang="es-PE" sz="4000" b="1" kern="14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73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n 18" descr="C:\Users\Jorge\Desktop\Model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845473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467544" y="836712"/>
            <a:ext cx="424818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PE" b="1" u="sng" dirty="0" smtClean="0"/>
              <a:t>Procesos del Negocio</a:t>
            </a:r>
            <a:endParaRPr lang="es-PE" dirty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4762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467544" y="836712"/>
            <a:ext cx="55446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PE" b="1" u="sng" dirty="0" smtClean="0"/>
              <a:t>Diagrama de Casos de Uso del Negocio</a:t>
            </a:r>
            <a:endParaRPr lang="es-PE" dirty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dirty="0"/>
          </a:p>
        </p:txBody>
      </p:sp>
      <p:pic>
        <p:nvPicPr>
          <p:cNvPr id="6147" name="Imagen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7488832" cy="315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956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467544" y="836712"/>
            <a:ext cx="55446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PE" b="1" u="sng" dirty="0" smtClean="0"/>
              <a:t>Proceso de Evaluación</a:t>
            </a:r>
            <a:endParaRPr lang="es-PE" dirty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dirty="0"/>
          </a:p>
        </p:txBody>
      </p:sp>
      <p:pic>
        <p:nvPicPr>
          <p:cNvPr id="7170" name="Imagen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268760"/>
            <a:ext cx="3272681" cy="568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707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467544" y="836712"/>
            <a:ext cx="55446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PE" b="1" u="sng" dirty="0" smtClean="0"/>
              <a:t>Análisis de Desempeño</a:t>
            </a:r>
            <a:endParaRPr lang="es-PE" dirty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dirty="0"/>
          </a:p>
        </p:txBody>
      </p:sp>
      <p:pic>
        <p:nvPicPr>
          <p:cNvPr id="8194" name="Imagen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485" y="1412776"/>
            <a:ext cx="4884787" cy="5220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064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213097" y="3223559"/>
            <a:ext cx="4717830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Bef>
                <a:spcPts val="1200"/>
              </a:spcBef>
              <a:spcAft>
                <a:spcPts val="300"/>
              </a:spcAft>
            </a:pPr>
            <a:r>
              <a:rPr lang="es-ES" sz="4000" b="1" kern="1400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Diseño del Data </a:t>
            </a:r>
            <a:r>
              <a:rPr lang="es-ES" sz="4000" b="1" kern="1400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Mart</a:t>
            </a:r>
            <a:endParaRPr lang="es-PE" sz="4000" b="1" kern="14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0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467544" y="836712"/>
            <a:ext cx="554461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PE" b="1" u="sng" dirty="0" smtClean="0"/>
              <a:t>Requerimientos de Información</a:t>
            </a:r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730206"/>
              </p:ext>
            </p:extLst>
          </p:nvPr>
        </p:nvGraphicFramePr>
        <p:xfrm>
          <a:off x="827584" y="1844824"/>
          <a:ext cx="7921376" cy="19442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0146"/>
                <a:gridCol w="5711230"/>
              </a:tblGrid>
              <a:tr h="21602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Código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Descripción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48072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RQ1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Conocer la calificación promedio de los estudiantes por área, grado, sección, periodo de evaluación en un gráfico comparativo que permita evidencie los cambios.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RQ2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Conocer la cantidad de estudiantes que obtuvo una calificación por debajo y por encima del promedio de determinado periodo.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48072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RQ3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000" dirty="0">
                          <a:effectLst/>
                        </a:rPr>
                        <a:t>Conocer la cantidad de estudiantes que alcanzan un rendimiento dispuesto en los siguientes rangos de calificaciones: 0-10, 11-13, 14-17, 18-20 para cada periodo de evaluación, grado, sección y área.</a:t>
                      </a:r>
                      <a:endParaRPr lang="es-P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1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467544" y="836712"/>
            <a:ext cx="554461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PE" b="1" u="sng" dirty="0" smtClean="0"/>
              <a:t>Modelo Conceptual Ampliado</a:t>
            </a:r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dirty="0"/>
          </a:p>
        </p:txBody>
      </p:sp>
      <p:sp>
        <p:nvSpPr>
          <p:cNvPr id="3" name="Rectangle 57"/>
          <p:cNvSpPr>
            <a:spLocks noChangeArrowheads="1"/>
          </p:cNvSpPr>
          <p:nvPr/>
        </p:nvSpPr>
        <p:spPr bwMode="auto">
          <a:xfrm>
            <a:off x="2051720" y="155679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" name="Rectangle 129"/>
          <p:cNvSpPr>
            <a:spLocks noChangeArrowheads="1"/>
          </p:cNvSpPr>
          <p:nvPr/>
        </p:nvSpPr>
        <p:spPr bwMode="auto">
          <a:xfrm>
            <a:off x="1691680" y="1268760"/>
            <a:ext cx="1172860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3" name="Grupo 197"/>
          <p:cNvGrpSpPr>
            <a:grpSpLocks/>
          </p:cNvGrpSpPr>
          <p:nvPr/>
        </p:nvGrpSpPr>
        <p:grpSpPr bwMode="auto">
          <a:xfrm>
            <a:off x="1691680" y="1268760"/>
            <a:ext cx="6336704" cy="5192351"/>
            <a:chOff x="0" y="0"/>
            <a:chExt cx="49396" cy="32346"/>
          </a:xfrm>
        </p:grpSpPr>
        <p:grpSp>
          <p:nvGrpSpPr>
            <p:cNvPr id="64" name="Grupo 198"/>
            <p:cNvGrpSpPr>
              <a:grpSpLocks/>
            </p:cNvGrpSpPr>
            <p:nvPr/>
          </p:nvGrpSpPr>
          <p:grpSpPr bwMode="auto">
            <a:xfrm>
              <a:off x="33263" y="4151"/>
              <a:ext cx="15894" cy="5426"/>
              <a:chOff x="-8" y="-151"/>
              <a:chExt cx="15893" cy="5426"/>
            </a:xfrm>
          </p:grpSpPr>
          <p:sp>
            <p:nvSpPr>
              <p:cNvPr id="117" name="Rectángulo redondeado 199"/>
              <p:cNvSpPr>
                <a:spLocks noChangeArrowheads="1"/>
              </p:cNvSpPr>
              <p:nvPr/>
            </p:nvSpPr>
            <p:spPr bwMode="auto">
              <a:xfrm>
                <a:off x="-8" y="345"/>
                <a:ext cx="15893" cy="4320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Cuadro de texto 200"/>
              <p:cNvSpPr txBox="1">
                <a:spLocks noChangeArrowheads="1"/>
              </p:cNvSpPr>
              <p:nvPr/>
            </p:nvSpPr>
            <p:spPr bwMode="auto">
              <a:xfrm>
                <a:off x="245" y="-151"/>
                <a:ext cx="15606" cy="5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PE" sz="7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Cant. estudiantes con calificaciones debajo del promedio</a:t>
                </a:r>
                <a:r>
                  <a:rPr kumimoji="0" lang="es-ES" altLang="es-PE" sz="7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                     </a:t>
                </a:r>
                <a:r>
                  <a:rPr kumimoji="0" lang="es-ES" altLang="es-PE" sz="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SUM (IF calificacion &lt; promedio_area THEN 1 ELSE 0)</a:t>
                </a:r>
                <a:endParaRPr kumimoji="0" lang="es-ES" altLang="es-P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5" name="Grupo 201"/>
            <p:cNvGrpSpPr>
              <a:grpSpLocks/>
            </p:cNvGrpSpPr>
            <p:nvPr/>
          </p:nvGrpSpPr>
          <p:grpSpPr bwMode="auto">
            <a:xfrm>
              <a:off x="33295" y="8800"/>
              <a:ext cx="16101" cy="4992"/>
              <a:chOff x="-130" y="-36"/>
              <a:chExt cx="16101" cy="4992"/>
            </a:xfrm>
          </p:grpSpPr>
          <p:sp>
            <p:nvSpPr>
              <p:cNvPr id="115" name="Rectángulo redondeado 202"/>
              <p:cNvSpPr>
                <a:spLocks noChangeArrowheads="1"/>
              </p:cNvSpPr>
              <p:nvPr/>
            </p:nvSpPr>
            <p:spPr bwMode="auto">
              <a:xfrm>
                <a:off x="-130" y="443"/>
                <a:ext cx="15847" cy="4320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Cuadro de texto 203"/>
              <p:cNvSpPr txBox="1">
                <a:spLocks noChangeArrowheads="1"/>
              </p:cNvSpPr>
              <p:nvPr/>
            </p:nvSpPr>
            <p:spPr bwMode="auto">
              <a:xfrm>
                <a:off x="137" y="-36"/>
                <a:ext cx="15834" cy="49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PE" sz="7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Cant. estudiantes con calificaciones encima del promedio</a:t>
                </a:r>
                <a:r>
                  <a:rPr kumimoji="0" lang="es-ES" altLang="es-PE" sz="7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                      </a:t>
                </a:r>
                <a:r>
                  <a:rPr kumimoji="0" lang="es-ES" altLang="es-PE" sz="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SUM (IF calificacion &gt; promedio_area THEN 1 ELSE 0)</a:t>
                </a:r>
                <a:endParaRPr kumimoji="0" lang="es-ES" altLang="es-P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6" name="Grupo 204"/>
            <p:cNvGrpSpPr>
              <a:grpSpLocks/>
            </p:cNvGrpSpPr>
            <p:nvPr/>
          </p:nvGrpSpPr>
          <p:grpSpPr bwMode="auto">
            <a:xfrm>
              <a:off x="33192" y="13364"/>
              <a:ext cx="15941" cy="5205"/>
              <a:chOff x="-2" y="-5"/>
              <a:chExt cx="15941" cy="5205"/>
            </a:xfrm>
          </p:grpSpPr>
          <p:sp>
            <p:nvSpPr>
              <p:cNvPr id="113" name="Rectángulo redondeado 205"/>
              <p:cNvSpPr>
                <a:spLocks noChangeArrowheads="1"/>
              </p:cNvSpPr>
              <p:nvPr/>
            </p:nvSpPr>
            <p:spPr bwMode="auto">
              <a:xfrm>
                <a:off x="-2" y="431"/>
                <a:ext cx="15911" cy="4320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Cuadro de texto 206"/>
              <p:cNvSpPr txBox="1">
                <a:spLocks noChangeArrowheads="1"/>
              </p:cNvSpPr>
              <p:nvPr/>
            </p:nvSpPr>
            <p:spPr bwMode="auto">
              <a:xfrm>
                <a:off x="224" y="-5"/>
                <a:ext cx="15714" cy="5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PE" sz="7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Cant. estudiantes con calificaciones entre 0-10</a:t>
                </a:r>
                <a:r>
                  <a:rPr kumimoji="0" lang="es-ES" altLang="es-PE" sz="7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                                         </a:t>
                </a:r>
                <a:r>
                  <a:rPr kumimoji="0" lang="es-ES" altLang="es-PE" sz="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SUM (IF calificacion  BETWEEN 0 AND 10 THEN 1 ELSE 0)</a:t>
                </a:r>
                <a:endParaRPr kumimoji="0" lang="es-ES" altLang="es-P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7" name="Grupo 207"/>
            <p:cNvGrpSpPr>
              <a:grpSpLocks/>
            </p:cNvGrpSpPr>
            <p:nvPr/>
          </p:nvGrpSpPr>
          <p:grpSpPr bwMode="auto">
            <a:xfrm>
              <a:off x="33226" y="17852"/>
              <a:ext cx="15916" cy="5080"/>
              <a:chOff x="-122" y="-128"/>
              <a:chExt cx="15916" cy="5079"/>
            </a:xfrm>
          </p:grpSpPr>
          <p:sp>
            <p:nvSpPr>
              <p:cNvPr id="111" name="Rectángulo redondeado 208"/>
              <p:cNvSpPr>
                <a:spLocks noChangeArrowheads="1"/>
              </p:cNvSpPr>
              <p:nvPr/>
            </p:nvSpPr>
            <p:spPr bwMode="auto">
              <a:xfrm>
                <a:off x="-122" y="387"/>
                <a:ext cx="15911" cy="4320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Cuadro de texto 209"/>
              <p:cNvSpPr txBox="1">
                <a:spLocks noChangeArrowheads="1"/>
              </p:cNvSpPr>
              <p:nvPr/>
            </p:nvSpPr>
            <p:spPr bwMode="auto">
              <a:xfrm>
                <a:off x="213" y="-128"/>
                <a:ext cx="15580" cy="50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PE" sz="7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Cant. estudiantes con calificaciones entre 11-13</a:t>
                </a:r>
                <a:r>
                  <a:rPr kumimoji="0" lang="es-ES" altLang="es-PE" sz="7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                                      </a:t>
                </a:r>
                <a:r>
                  <a:rPr kumimoji="0" lang="es-ES" altLang="es-PE" sz="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SUM (IF calificacion BETWEEN 11 AND 13 THEN 1 ELSE 0)</a:t>
                </a:r>
                <a:endParaRPr kumimoji="0" lang="es-ES" altLang="es-PE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altLang="es-P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8" name="Grupo 210"/>
            <p:cNvGrpSpPr>
              <a:grpSpLocks/>
            </p:cNvGrpSpPr>
            <p:nvPr/>
          </p:nvGrpSpPr>
          <p:grpSpPr bwMode="auto">
            <a:xfrm>
              <a:off x="33268" y="22506"/>
              <a:ext cx="15993" cy="5048"/>
              <a:chOff x="-2" y="-84"/>
              <a:chExt cx="15992" cy="5048"/>
            </a:xfrm>
          </p:grpSpPr>
          <p:sp>
            <p:nvSpPr>
              <p:cNvPr id="109" name="Rectángulo redondeado 211"/>
              <p:cNvSpPr>
                <a:spLocks noChangeArrowheads="1"/>
              </p:cNvSpPr>
              <p:nvPr/>
            </p:nvSpPr>
            <p:spPr bwMode="auto">
              <a:xfrm>
                <a:off x="-2" y="343"/>
                <a:ext cx="15911" cy="4320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Cuadro de texto 212"/>
              <p:cNvSpPr txBox="1">
                <a:spLocks noChangeArrowheads="1"/>
              </p:cNvSpPr>
              <p:nvPr/>
            </p:nvSpPr>
            <p:spPr bwMode="auto">
              <a:xfrm>
                <a:off x="336" y="-84"/>
                <a:ext cx="15653" cy="50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PE" sz="7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Cant. estudiantes con calificaciones entre 14-17</a:t>
                </a:r>
                <a:r>
                  <a:rPr kumimoji="0" lang="es-ES" altLang="es-PE" sz="7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                                       </a:t>
                </a:r>
                <a:r>
                  <a:rPr kumimoji="0" lang="es-ES" altLang="es-PE" sz="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SUM (IF calificacion BETWEEN 14 AND 17 THEN 1 ELSE 0)</a:t>
                </a:r>
                <a:endParaRPr kumimoji="0" lang="es-ES" altLang="es-PE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altLang="es-P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9" name="Grupo 213"/>
            <p:cNvGrpSpPr>
              <a:grpSpLocks/>
            </p:cNvGrpSpPr>
            <p:nvPr/>
          </p:nvGrpSpPr>
          <p:grpSpPr bwMode="auto">
            <a:xfrm>
              <a:off x="33268" y="27117"/>
              <a:ext cx="15912" cy="5229"/>
              <a:chOff x="-2" y="-6"/>
              <a:chExt cx="15912" cy="5228"/>
            </a:xfrm>
          </p:grpSpPr>
          <p:sp>
            <p:nvSpPr>
              <p:cNvPr id="107" name="Rectángulo redondeado 214"/>
              <p:cNvSpPr>
                <a:spLocks noChangeArrowheads="1"/>
              </p:cNvSpPr>
              <p:nvPr/>
            </p:nvSpPr>
            <p:spPr bwMode="auto">
              <a:xfrm>
                <a:off x="-2" y="430"/>
                <a:ext cx="15911" cy="4320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Cuadro de texto 215"/>
              <p:cNvSpPr txBox="1">
                <a:spLocks noChangeArrowheads="1"/>
              </p:cNvSpPr>
              <p:nvPr/>
            </p:nvSpPr>
            <p:spPr bwMode="auto">
              <a:xfrm>
                <a:off x="291" y="-6"/>
                <a:ext cx="15605" cy="5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PE" sz="7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Cant. estudiantes con calificaciones entre 18-20</a:t>
                </a:r>
                <a:r>
                  <a:rPr kumimoji="0" lang="es-ES" altLang="es-PE" sz="7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                                       </a:t>
                </a:r>
                <a:r>
                  <a:rPr kumimoji="0" lang="es-ES" altLang="es-PE" sz="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SUM (IF calificacion BETWEEN 18 AND 20 THEN 1 ELSE 0)</a:t>
                </a:r>
                <a:endParaRPr kumimoji="0" lang="es-ES" altLang="es-PE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altLang="es-P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0" name="Grupo 216"/>
            <p:cNvGrpSpPr>
              <a:grpSpLocks/>
            </p:cNvGrpSpPr>
            <p:nvPr/>
          </p:nvGrpSpPr>
          <p:grpSpPr bwMode="auto">
            <a:xfrm>
              <a:off x="0" y="1844"/>
              <a:ext cx="33324" cy="27297"/>
              <a:chOff x="0" y="0"/>
              <a:chExt cx="33324" cy="27297"/>
            </a:xfrm>
          </p:grpSpPr>
          <p:grpSp>
            <p:nvGrpSpPr>
              <p:cNvPr id="74" name="Grupo 217"/>
              <p:cNvGrpSpPr>
                <a:grpSpLocks/>
              </p:cNvGrpSpPr>
              <p:nvPr/>
            </p:nvGrpSpPr>
            <p:grpSpPr bwMode="auto">
              <a:xfrm>
                <a:off x="0" y="5128"/>
                <a:ext cx="27442" cy="17043"/>
                <a:chOff x="0" y="-425"/>
                <a:chExt cx="27442" cy="17043"/>
              </a:xfrm>
            </p:grpSpPr>
            <p:grpSp>
              <p:nvGrpSpPr>
                <p:cNvPr id="82" name="Grupo 218"/>
                <p:cNvGrpSpPr>
                  <a:grpSpLocks/>
                </p:cNvGrpSpPr>
                <p:nvPr/>
              </p:nvGrpSpPr>
              <p:grpSpPr bwMode="auto">
                <a:xfrm>
                  <a:off x="15987" y="5778"/>
                  <a:ext cx="11455" cy="4509"/>
                  <a:chOff x="0" y="0"/>
                  <a:chExt cx="11454" cy="4509"/>
                </a:xfrm>
              </p:grpSpPr>
              <p:sp>
                <p:nvSpPr>
                  <p:cNvPr id="105" name="Elipse 219"/>
                  <p:cNvSpPr>
                    <a:spLocks noChangeArrowheads="1"/>
                  </p:cNvSpPr>
                  <p:nvPr/>
                </p:nvSpPr>
                <p:spPr bwMode="auto">
                  <a:xfrm>
                    <a:off x="168" y="0"/>
                    <a:ext cx="10992" cy="4509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" name="Cuadro de texto 2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1121"/>
                    <a:ext cx="11454" cy="23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63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ES" alt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rPr>
                      <a:t>Calificación Estudiante</a:t>
                    </a:r>
                    <a:endParaRPr kumimoji="0" lang="es-ES" altLang="es-PE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3" name="Grupo 221"/>
                <p:cNvGrpSpPr>
                  <a:grpSpLocks/>
                </p:cNvGrpSpPr>
                <p:nvPr/>
              </p:nvGrpSpPr>
              <p:grpSpPr bwMode="auto">
                <a:xfrm>
                  <a:off x="0" y="-425"/>
                  <a:ext cx="16145" cy="17043"/>
                  <a:chOff x="0" y="-425"/>
                  <a:chExt cx="16145" cy="17043"/>
                </a:xfrm>
              </p:grpSpPr>
              <p:grpSp>
                <p:nvGrpSpPr>
                  <p:cNvPr id="84" name="Grupo 222"/>
                  <p:cNvGrpSpPr>
                    <a:grpSpLocks/>
                  </p:cNvGrpSpPr>
                  <p:nvPr/>
                </p:nvGrpSpPr>
                <p:grpSpPr bwMode="auto">
                  <a:xfrm>
                    <a:off x="0" y="-425"/>
                    <a:ext cx="10459" cy="17043"/>
                    <a:chOff x="0" y="-425"/>
                    <a:chExt cx="10459" cy="17043"/>
                  </a:xfrm>
                </p:grpSpPr>
                <p:grpSp>
                  <p:nvGrpSpPr>
                    <p:cNvPr id="90" name="Grupo 22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2" y="-425"/>
                      <a:ext cx="10347" cy="3391"/>
                      <a:chOff x="0" y="-425"/>
                      <a:chExt cx="10346" cy="3392"/>
                    </a:xfrm>
                  </p:grpSpPr>
                  <p:sp>
                    <p:nvSpPr>
                      <p:cNvPr id="103" name="Rectángulo redondeado 22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10185" cy="233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04" name="Cuadro de texto 22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6" y="-425"/>
                        <a:ext cx="10290" cy="33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s-ES" altLang="es-PE" sz="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rPr>
                          <a:t>Periodo Académico</a:t>
                        </a:r>
                        <a:r>
                          <a:rPr kumimoji="0" lang="es-ES" altLang="es-PE" sz="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rPr>
                          <a:t> </a:t>
                        </a:r>
                        <a:r>
                          <a:rPr kumimoji="0" lang="es-ES" altLang="es-PE" sz="7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rPr>
                          <a:t>Código</a:t>
                        </a:r>
                        <a:endParaRPr kumimoji="0" lang="es-ES" altLang="es-PE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endParaRPr>
                      </a:p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s-ES" altLang="es-P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91" name="Grupo 22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6" y="3047"/>
                      <a:ext cx="10387" cy="3358"/>
                      <a:chOff x="0" y="-374"/>
                      <a:chExt cx="10387" cy="3358"/>
                    </a:xfrm>
                  </p:grpSpPr>
                  <p:sp>
                    <p:nvSpPr>
                      <p:cNvPr id="101" name="Rectángulo redondeado 22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10217" cy="2298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02" name="Cuadro de texto 22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40" y="-374"/>
                        <a:ext cx="10147" cy="33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s-ES" altLang="es-PE" sz="8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rPr>
                          <a:t>Periodo Evaluación </a:t>
                        </a:r>
                        <a:r>
                          <a:rPr kumimoji="0" lang="es-ES" altLang="es-PE" sz="7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rPr>
                          <a:t>Nombre</a:t>
                        </a:r>
                        <a:endParaRPr kumimoji="0" lang="es-ES" alt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endParaRPr>
                      </a:p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s-ES" alt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92" name="Grupo 22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8" y="13263"/>
                      <a:ext cx="10223" cy="3355"/>
                      <a:chOff x="0" y="-424"/>
                      <a:chExt cx="10223" cy="3354"/>
                    </a:xfrm>
                  </p:grpSpPr>
                  <p:sp>
                    <p:nvSpPr>
                      <p:cNvPr id="99" name="Rectángulo redondeado 23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25"/>
                        <a:ext cx="10223" cy="233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00" name="Cuadro de texto 23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902" y="-424"/>
                        <a:ext cx="6708" cy="33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s-ES" altLang="es-PE" sz="8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rPr>
                          <a:t>Área</a:t>
                        </a:r>
                        <a:r>
                          <a:rPr kumimoji="0" lang="es-ES" altLang="es-PE" sz="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rPr>
                          <a:t> </a:t>
                        </a:r>
                        <a:r>
                          <a:rPr kumimoji="0" lang="es-ES" altLang="es-PE" sz="7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rPr>
                          <a:t>Nombre</a:t>
                        </a:r>
                        <a:endParaRPr kumimoji="0" lang="es-ES" alt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endParaRPr>
                      </a:p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s-ES" alt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93" name="Grupo 23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2" y="9897"/>
                      <a:ext cx="10185" cy="3151"/>
                      <a:chOff x="0" y="-424"/>
                      <a:chExt cx="10185" cy="3151"/>
                    </a:xfrm>
                  </p:grpSpPr>
                  <p:sp>
                    <p:nvSpPr>
                      <p:cNvPr id="97" name="Rectángulo redondeado 23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10185" cy="233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8" name="Cuadro de texto 23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958" y="-424"/>
                        <a:ext cx="6545" cy="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s-ES" altLang="es-PE" sz="8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rPr>
                          <a:t>Sección</a:t>
                        </a:r>
                        <a:r>
                          <a:rPr kumimoji="0" lang="es-ES" altLang="es-PE" sz="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rPr>
                          <a:t> </a:t>
                        </a:r>
                        <a:r>
                          <a:rPr kumimoji="0" lang="es-ES" altLang="es-PE" sz="7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rPr>
                          <a:t>Código</a:t>
                        </a:r>
                        <a:endParaRPr kumimoji="0" lang="es-ES" alt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endParaRPr>
                      </a:p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s-ES" alt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94" name="Grupo 23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6536"/>
                      <a:ext cx="10248" cy="3234"/>
                      <a:chOff x="0" y="-475"/>
                      <a:chExt cx="10248" cy="3234"/>
                    </a:xfrm>
                  </p:grpSpPr>
                  <p:sp>
                    <p:nvSpPr>
                      <p:cNvPr id="95" name="Rectángulo redondeado 23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10248" cy="233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6" name="Cuadro de texto 23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835" y="-475"/>
                        <a:ext cx="6780" cy="32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s-ES" altLang="es-PE" sz="8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rPr>
                          <a:t>Grado</a:t>
                        </a:r>
                        <a:r>
                          <a:rPr kumimoji="0" lang="es-ES" altLang="es-PE" sz="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rPr>
                          <a:t> </a:t>
                        </a:r>
                        <a:r>
                          <a:rPr kumimoji="0" lang="es-ES" altLang="es-PE" sz="7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rPr>
                          <a:t>Código</a:t>
                        </a:r>
                        <a:endParaRPr kumimoji="0" lang="es-ES" alt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endParaRPr>
                      </a:p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s-ES" alt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85" name="Conector recto 238"/>
                  <p:cNvSpPr>
                    <a:spLocks noChangeShapeType="1"/>
                  </p:cNvSpPr>
                  <p:nvPr/>
                </p:nvSpPr>
                <p:spPr bwMode="auto">
                  <a:xfrm>
                    <a:off x="10378" y="1402"/>
                    <a:ext cx="5759" cy="6667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6" name="Conector recto 239"/>
                  <p:cNvSpPr>
                    <a:spLocks noChangeShapeType="1"/>
                  </p:cNvSpPr>
                  <p:nvPr/>
                </p:nvSpPr>
                <p:spPr bwMode="auto">
                  <a:xfrm>
                    <a:off x="10322" y="4656"/>
                    <a:ext cx="5818" cy="3395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7" name="Conector recto 2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265" y="8022"/>
                    <a:ext cx="5876" cy="1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8" name="Conector recto 24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378" y="8022"/>
                    <a:ext cx="5767" cy="3446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" name="Conector recto 2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378" y="8022"/>
                    <a:ext cx="5757" cy="6875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75" name="Conector recto de flecha 243"/>
              <p:cNvSpPr>
                <a:spLocks noChangeShapeType="1"/>
              </p:cNvSpPr>
              <p:nvPr/>
            </p:nvSpPr>
            <p:spPr bwMode="auto">
              <a:xfrm>
                <a:off x="27039" y="13687"/>
                <a:ext cx="6120" cy="0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Conector recto de flecha 244"/>
              <p:cNvSpPr>
                <a:spLocks noChangeShapeType="1"/>
              </p:cNvSpPr>
              <p:nvPr/>
            </p:nvSpPr>
            <p:spPr bwMode="auto">
              <a:xfrm flipV="1">
                <a:off x="27151" y="4487"/>
                <a:ext cx="6128" cy="9112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Conector recto de flecha 245"/>
              <p:cNvSpPr>
                <a:spLocks noChangeShapeType="1"/>
              </p:cNvSpPr>
              <p:nvPr/>
            </p:nvSpPr>
            <p:spPr bwMode="auto">
              <a:xfrm flipV="1">
                <a:off x="27151" y="9144"/>
                <a:ext cx="6131" cy="4492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Conector recto de flecha 246"/>
              <p:cNvSpPr>
                <a:spLocks noChangeShapeType="1"/>
              </p:cNvSpPr>
              <p:nvPr/>
            </p:nvSpPr>
            <p:spPr bwMode="auto">
              <a:xfrm>
                <a:off x="27151" y="13575"/>
                <a:ext cx="6075" cy="4693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Conector recto de flecha 247"/>
              <p:cNvSpPr>
                <a:spLocks noChangeShapeType="1"/>
              </p:cNvSpPr>
              <p:nvPr/>
            </p:nvSpPr>
            <p:spPr bwMode="auto">
              <a:xfrm>
                <a:off x="27095" y="13575"/>
                <a:ext cx="6229" cy="9303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Conector recto de flecha 248"/>
              <p:cNvSpPr>
                <a:spLocks noChangeShapeType="1"/>
              </p:cNvSpPr>
              <p:nvPr/>
            </p:nvSpPr>
            <p:spPr bwMode="auto">
              <a:xfrm>
                <a:off x="27095" y="13575"/>
                <a:ext cx="6184" cy="13722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Conector recto de flecha 249"/>
              <p:cNvSpPr>
                <a:spLocks noChangeShapeType="1"/>
              </p:cNvSpPr>
              <p:nvPr/>
            </p:nvSpPr>
            <p:spPr bwMode="auto">
              <a:xfrm flipV="1">
                <a:off x="27151" y="0"/>
                <a:ext cx="6025" cy="13595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1" name="Grupo 250"/>
            <p:cNvGrpSpPr>
              <a:grpSpLocks/>
            </p:cNvGrpSpPr>
            <p:nvPr/>
          </p:nvGrpSpPr>
          <p:grpSpPr bwMode="auto">
            <a:xfrm>
              <a:off x="33257" y="0"/>
              <a:ext cx="16005" cy="4301"/>
              <a:chOff x="-14" y="0"/>
              <a:chExt cx="16005" cy="4301"/>
            </a:xfrm>
          </p:grpSpPr>
          <p:sp>
            <p:nvSpPr>
              <p:cNvPr id="72" name="Rectángulo redondeado 251"/>
              <p:cNvSpPr>
                <a:spLocks noChangeArrowheads="1"/>
              </p:cNvSpPr>
              <p:nvPr/>
            </p:nvSpPr>
            <p:spPr bwMode="auto">
              <a:xfrm>
                <a:off x="-14" y="0"/>
                <a:ext cx="15899" cy="4301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Cuadro de texto 252"/>
              <p:cNvSpPr txBox="1">
                <a:spLocks noChangeArrowheads="1"/>
              </p:cNvSpPr>
              <p:nvPr/>
            </p:nvSpPr>
            <p:spPr bwMode="auto">
              <a:xfrm>
                <a:off x="213" y="560"/>
                <a:ext cx="15777" cy="34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PE" sz="7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Calificación promedio de estudiantes</a:t>
                </a:r>
                <a:r>
                  <a:rPr kumimoji="0" lang="es-ES" altLang="es-PE" sz="7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kumimoji="0" lang="es-ES" altLang="es-PE" sz="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AVG (calificacion)</a:t>
                </a:r>
                <a:endParaRPr kumimoji="0" lang="es-ES" altLang="es-P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492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663352"/>
          </a:xfrm>
        </p:spPr>
        <p:txBody>
          <a:bodyPr>
            <a:normAutofit/>
          </a:bodyPr>
          <a:lstStyle/>
          <a:p>
            <a:pPr algn="ctr"/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Definición del Problema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67544" y="1628800"/>
            <a:ext cx="8229600" cy="391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28575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 instituciones académicas requieren un adecuado control de los indicadores clave de desempeño académico para obtener eficientemente información relevante para la toma de decisiones. </a:t>
            </a:r>
            <a:endParaRPr lang="es-PE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28575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P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P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común, en las Instituciones Educativas Públicas en el Perú, que se presenten inconvenientes en la distribución de vacantes, resultando en saturaciones de alumnado. </a:t>
            </a:r>
            <a:endParaRPr lang="es-PE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s-P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P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pasar que estas instituciones, en su mayoría, cuentan con alguna clase de sistema informático que les ayude a la administración académica; se puede notar la ausencia de una plataforma tecnológica </a:t>
            </a:r>
            <a:r>
              <a:rPr lang="es-PE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especializada. </a:t>
            </a:r>
            <a:endParaRPr lang="es-P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28575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P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94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467544" y="836712"/>
            <a:ext cx="55446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PE" b="1" u="sng" dirty="0" smtClean="0"/>
              <a:t>Modelo Dimensional</a:t>
            </a:r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dirty="0"/>
          </a:p>
        </p:txBody>
      </p:sp>
      <p:sp>
        <p:nvSpPr>
          <p:cNvPr id="3" name="Rectangle 57"/>
          <p:cNvSpPr>
            <a:spLocks noChangeArrowheads="1"/>
          </p:cNvSpPr>
          <p:nvPr/>
        </p:nvSpPr>
        <p:spPr bwMode="auto">
          <a:xfrm>
            <a:off x="2051720" y="155679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" name="Rectangle 129"/>
          <p:cNvSpPr>
            <a:spLocks noChangeArrowheads="1"/>
          </p:cNvSpPr>
          <p:nvPr/>
        </p:nvSpPr>
        <p:spPr bwMode="auto">
          <a:xfrm>
            <a:off x="1691680" y="1268760"/>
            <a:ext cx="1172860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266" name="Imagen 259" descr="C:\Users\Jorge\Desktop\b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50" y="1292175"/>
            <a:ext cx="6077086" cy="532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607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Imagen 2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7776864" cy="4350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898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467544" y="836712"/>
            <a:ext cx="55446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PE" b="1" u="sng" dirty="0" smtClean="0"/>
              <a:t>Procesos ETL</a:t>
            </a:r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dirty="0"/>
          </a:p>
        </p:txBody>
      </p:sp>
      <p:sp>
        <p:nvSpPr>
          <p:cNvPr id="3" name="Rectangle 57"/>
          <p:cNvSpPr>
            <a:spLocks noChangeArrowheads="1"/>
          </p:cNvSpPr>
          <p:nvPr/>
        </p:nvSpPr>
        <p:spPr bwMode="auto">
          <a:xfrm>
            <a:off x="2051720" y="155679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" name="Rectangle 129"/>
          <p:cNvSpPr>
            <a:spLocks noChangeArrowheads="1"/>
          </p:cNvSpPr>
          <p:nvPr/>
        </p:nvSpPr>
        <p:spPr bwMode="auto">
          <a:xfrm>
            <a:off x="1691680" y="1268760"/>
            <a:ext cx="1172860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314" name="Imagen 2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82" y="1357342"/>
            <a:ext cx="7711789" cy="4015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14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217202" y="3223559"/>
            <a:ext cx="4709623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Bef>
                <a:spcPts val="1200"/>
              </a:spcBef>
              <a:spcAft>
                <a:spcPts val="300"/>
              </a:spcAft>
            </a:pPr>
            <a:r>
              <a:rPr lang="es-ES" sz="4000" b="1" kern="1400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Creación de Reportes</a:t>
            </a:r>
            <a:endParaRPr lang="es-PE" sz="4000" b="1" kern="14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95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2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" t="9457" r="2457" b="9836"/>
          <a:stretch>
            <a:fillRect/>
          </a:stretch>
        </p:blipFill>
        <p:spPr bwMode="auto">
          <a:xfrm>
            <a:off x="1259631" y="764704"/>
            <a:ext cx="6861489" cy="162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 descr="ejempl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2636912"/>
            <a:ext cx="6789481" cy="388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163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645055" y="3223559"/>
            <a:ext cx="5853910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Bef>
                <a:spcPts val="1200"/>
              </a:spcBef>
              <a:spcAft>
                <a:spcPts val="300"/>
              </a:spcAft>
            </a:pPr>
            <a:r>
              <a:rPr lang="es-ES" sz="4000" b="1" kern="1400" dirty="0">
                <a:latin typeface="Calibri" panose="020F0502020204030204" pitchFamily="34" charset="0"/>
                <a:ea typeface="Times New Roman" panose="02020603050405020304" pitchFamily="18" charset="0"/>
              </a:rPr>
              <a:t>CAPITULO </a:t>
            </a:r>
            <a:r>
              <a:rPr lang="es-ES" sz="4000" b="1" kern="1400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VI: RESULTADOS</a:t>
            </a:r>
            <a:endParaRPr lang="es-PE" sz="4000" b="1" kern="14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18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27584" y="1412776"/>
            <a:ext cx="7754165" cy="352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La solución fue probada en un entorno simulado, se utilizó datos aleatorios que simulen los de estudiantes nivel secundario durante los periodos académicos 2014, 2015 y 201, considerando los grados, secciones y diferentes cursos. Finalmente se obtuvo un Data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Mart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con información de tres años y se diseñaron consultas predefinidas utilizando QlikView, proporcionando una plataforma de consultas que satisface las necesidades de información identificadas. </a:t>
            </a:r>
            <a:endParaRPr lang="es-P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s-P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El sistema permitir a los usuarios reducir considerablemente el tiempo empleado en la recolección de información para realizar el Análisis de Desempeño de los estudiantes, además de resultar muy útil para realizar el balance a fin del año lectivo y completar los formatos suministrados por el MINEDU.</a:t>
            </a:r>
            <a:endParaRPr lang="es-P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15000"/>
              </a:lnSpc>
              <a:spcBef>
                <a:spcPts val="1200"/>
              </a:spcBef>
              <a:spcAft>
                <a:spcPts val="300"/>
              </a:spcAft>
            </a:pPr>
            <a:endParaRPr lang="es-PE" sz="1400" b="1" kern="14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13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259632" y="2276872"/>
            <a:ext cx="682193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/>
              <a:t> </a:t>
            </a:r>
            <a:endParaRPr lang="es-PE" sz="4000" dirty="0"/>
          </a:p>
          <a:p>
            <a:pPr algn="ctr">
              <a:lnSpc>
                <a:spcPct val="115000"/>
              </a:lnSpc>
              <a:spcBef>
                <a:spcPts val="1200"/>
              </a:spcBef>
              <a:spcAft>
                <a:spcPts val="300"/>
              </a:spcAft>
            </a:pPr>
            <a:r>
              <a:rPr lang="es-ES" sz="4000" b="1" kern="1400" dirty="0">
                <a:latin typeface="Calibri" panose="020F0502020204030204" pitchFamily="34" charset="0"/>
                <a:ea typeface="Times New Roman" panose="02020603050405020304" pitchFamily="18" charset="0"/>
              </a:rPr>
              <a:t>CAPÍTULO </a:t>
            </a:r>
            <a:r>
              <a:rPr lang="es-ES" sz="4000" b="1" kern="1400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VII: </a:t>
            </a:r>
            <a:r>
              <a:rPr lang="es-ES" sz="4000" b="1" kern="1400" dirty="0">
                <a:latin typeface="Calibri" panose="020F0502020204030204" pitchFamily="34" charset="0"/>
                <a:ea typeface="Times New Roman" panose="02020603050405020304" pitchFamily="18" charset="0"/>
              </a:rPr>
              <a:t>CONCLUSIONES</a:t>
            </a:r>
            <a:endParaRPr lang="es-PE" sz="4000" b="1" kern="1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14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67544" y="1196752"/>
            <a:ext cx="7920880" cy="5541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El caso de estudio muestra que la solución propuesta satisface el objetivo de este trabajo de investigación, se implementó el Data </a:t>
            </a:r>
            <a:r>
              <a:rPr lang="es-P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Mart</a:t>
            </a:r>
            <a:r>
              <a:rPr 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 con la información de evaluaciones estudiantiles, disminuyendo de esta manera los tiempos de recopilación de información para las instituciones educativas.</a:t>
            </a:r>
          </a:p>
          <a:p>
            <a:pPr algn="just"/>
            <a:r>
              <a:rPr 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lvl="1" algn="just"/>
            <a:r>
              <a:rPr 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Se realizó una comparación entre las metodologías para la implementación de un Data </a:t>
            </a:r>
            <a:r>
              <a:rPr lang="es-P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Mart</a:t>
            </a:r>
            <a:r>
              <a:rPr 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 más populares: </a:t>
            </a:r>
            <a:r>
              <a:rPr lang="es-P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Raph</a:t>
            </a:r>
            <a:r>
              <a:rPr 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Kimball</a:t>
            </a:r>
            <a:r>
              <a:rPr 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, Bill </a:t>
            </a:r>
            <a:r>
              <a:rPr lang="es-P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Inmon</a:t>
            </a:r>
            <a:r>
              <a:rPr 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 y HEFESTO. Se determinó que la metodología HEFESTO era la más adecuado para este proyecto, ya que no requiere un nivel alto de documentación y permite realizar la implementación de un Data </a:t>
            </a:r>
            <a:r>
              <a:rPr lang="es-P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Warehouse</a:t>
            </a:r>
            <a:r>
              <a:rPr 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 incremental permitiendo con una sola persona para el desarrollo.</a:t>
            </a:r>
          </a:p>
          <a:p>
            <a:pPr algn="just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s-P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Se realizó una comparación entre las herramientas disponibles para implementar un  Data </a:t>
            </a:r>
            <a:r>
              <a:rPr lang="es-P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Mart</a:t>
            </a:r>
            <a:r>
              <a:rPr 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, el análisis abarco tanto herramientas licenciadas como MS SQL Server </a:t>
            </a:r>
            <a:r>
              <a:rPr lang="es-P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  <a:r>
              <a:rPr 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 Services &amp; Analysis como herramientas Open </a:t>
            </a:r>
            <a:r>
              <a:rPr lang="es-P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Source</a:t>
            </a:r>
            <a:r>
              <a:rPr 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 como </a:t>
            </a:r>
            <a:r>
              <a:rPr lang="es-P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Pentaho</a:t>
            </a:r>
            <a:r>
              <a:rPr 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 y Jaspersoft. Se seleccionó </a:t>
            </a:r>
            <a:r>
              <a:rPr lang="es-P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Pentaho</a:t>
            </a:r>
            <a:r>
              <a:rPr 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 y QlikView ya que no requieren licenciamiento, resultando una alternativa viable para las instituciones educativas públicas.</a:t>
            </a:r>
          </a:p>
          <a:p>
            <a:pPr algn="just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s-P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El modelo seleccionado para el diseño del Data </a:t>
            </a:r>
            <a:r>
              <a:rPr lang="es-P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Mart</a:t>
            </a:r>
            <a:r>
              <a:rPr 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 fue determinado por la relación entre las perspectivas analizadas para satisfacer los requerimientos de información solicitados.</a:t>
            </a:r>
          </a:p>
          <a:p>
            <a:pPr algn="ctr">
              <a:lnSpc>
                <a:spcPct val="115000"/>
              </a:lnSpc>
              <a:spcBef>
                <a:spcPts val="1200"/>
              </a:spcBef>
              <a:spcAft>
                <a:spcPts val="300"/>
              </a:spcAft>
            </a:pPr>
            <a:endParaRPr lang="es-PE" sz="1400" b="1" kern="14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02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663352"/>
          </a:xfrm>
        </p:spPr>
        <p:txBody>
          <a:bodyPr>
            <a:normAutofit/>
          </a:bodyPr>
          <a:lstStyle/>
          <a:p>
            <a:pPr algn="ctr"/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Justificación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67544" y="1628800"/>
            <a:ext cx="8229600" cy="1984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</a:pPr>
            <a:r>
              <a:rPr lang="es-P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Debido a que en la actualidad las Instituciones Educativas Públicas no cuentan con un sistema que facilite establecer un valor efectivo y explotar el potencial de la información académica del Sistema de Información de Apoyo a la Gestión de la Institución Educativa (SIAGIE) se propone una solución de Inteligencia de Negocios que permita conocer el estado y comportamiento académico a mayor detalle. </a:t>
            </a:r>
            <a:endParaRPr lang="es-P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07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663352"/>
          </a:xfrm>
        </p:spPr>
        <p:txBody>
          <a:bodyPr>
            <a:normAutofit/>
          </a:bodyPr>
          <a:lstStyle/>
          <a:p>
            <a:pPr algn="ctr"/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Objetivos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67544" y="1628800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es-PE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Objetivo </a:t>
            </a:r>
            <a:r>
              <a:rPr lang="es-PE" b="1" u="sng" dirty="0"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  <a:endParaRPr lang="es-P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PE" b="1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s-P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s-PE" dirty="0">
                <a:latin typeface="Calibri" panose="020F0502020204030204" pitchFamily="34" charset="0"/>
                <a:cs typeface="Calibri" panose="020F0502020204030204" pitchFamily="34" charset="0"/>
              </a:rPr>
              <a:t>Diseñar e implementar una solución de Business </a:t>
            </a:r>
            <a:r>
              <a:rPr lang="es-PE" dirty="0" err="1">
                <a:latin typeface="Calibri" panose="020F0502020204030204" pitchFamily="34" charset="0"/>
                <a:cs typeface="Calibri" panose="020F0502020204030204" pitchFamily="34" charset="0"/>
              </a:rPr>
              <a:t>Intelligence</a:t>
            </a:r>
            <a:r>
              <a:rPr lang="es-PE" dirty="0">
                <a:latin typeface="Calibri" panose="020F0502020204030204" pitchFamily="34" charset="0"/>
                <a:cs typeface="Calibri" panose="020F0502020204030204" pitchFamily="34" charset="0"/>
              </a:rPr>
              <a:t> orientada al apoyo en la toma de decisiones y planificación académica de las Instituciones Educativas de Nivel Secundario, esto a través de la generación de información analítica y estadística sobre el estado del rendimiento académico.</a:t>
            </a:r>
          </a:p>
          <a:p>
            <a:r>
              <a:rPr lang="es-PE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lvl="2"/>
            <a:r>
              <a:rPr lang="es-PE" b="1" u="sng" dirty="0">
                <a:latin typeface="Calibri" panose="020F0502020204030204" pitchFamily="34" charset="0"/>
                <a:cs typeface="Calibri" panose="020F0502020204030204" pitchFamily="34" charset="0"/>
              </a:rPr>
              <a:t>Objetivos Específicos</a:t>
            </a:r>
            <a:endParaRPr lang="es-P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PE" b="1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s-P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PE" dirty="0">
                <a:latin typeface="Calibri" panose="020F0502020204030204" pitchFamily="34" charset="0"/>
                <a:cs typeface="Calibri" panose="020F0502020204030204" pitchFamily="34" charset="0"/>
              </a:rPr>
              <a:t>Determinar las variables de interés a ser analizadas.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PE" dirty="0">
                <a:latin typeface="Calibri" panose="020F0502020204030204" pitchFamily="34" charset="0"/>
                <a:cs typeface="Calibri" panose="020F0502020204030204" pitchFamily="34" charset="0"/>
              </a:rPr>
              <a:t>Definir el modelo dimensional del Data </a:t>
            </a:r>
            <a:r>
              <a:rPr lang="es-PE" dirty="0" err="1">
                <a:latin typeface="Calibri" panose="020F0502020204030204" pitchFamily="34" charset="0"/>
                <a:cs typeface="Calibri" panose="020F0502020204030204" pitchFamily="34" charset="0"/>
              </a:rPr>
              <a:t>Mart</a:t>
            </a:r>
            <a:r>
              <a:rPr lang="es-PE" dirty="0">
                <a:latin typeface="Calibri" panose="020F0502020204030204" pitchFamily="34" charset="0"/>
                <a:cs typeface="Calibri" panose="020F0502020204030204" pitchFamily="34" charset="0"/>
              </a:rPr>
              <a:t> para la presentación de información académica.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PE" dirty="0">
                <a:latin typeface="Calibri" panose="020F0502020204030204" pitchFamily="34" charset="0"/>
                <a:cs typeface="Calibri" panose="020F0502020204030204" pitchFamily="34" charset="0"/>
              </a:rPr>
              <a:t>Elaborar los procedimientos para la extracción, transformación y carga de datos en el Data </a:t>
            </a:r>
            <a:r>
              <a:rPr lang="es-PE" dirty="0" err="1">
                <a:latin typeface="Calibri" panose="020F0502020204030204" pitchFamily="34" charset="0"/>
                <a:cs typeface="Calibri" panose="020F0502020204030204" pitchFamily="34" charset="0"/>
              </a:rPr>
              <a:t>Mart</a:t>
            </a:r>
            <a:r>
              <a:rPr lang="es-PE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PE" dirty="0">
                <a:latin typeface="Calibri" panose="020F0502020204030204" pitchFamily="34" charset="0"/>
                <a:cs typeface="Calibri" panose="020F0502020204030204" pitchFamily="34" charset="0"/>
              </a:rPr>
              <a:t>Diseñar reportes dinámicos, estáticos y gráficos de fácil interpretación visual en base a los requerimientos del solicitante.</a:t>
            </a:r>
          </a:p>
        </p:txBody>
      </p:sp>
    </p:spTree>
    <p:extLst>
      <p:ext uri="{BB962C8B-B14F-4D97-AF65-F5344CB8AC3E}">
        <p14:creationId xmlns:p14="http://schemas.microsoft.com/office/powerpoint/2010/main" val="337149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663352"/>
          </a:xfrm>
        </p:spPr>
        <p:txBody>
          <a:bodyPr>
            <a:normAutofit/>
          </a:bodyPr>
          <a:lstStyle/>
          <a:p>
            <a:pPr algn="ctr"/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Alcance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67544" y="1628800"/>
            <a:ext cx="8229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 smtClean="0">
                <a:latin typeface="Calibri" panose="020F0502020204030204" pitchFamily="34" charset="0"/>
                <a:cs typeface="Calibri" panose="020F0502020204030204" pitchFamily="34" charset="0"/>
              </a:rPr>
              <a:t>El </a:t>
            </a:r>
            <a:r>
              <a:rPr lang="es-PE" dirty="0">
                <a:latin typeface="Calibri" panose="020F0502020204030204" pitchFamily="34" charset="0"/>
                <a:cs typeface="Calibri" panose="020F0502020204030204" pitchFamily="34" charset="0"/>
              </a:rPr>
              <a:t>proyecto que se presenta tiene como propósito desarrollar un sistema de soporte de decisiones para la gestión académica que permita obtener información concreta que ayude a desarrollar estrategias que permitan brindar un mejor servicio educativo al alumnado, optimizar la toma de decisiones y manejar adecuadamente los recursos académicos.</a:t>
            </a:r>
          </a:p>
          <a:p>
            <a:r>
              <a:rPr lang="es-PE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1008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663352"/>
          </a:xfrm>
        </p:spPr>
        <p:txBody>
          <a:bodyPr>
            <a:normAutofit/>
          </a:bodyPr>
          <a:lstStyle/>
          <a:p>
            <a:pPr algn="ctr"/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Alcance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67544" y="1628800"/>
            <a:ext cx="8229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 smtClean="0">
                <a:latin typeface="Calibri" panose="020F0502020204030204" pitchFamily="34" charset="0"/>
                <a:cs typeface="Calibri" panose="020F0502020204030204" pitchFamily="34" charset="0"/>
              </a:rPr>
              <a:t>El </a:t>
            </a:r>
            <a:r>
              <a:rPr lang="es-PE" dirty="0">
                <a:latin typeface="Calibri" panose="020F0502020204030204" pitchFamily="34" charset="0"/>
                <a:cs typeface="Calibri" panose="020F0502020204030204" pitchFamily="34" charset="0"/>
              </a:rPr>
              <a:t>proyecto que se presenta tiene como propósito desarrollar un sistema de soporte de decisiones para la gestión académica que permita obtener información concreta que ayude a desarrollar estrategias que permitan brindar un mejor servicio educativo al alumnado, optimizar la toma de decisiones y manejar adecuadamente los recursos académicos.</a:t>
            </a:r>
          </a:p>
          <a:p>
            <a:r>
              <a:rPr lang="es-PE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62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159817" y="3223559"/>
            <a:ext cx="6824369" cy="758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Bef>
                <a:spcPts val="1200"/>
              </a:spcBef>
              <a:spcAft>
                <a:spcPts val="300"/>
              </a:spcAft>
            </a:pPr>
            <a:r>
              <a:rPr lang="es-ES" sz="4000" b="1" kern="1400" dirty="0">
                <a:latin typeface="Calibri" panose="020F0502020204030204" pitchFamily="34" charset="0"/>
                <a:ea typeface="Times New Roman" panose="02020603050405020304" pitchFamily="18" charset="0"/>
              </a:rPr>
              <a:t>CAPITULO IV: APORTE TEORICO</a:t>
            </a:r>
            <a:endParaRPr lang="es-PE" sz="4000" b="1" kern="14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39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39552" y="836712"/>
            <a:ext cx="424818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8" lvl="1"/>
            <a:r>
              <a:rPr lang="es-PE" b="1" u="sng" dirty="0"/>
              <a:t>Metodología de </a:t>
            </a:r>
            <a:r>
              <a:rPr lang="es-PE" b="1" u="sng" dirty="0" smtClean="0"/>
              <a:t>Desarrollo</a:t>
            </a:r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606134"/>
              </p:ext>
            </p:extLst>
          </p:nvPr>
        </p:nvGraphicFramePr>
        <p:xfrm>
          <a:off x="827584" y="1340769"/>
          <a:ext cx="7704855" cy="49685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9455"/>
                <a:gridCol w="1189629"/>
                <a:gridCol w="1339104"/>
                <a:gridCol w="1339104"/>
                <a:gridCol w="1337563"/>
              </a:tblGrid>
              <a:tr h="56992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Variable / Metodología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Inmon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Kimball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Hefesto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Rapid DW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992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Metodología Genérica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3786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Ciclo de Vida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992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Planeación Estratégica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3786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Alcance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0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0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3786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Nivel de Detalle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0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0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992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Actividades de Cada Etapa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992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Desarrollo Incremental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3786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Entendimiento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0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0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0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3786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Puntuación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5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7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8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</a:rPr>
                        <a:t>5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12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39552" y="836712"/>
            <a:ext cx="424818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8" lvl="1"/>
            <a:r>
              <a:rPr lang="es-PE" b="1" u="sng" dirty="0" smtClean="0"/>
              <a:t>Puntuación de Herramienta</a:t>
            </a:r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b="1" u="sng" dirty="0"/>
          </a:p>
          <a:p>
            <a:pPr lvl="1"/>
            <a:endParaRPr lang="es-PE" b="1" u="sng" dirty="0" smtClean="0"/>
          </a:p>
          <a:p>
            <a:pPr lvl="1"/>
            <a:endParaRPr lang="es-PE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868098"/>
              </p:ext>
            </p:extLst>
          </p:nvPr>
        </p:nvGraphicFramePr>
        <p:xfrm>
          <a:off x="0" y="1556792"/>
          <a:ext cx="9144000" cy="42674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6721"/>
                <a:gridCol w="1232169"/>
                <a:gridCol w="1167318"/>
                <a:gridCol w="1102467"/>
                <a:gridCol w="1361870"/>
                <a:gridCol w="1167318"/>
                <a:gridCol w="1686137"/>
              </a:tblGrid>
              <a:tr h="1224137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Herramienta / Criterio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Oracle BA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 err="1">
                          <a:effectLst/>
                        </a:rPr>
                        <a:t>Pentaho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</a:rPr>
                        <a:t>MSSQL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MicroStrategy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</a:rPr>
                        <a:t>Jaspersoft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 err="1">
                          <a:effectLst/>
                        </a:rPr>
                        <a:t>Qlik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6822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ETL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69382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Elaboración de Reportes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6822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Open Source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0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0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0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54676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Autonomía de Complementos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0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0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69382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Entendimiento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0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0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0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0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69382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Multiplataforma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0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6822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Puntuación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3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6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2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5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5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</a:rPr>
                        <a:t>5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74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1318</TotalTime>
  <Words>836</Words>
  <Application>Microsoft Office PowerPoint</Application>
  <PresentationFormat>Presentación en pantalla (4:3)</PresentationFormat>
  <Paragraphs>320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5" baseType="lpstr">
      <vt:lpstr>Adobe Fan Heiti Std B</vt:lpstr>
      <vt:lpstr>Arial</vt:lpstr>
      <vt:lpstr>Calibri</vt:lpstr>
      <vt:lpstr>Century Gothic</vt:lpstr>
      <vt:lpstr>Times New Roman</vt:lpstr>
      <vt:lpstr>Wingdings 3</vt:lpstr>
      <vt:lpstr>Ion</vt:lpstr>
      <vt:lpstr>Presentación de PowerPoint</vt:lpstr>
      <vt:lpstr>Definición del Problema</vt:lpstr>
      <vt:lpstr>Justificación</vt:lpstr>
      <vt:lpstr>Objetivos</vt:lpstr>
      <vt:lpstr>Alcance</vt:lpstr>
      <vt:lpstr>Alcance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E IMPLEMENTACION DE UN SISTEMA DE INFORMATIZADO PARA LA GESTION DE LAS HISTORIAS CLINICAS REFERIDAS A LA ATENCION INTEGRAL DEL NIÑO DE UN CENTRO DE SALUD</dc:title>
  <dc:creator>Lenovo</dc:creator>
  <cp:lastModifiedBy>usuario</cp:lastModifiedBy>
  <cp:revision>117</cp:revision>
  <dcterms:created xsi:type="dcterms:W3CDTF">2017-07-05T19:15:18Z</dcterms:created>
  <dcterms:modified xsi:type="dcterms:W3CDTF">2017-12-05T23:20:26Z</dcterms:modified>
</cp:coreProperties>
</file>