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85" r:id="rId3"/>
    <p:sldId id="259" r:id="rId4"/>
    <p:sldId id="261" r:id="rId5"/>
    <p:sldId id="257" r:id="rId6"/>
    <p:sldId id="260" r:id="rId7"/>
    <p:sldId id="258" r:id="rId8"/>
    <p:sldId id="262" r:id="rId9"/>
    <p:sldId id="265" r:id="rId10"/>
    <p:sldId id="263" r:id="rId11"/>
    <p:sldId id="266" r:id="rId12"/>
    <p:sldId id="267" r:id="rId13"/>
    <p:sldId id="269" r:id="rId14"/>
    <p:sldId id="270" r:id="rId15"/>
    <p:sldId id="268" r:id="rId16"/>
    <p:sldId id="274" r:id="rId17"/>
    <p:sldId id="275" r:id="rId18"/>
    <p:sldId id="276" r:id="rId19"/>
    <p:sldId id="277" r:id="rId20"/>
    <p:sldId id="280" r:id="rId21"/>
    <p:sldId id="278" r:id="rId22"/>
    <p:sldId id="281" r:id="rId23"/>
    <p:sldId id="282" r:id="rId24"/>
    <p:sldId id="283" r:id="rId25"/>
    <p:sldId id="284" r:id="rId26"/>
    <p:sldId id="288" r:id="rId27"/>
    <p:sldId id="286" r:id="rId28"/>
    <p:sldId id="290" r:id="rId29"/>
    <p:sldId id="292" r:id="rId30"/>
    <p:sldId id="294" r:id="rId31"/>
    <p:sldId id="296" r:id="rId32"/>
    <p:sldId id="298" r:id="rId33"/>
    <p:sldId id="300" r:id="rId34"/>
    <p:sldId id="301" r:id="rId35"/>
    <p:sldId id="303" r:id="rId36"/>
    <p:sldId id="27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107" d="100"/>
          <a:sy n="107" d="100"/>
        </p:scale>
        <p:origin x="138"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14D6DE26-B321-4B04-9CC7-E4A9DF211B06}" type="datetimeFigureOut">
              <a:rPr lang="en-US" smtClean="0"/>
              <a:t>10/19/2018</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8BF75CE-957D-45FE-B01E-A9F052170991}" type="slidenum">
              <a:rPr lang="en-US" smtClean="0"/>
              <a:t>‹Nº›</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5498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4D6DE26-B321-4B04-9CC7-E4A9DF211B06}" type="datetimeFigureOut">
              <a:rPr lang="en-US" smtClean="0"/>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F75CE-957D-45FE-B01E-A9F052170991}" type="slidenum">
              <a:rPr lang="en-US" smtClean="0"/>
              <a:t>‹Nº›</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1937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4D6DE26-B321-4B04-9CC7-E4A9DF211B06}" type="datetimeFigureOut">
              <a:rPr lang="en-US" smtClean="0"/>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F75CE-957D-45FE-B01E-A9F052170991}" type="slidenum">
              <a:rPr lang="en-US" smtClean="0"/>
              <a:t>‹Nº›</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4563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4D6DE26-B321-4B04-9CC7-E4A9DF211B06}" type="datetimeFigureOut">
              <a:rPr lang="en-US" smtClean="0"/>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F75CE-957D-45FE-B01E-A9F052170991}" type="slidenum">
              <a:rPr lang="en-US" smtClean="0"/>
              <a:t>‹Nº›</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6351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4D6DE26-B321-4B04-9CC7-E4A9DF211B06}" type="datetimeFigureOut">
              <a:rPr lang="en-US" smtClean="0"/>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F75CE-957D-45FE-B01E-A9F052170991}" type="slidenum">
              <a:rPr lang="en-US" smtClean="0"/>
              <a:t>‹Nº›</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0276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4D6DE26-B321-4B04-9CC7-E4A9DF211B06}" type="datetimeFigureOut">
              <a:rPr lang="en-US" smtClean="0"/>
              <a:t>10/19/2018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BF75CE-957D-45FE-B01E-A9F052170991}" type="slidenum">
              <a:rPr lang="en-US" smtClean="0"/>
              <a:t>‹Nº›</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208458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4D6DE26-B321-4B04-9CC7-E4A9DF211B06}" type="datetimeFigureOut">
              <a:rPr lang="en-US" smtClean="0"/>
              <a:t>10/19/2018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BF75CE-957D-45FE-B01E-A9F052170991}" type="slidenum">
              <a:rPr lang="en-US" smtClean="0"/>
              <a:t>‹Nº›</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267956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4D6DE26-B321-4B04-9CC7-E4A9DF211B06}" type="datetimeFigureOut">
              <a:rPr lang="en-US" smtClean="0"/>
              <a:t>10/19/2018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BF75CE-957D-45FE-B01E-A9F052170991}" type="slidenum">
              <a:rPr lang="en-US" smtClean="0"/>
              <a:t>‹Nº›</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2528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D6DE26-B321-4B04-9CC7-E4A9DF211B06}" type="datetimeFigureOut">
              <a:rPr lang="en-US" smtClean="0"/>
              <a:t>10/19/2018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BF75CE-957D-45FE-B01E-A9F052170991}" type="slidenum">
              <a:rPr lang="en-US" smtClean="0"/>
              <a:t>‹Nº›</a:t>
            </a:fld>
            <a:endParaRPr lang="en-US"/>
          </a:p>
        </p:txBody>
      </p:sp>
    </p:spTree>
    <p:extLst>
      <p:ext uri="{BB962C8B-B14F-4D97-AF65-F5344CB8AC3E}">
        <p14:creationId xmlns:p14="http://schemas.microsoft.com/office/powerpoint/2010/main" val="61971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4D6DE26-B321-4B04-9CC7-E4A9DF211B06}" type="datetimeFigureOut">
              <a:rPr lang="en-US" smtClean="0"/>
              <a:t>10/19/2018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BF75CE-957D-45FE-B01E-A9F052170991}" type="slidenum">
              <a:rPr lang="en-US" smtClean="0"/>
              <a:t>‹Nº›</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899457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4D6DE26-B321-4B04-9CC7-E4A9DF211B06}" type="datetimeFigureOut">
              <a:rPr lang="en-US" smtClean="0"/>
              <a:t>10/19/2018</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8BF75CE-957D-45FE-B01E-A9F052170991}" type="slidenum">
              <a:rPr lang="en-US" smtClean="0"/>
              <a:t>‹Nº›</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9628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4D6DE26-B321-4B04-9CC7-E4A9DF211B06}" type="datetimeFigureOut">
              <a:rPr lang="en-US" smtClean="0"/>
              <a:t>10/19/2018</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8BF75CE-957D-45FE-B01E-A9F052170991}" type="slidenum">
              <a:rPr lang="en-US" smtClean="0"/>
              <a:t>‹Nº›</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0260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239588" y="802298"/>
            <a:ext cx="8490857" cy="2541431"/>
          </a:xfrm>
        </p:spPr>
        <p:txBody>
          <a:bodyPr>
            <a:normAutofit fontScale="90000"/>
          </a:bodyPr>
          <a:lstStyle/>
          <a:p>
            <a:pPr algn="ctr"/>
            <a:r>
              <a:rPr lang="es-MX" sz="3600" dirty="0"/>
              <a:t>DESARROLLO DE UNA APLICACIÓN WEB UTILIZANDO GAMIFICACIÓN PARA LA PREVENCIÓN DE CASOS DE TRASTORNOS ALIMENTICIOS EN ADOLESCENTES EN UN COLEGIO DE LIMA METROPOLITANA </a:t>
            </a:r>
            <a:endParaRPr lang="en-US" sz="3600" dirty="0"/>
          </a:p>
        </p:txBody>
      </p:sp>
      <p:sp>
        <p:nvSpPr>
          <p:cNvPr id="3" name="Subtítulo 2"/>
          <p:cNvSpPr>
            <a:spLocks noGrp="1"/>
          </p:cNvSpPr>
          <p:nvPr>
            <p:ph type="subTitle" idx="1"/>
          </p:nvPr>
        </p:nvSpPr>
        <p:spPr>
          <a:xfrm>
            <a:off x="2417780" y="4180114"/>
            <a:ext cx="8637072" cy="1619795"/>
          </a:xfrm>
        </p:spPr>
        <p:txBody>
          <a:bodyPr>
            <a:normAutofit fontScale="92500" lnSpcReduction="20000"/>
          </a:bodyPr>
          <a:lstStyle/>
          <a:p>
            <a:pPr algn="ctr"/>
            <a:r>
              <a:rPr lang="es-MX" dirty="0" smtClean="0"/>
              <a:t>Autor: MARTINEZ ZUÑIGA PATRICIA KATHERINE</a:t>
            </a:r>
            <a:endParaRPr lang="es-MX" dirty="0"/>
          </a:p>
          <a:p>
            <a:pPr algn="ctr"/>
            <a:r>
              <a:rPr lang="es-MX" dirty="0"/>
              <a:t>Asesora: Pro Concepción, </a:t>
            </a:r>
            <a:r>
              <a:rPr lang="es-MX" dirty="0" smtClean="0"/>
              <a:t>Luzmila</a:t>
            </a:r>
            <a:endParaRPr lang="es-MX" dirty="0"/>
          </a:p>
          <a:p>
            <a:pPr algn="ctr"/>
            <a:r>
              <a:rPr lang="es-MX" dirty="0"/>
              <a:t>Lima - Perú</a:t>
            </a:r>
          </a:p>
          <a:p>
            <a:pPr algn="ctr"/>
            <a:r>
              <a:rPr lang="es-MX" dirty="0" smtClean="0"/>
              <a:t>OCTUBRE 2018</a:t>
            </a:r>
            <a:endParaRPr lang="en-US" dirty="0"/>
          </a:p>
        </p:txBody>
      </p:sp>
      <p:pic>
        <p:nvPicPr>
          <p:cNvPr id="4" name="Imagen 3" descr="escudos"/>
          <p:cNvPicPr/>
          <p:nvPr/>
        </p:nvPicPr>
        <p:blipFill>
          <a:blip r:embed="rId2">
            <a:extLst>
              <a:ext uri="{28A0092B-C50C-407E-A947-70E740481C1C}">
                <a14:useLocalDpi xmlns:a14="http://schemas.microsoft.com/office/drawing/2010/main" val="0"/>
              </a:ext>
            </a:extLst>
          </a:blip>
          <a:srcRect/>
          <a:stretch>
            <a:fillRect/>
          </a:stretch>
        </p:blipFill>
        <p:spPr bwMode="auto">
          <a:xfrm>
            <a:off x="501967" y="2073013"/>
            <a:ext cx="2409825" cy="2369185"/>
          </a:xfrm>
          <a:prstGeom prst="rect">
            <a:avLst/>
          </a:prstGeom>
          <a:noFill/>
          <a:ln>
            <a:noFill/>
          </a:ln>
        </p:spPr>
      </p:pic>
    </p:spTree>
    <p:extLst>
      <p:ext uri="{BB962C8B-B14F-4D97-AF65-F5344CB8AC3E}">
        <p14:creationId xmlns:p14="http://schemas.microsoft.com/office/powerpoint/2010/main" val="2182483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PE" dirty="0"/>
              <a:t>La adolescencia</a:t>
            </a:r>
            <a:endParaRPr lang="en-US" dirty="0"/>
          </a:p>
        </p:txBody>
      </p:sp>
      <p:sp>
        <p:nvSpPr>
          <p:cNvPr id="3" name="Marcador de contenido 2"/>
          <p:cNvSpPr>
            <a:spLocks noGrp="1"/>
          </p:cNvSpPr>
          <p:nvPr>
            <p:ph idx="1"/>
          </p:nvPr>
        </p:nvSpPr>
        <p:spPr>
          <a:xfrm>
            <a:off x="514319" y="2015732"/>
            <a:ext cx="8172481" cy="3790708"/>
          </a:xfrm>
        </p:spPr>
        <p:txBody>
          <a:bodyPr>
            <a:normAutofit/>
          </a:bodyPr>
          <a:lstStyle/>
          <a:p>
            <a:r>
              <a:rPr lang="es-PE" dirty="0"/>
              <a:t>La adolescencia es una etapa trascendental en la vida de todo ser humano, ya que es donde se consolidan varios aspectos de la personalidad que son base para la madurez física, emocional, y cognitiva que el individuo ha </a:t>
            </a:r>
            <a:r>
              <a:rPr lang="es-PE" dirty="0" smtClean="0"/>
              <a:t>experimentado </a:t>
            </a:r>
            <a:r>
              <a:rPr lang="es-PE" dirty="0"/>
              <a:t>en esta etapa de su vida. A pesar de que no se puede definir una edad exacta en la que inicia la adolescencia, se estima que </a:t>
            </a:r>
            <a:r>
              <a:rPr lang="es-PE" dirty="0" smtClean="0"/>
              <a:t>comienza entre los </a:t>
            </a:r>
            <a:r>
              <a:rPr lang="es-PE" dirty="0"/>
              <a:t>12 y 13 </a:t>
            </a:r>
            <a:r>
              <a:rPr lang="es-PE" dirty="0" smtClean="0"/>
              <a:t>años.</a:t>
            </a:r>
          </a:p>
          <a:p>
            <a:pPr lvl="1"/>
            <a:r>
              <a:rPr lang="es-PE" dirty="0" smtClean="0"/>
              <a:t>La </a:t>
            </a:r>
            <a:r>
              <a:rPr lang="es-PE" dirty="0"/>
              <a:t>adolescencia temprana (10 a 14 años</a:t>
            </a:r>
            <a:r>
              <a:rPr lang="es-PE" dirty="0" smtClean="0"/>
              <a:t>)</a:t>
            </a:r>
          </a:p>
          <a:p>
            <a:pPr lvl="1"/>
            <a:r>
              <a:rPr lang="es-PE" dirty="0"/>
              <a:t>La adolescencia tardía (15 a 19 años)</a:t>
            </a:r>
            <a:endParaRPr lang="en-US" dirty="0"/>
          </a:p>
        </p:txBody>
      </p:sp>
      <p:pic>
        <p:nvPicPr>
          <p:cNvPr id="4" name="Imagen 3"/>
          <p:cNvPicPr>
            <a:picLocks noChangeAspect="1"/>
          </p:cNvPicPr>
          <p:nvPr/>
        </p:nvPicPr>
        <p:blipFill>
          <a:blip r:embed="rId2">
            <a:clrChange>
              <a:clrFrom>
                <a:srgbClr val="FAFEFD"/>
              </a:clrFrom>
              <a:clrTo>
                <a:srgbClr val="FAFEFD">
                  <a:alpha val="0"/>
                </a:srgbClr>
              </a:clrTo>
            </a:clrChange>
            <a:extLst>
              <a:ext uri="{28A0092B-C50C-407E-A947-70E740481C1C}">
                <a14:useLocalDpi xmlns:a14="http://schemas.microsoft.com/office/drawing/2010/main" val="0"/>
              </a:ext>
            </a:extLst>
          </a:blip>
          <a:stretch>
            <a:fillRect/>
          </a:stretch>
        </p:blipFill>
        <p:spPr>
          <a:xfrm>
            <a:off x="8507904" y="3000894"/>
            <a:ext cx="4112894" cy="4112894"/>
          </a:xfrm>
          <a:prstGeom prst="rect">
            <a:avLst/>
          </a:prstGeom>
        </p:spPr>
      </p:pic>
    </p:spTree>
    <p:extLst>
      <p:ext uri="{BB962C8B-B14F-4D97-AF65-F5344CB8AC3E}">
        <p14:creationId xmlns:p14="http://schemas.microsoft.com/office/powerpoint/2010/main" val="33043829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PE" dirty="0"/>
              <a:t>Trastorno de Comportamiento </a:t>
            </a:r>
            <a:r>
              <a:rPr lang="es-PE" dirty="0" smtClean="0"/>
              <a:t>Alimentaria</a:t>
            </a:r>
            <a:endParaRPr lang="en-US" dirty="0"/>
          </a:p>
        </p:txBody>
      </p:sp>
      <p:sp>
        <p:nvSpPr>
          <p:cNvPr id="3" name="Marcador de contenido 2"/>
          <p:cNvSpPr>
            <a:spLocks noGrp="1"/>
          </p:cNvSpPr>
          <p:nvPr>
            <p:ph idx="1"/>
          </p:nvPr>
        </p:nvSpPr>
        <p:spPr>
          <a:xfrm>
            <a:off x="502920" y="2015732"/>
            <a:ext cx="7315200" cy="3836428"/>
          </a:xfrm>
        </p:spPr>
        <p:txBody>
          <a:bodyPr>
            <a:normAutofit fontScale="92500" lnSpcReduction="10000"/>
          </a:bodyPr>
          <a:lstStyle/>
          <a:p>
            <a:pPr marL="0" indent="0">
              <a:buNone/>
            </a:pPr>
            <a:r>
              <a:rPr lang="es-PE" dirty="0" smtClean="0"/>
              <a:t>DEFINICIÓN</a:t>
            </a:r>
          </a:p>
          <a:p>
            <a:r>
              <a:rPr lang="es-PE" dirty="0" smtClean="0"/>
              <a:t>Los </a:t>
            </a:r>
            <a:r>
              <a:rPr lang="es-PE" dirty="0"/>
              <a:t>trastornos de comportamiento alimentario (TCA) son enfermedades psiquiátricas graves, marcadas por alteraciones en el comportamiento, las actitudes y la ingestión de alimentos generalmente acompañadas de intensa preocupación con el peso o con la forma del cuerpo. Son difíciles de tratar y perjudiciales para la salud y la nutrición, predispone los individuos a la desnutrición o a la obesidad y se asocian con la baja calidad de vida, </a:t>
            </a:r>
            <a:r>
              <a:rPr lang="es-PE" dirty="0" smtClean="0"/>
              <a:t>altas </a:t>
            </a:r>
            <a:r>
              <a:rPr lang="es-PE" dirty="0"/>
              <a:t>tasas de comorbilidad psicosocial y mortalidad prematura</a:t>
            </a:r>
            <a:r>
              <a:rPr lang="es-PE" dirty="0" smtClean="0"/>
              <a:t>.</a:t>
            </a:r>
          </a:p>
        </p:txBody>
      </p:sp>
      <p:pic>
        <p:nvPicPr>
          <p:cNvPr id="4" name="Imagen 3"/>
          <p:cNvPicPr>
            <a:picLocks noChangeAspect="1"/>
          </p:cNvPicPr>
          <p:nvPr/>
        </p:nvPicPr>
        <p:blipFill rotWithShape="1">
          <a:blip r:embed="rId2">
            <a:clrChange>
              <a:clrFrom>
                <a:srgbClr val="FFFFFF"/>
              </a:clrFrom>
              <a:clrTo>
                <a:srgbClr val="FFFFFF">
                  <a:alpha val="0"/>
                </a:srgbClr>
              </a:clrTo>
            </a:clrChange>
          </a:blip>
          <a:srcRect b="5044"/>
          <a:stretch/>
        </p:blipFill>
        <p:spPr>
          <a:xfrm>
            <a:off x="8013436" y="2182774"/>
            <a:ext cx="3695812" cy="3669386"/>
          </a:xfrm>
          <a:prstGeom prst="rect">
            <a:avLst/>
          </a:prstGeom>
        </p:spPr>
      </p:pic>
    </p:spTree>
    <p:extLst>
      <p:ext uri="{BB962C8B-B14F-4D97-AF65-F5344CB8AC3E}">
        <p14:creationId xmlns:p14="http://schemas.microsoft.com/office/powerpoint/2010/main" val="40623366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PE" dirty="0"/>
              <a:t>Trastorno de Comportamiento </a:t>
            </a:r>
            <a:r>
              <a:rPr lang="es-PE" dirty="0" smtClean="0"/>
              <a:t>Alimentaria</a:t>
            </a:r>
            <a:endParaRPr lang="en-US" dirty="0"/>
          </a:p>
        </p:txBody>
      </p:sp>
      <p:sp>
        <p:nvSpPr>
          <p:cNvPr id="3" name="Marcador de contenido 2"/>
          <p:cNvSpPr>
            <a:spLocks noGrp="1"/>
          </p:cNvSpPr>
          <p:nvPr>
            <p:ph idx="1"/>
          </p:nvPr>
        </p:nvSpPr>
        <p:spPr>
          <a:xfrm>
            <a:off x="525781" y="2015732"/>
            <a:ext cx="7820360" cy="3859288"/>
          </a:xfrm>
        </p:spPr>
        <p:txBody>
          <a:bodyPr>
            <a:normAutofit fontScale="92500" lnSpcReduction="10000"/>
          </a:bodyPr>
          <a:lstStyle/>
          <a:p>
            <a:pPr marL="0" indent="0">
              <a:buNone/>
            </a:pPr>
            <a:r>
              <a:rPr lang="es-PE" dirty="0" smtClean="0"/>
              <a:t>FACTORES DE RIESGO</a:t>
            </a:r>
          </a:p>
          <a:p>
            <a:r>
              <a:rPr lang="es-MX" dirty="0"/>
              <a:t>S</a:t>
            </a:r>
            <a:r>
              <a:rPr lang="es-MX" dirty="0" smtClean="0"/>
              <a:t>iempre </a:t>
            </a:r>
            <a:r>
              <a:rPr lang="es-MX" dirty="0"/>
              <a:t>ha estado en </a:t>
            </a:r>
            <a:r>
              <a:rPr lang="es-MX" dirty="0" smtClean="0"/>
              <a:t>debate cuáles </a:t>
            </a:r>
            <a:r>
              <a:rPr lang="es-MX" dirty="0"/>
              <a:t>son las verdaderas causas, prevalecen los factores socioculturales como la presión social por ser delgados, estándares físicos que </a:t>
            </a:r>
            <a:r>
              <a:rPr lang="es-MX" dirty="0" smtClean="0"/>
              <a:t>se </a:t>
            </a:r>
            <a:r>
              <a:rPr lang="es-MX" dirty="0"/>
              <a:t>tiene por determinados roles de género y conflictos </a:t>
            </a:r>
            <a:r>
              <a:rPr lang="es-MX" dirty="0" smtClean="0"/>
              <a:t>familiares.</a:t>
            </a:r>
          </a:p>
          <a:p>
            <a:r>
              <a:rPr lang="es-MX" dirty="0" smtClean="0"/>
              <a:t>Afectan los siguientes factores:</a:t>
            </a:r>
          </a:p>
          <a:p>
            <a:pPr lvl="1"/>
            <a:r>
              <a:rPr lang="es-MX" dirty="0" smtClean="0"/>
              <a:t>Biológicos</a:t>
            </a:r>
          </a:p>
          <a:p>
            <a:pPr lvl="1"/>
            <a:r>
              <a:rPr lang="es-MX" dirty="0" smtClean="0"/>
              <a:t>Psicológicos</a:t>
            </a:r>
          </a:p>
          <a:p>
            <a:pPr lvl="1"/>
            <a:r>
              <a:rPr lang="es-MX" dirty="0" smtClean="0"/>
              <a:t>Familiares</a:t>
            </a:r>
          </a:p>
          <a:p>
            <a:pPr lvl="1"/>
            <a:r>
              <a:rPr lang="es-MX" dirty="0" smtClean="0"/>
              <a:t>Socioculturales</a:t>
            </a:r>
            <a:endParaRPr lang="es-MX" dirty="0"/>
          </a:p>
        </p:txBody>
      </p:sp>
      <p:pic>
        <p:nvPicPr>
          <p:cNvPr id="4" name="Imagen 3"/>
          <p:cNvPicPr>
            <a:picLocks noChangeAspect="1"/>
          </p:cNvPicPr>
          <p:nvPr/>
        </p:nvPicPr>
        <p:blipFill rotWithShape="1">
          <a:blip r:embed="rId2"/>
          <a:srcRect l="8361" r="4882"/>
          <a:stretch/>
        </p:blipFill>
        <p:spPr>
          <a:xfrm>
            <a:off x="8426823" y="3818521"/>
            <a:ext cx="3350224" cy="2173040"/>
          </a:xfrm>
          <a:prstGeom prst="rect">
            <a:avLst/>
          </a:prstGeom>
        </p:spPr>
      </p:pic>
    </p:spTree>
    <p:extLst>
      <p:ext uri="{BB962C8B-B14F-4D97-AF65-F5344CB8AC3E}">
        <p14:creationId xmlns:p14="http://schemas.microsoft.com/office/powerpoint/2010/main" val="34871504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PE" dirty="0"/>
              <a:t>Trastorno de Comportamiento </a:t>
            </a:r>
            <a:r>
              <a:rPr lang="es-PE" dirty="0" smtClean="0"/>
              <a:t>Alimentaria</a:t>
            </a:r>
            <a:endParaRPr lang="en-US" dirty="0"/>
          </a:p>
        </p:txBody>
      </p:sp>
      <p:sp>
        <p:nvSpPr>
          <p:cNvPr id="3" name="Marcador de contenido 2"/>
          <p:cNvSpPr>
            <a:spLocks noGrp="1"/>
          </p:cNvSpPr>
          <p:nvPr>
            <p:ph idx="1"/>
          </p:nvPr>
        </p:nvSpPr>
        <p:spPr>
          <a:xfrm>
            <a:off x="411480" y="2015732"/>
            <a:ext cx="7950316" cy="4087888"/>
          </a:xfrm>
        </p:spPr>
        <p:txBody>
          <a:bodyPr anchor="ctr">
            <a:normAutofit lnSpcReduction="10000"/>
          </a:bodyPr>
          <a:lstStyle/>
          <a:p>
            <a:pPr marL="0" indent="0">
              <a:buNone/>
            </a:pPr>
            <a:r>
              <a:rPr lang="es-PE" dirty="0" smtClean="0"/>
              <a:t>TIPOS DE TRASTORNOS ALIMENTICIOS</a:t>
            </a:r>
          </a:p>
          <a:p>
            <a:r>
              <a:rPr lang="es-MX" dirty="0" smtClean="0"/>
              <a:t>ANOREXIA NERVIOSA:  S</a:t>
            </a:r>
            <a:r>
              <a:rPr lang="es-PE" dirty="0" smtClean="0"/>
              <a:t>e </a:t>
            </a:r>
            <a:r>
              <a:rPr lang="es-PE" dirty="0"/>
              <a:t>manifiesta como un deseo irrefrenable de estar delgado, acompañado por la práctica voluntaria de procedimientos para conseguirlo: dieta restrictiva </a:t>
            </a:r>
            <a:r>
              <a:rPr lang="es-PE" dirty="0" smtClean="0"/>
              <a:t>estricta </a:t>
            </a:r>
            <a:r>
              <a:rPr lang="es-PE" dirty="0"/>
              <a:t>y conductas purgativas. </a:t>
            </a:r>
            <a:endParaRPr lang="es-PE" dirty="0" smtClean="0"/>
          </a:p>
          <a:p>
            <a:r>
              <a:rPr lang="es-PE" dirty="0" smtClean="0"/>
              <a:t>BULIMIA NERVIOSA:  Se </a:t>
            </a:r>
            <a:r>
              <a:rPr lang="es-PE" dirty="0"/>
              <a:t>caracteriza por episodios de atracones, es decir, ingesta de alimentos de manera voraz e </a:t>
            </a:r>
            <a:r>
              <a:rPr lang="es-PE" dirty="0" smtClean="0"/>
              <a:t>incontrolada en </a:t>
            </a:r>
            <a:r>
              <a:rPr lang="es-PE" dirty="0"/>
              <a:t>poco espacio de tiempo y generalmente en secreto. Sin embargo, estas personas intentan </a:t>
            </a:r>
            <a:r>
              <a:rPr lang="es-PE" dirty="0" smtClean="0"/>
              <a:t>compensarlo con </a:t>
            </a:r>
            <a:r>
              <a:rPr lang="es-PE" dirty="0"/>
              <a:t>maniobras purgativas, como vómitos auto inducidos o abuso de laxantes e hiperactividad física. </a:t>
            </a:r>
            <a:endParaRPr lang="es-MX" dirty="0"/>
          </a:p>
        </p:txBody>
      </p:sp>
      <p:pic>
        <p:nvPicPr>
          <p:cNvPr id="6" name="Imagen 5"/>
          <p:cNvPicPr>
            <a:picLocks noChangeAspect="1"/>
          </p:cNvPicPr>
          <p:nvPr/>
        </p:nvPicPr>
        <p:blipFill rotWithShape="1">
          <a:blip r:embed="rId2"/>
          <a:srcRect l="1924" t="24123" r="57031"/>
          <a:stretch/>
        </p:blipFill>
        <p:spPr>
          <a:xfrm>
            <a:off x="8361796" y="2015732"/>
            <a:ext cx="2551476" cy="2649666"/>
          </a:xfrm>
          <a:prstGeom prst="rect">
            <a:avLst/>
          </a:prstGeom>
        </p:spPr>
      </p:pic>
      <p:pic>
        <p:nvPicPr>
          <p:cNvPr id="8" name="Imagen 7"/>
          <p:cNvPicPr>
            <a:picLocks noChangeAspect="1"/>
          </p:cNvPicPr>
          <p:nvPr/>
        </p:nvPicPr>
        <p:blipFill rotWithShape="1">
          <a:blip r:embed="rId3"/>
          <a:srcRect l="56044" t="29780" r="13626" b="23627"/>
          <a:stretch/>
        </p:blipFill>
        <p:spPr>
          <a:xfrm>
            <a:off x="9713122" y="4059676"/>
            <a:ext cx="2400300" cy="2765563"/>
          </a:xfrm>
          <a:prstGeom prst="rect">
            <a:avLst/>
          </a:prstGeom>
        </p:spPr>
      </p:pic>
    </p:spTree>
    <p:extLst>
      <p:ext uri="{BB962C8B-B14F-4D97-AF65-F5344CB8AC3E}">
        <p14:creationId xmlns:p14="http://schemas.microsoft.com/office/powerpoint/2010/main" val="403266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PE" dirty="0"/>
              <a:t>Trastorno de Comportamiento </a:t>
            </a:r>
            <a:r>
              <a:rPr lang="es-PE" dirty="0" smtClean="0"/>
              <a:t>Alimentaria</a:t>
            </a:r>
            <a:endParaRPr lang="en-US" dirty="0"/>
          </a:p>
        </p:txBody>
      </p:sp>
      <p:sp>
        <p:nvSpPr>
          <p:cNvPr id="3" name="Marcador de contenido 2"/>
          <p:cNvSpPr>
            <a:spLocks noGrp="1"/>
          </p:cNvSpPr>
          <p:nvPr>
            <p:ph idx="1"/>
          </p:nvPr>
        </p:nvSpPr>
        <p:spPr>
          <a:xfrm>
            <a:off x="411481" y="2015732"/>
            <a:ext cx="7292339" cy="3859288"/>
          </a:xfrm>
        </p:spPr>
        <p:txBody>
          <a:bodyPr anchor="ctr">
            <a:normAutofit/>
          </a:bodyPr>
          <a:lstStyle/>
          <a:p>
            <a:pPr marL="0" indent="0">
              <a:buNone/>
            </a:pPr>
            <a:r>
              <a:rPr lang="es-PE" dirty="0" smtClean="0"/>
              <a:t>TIPOS DE TRASTORNOS ALIMENTICIOS</a:t>
            </a:r>
          </a:p>
          <a:p>
            <a:r>
              <a:rPr lang="es-PE" dirty="0" smtClean="0"/>
              <a:t>TRASTORNOS DE CONDUCTA ALIMENTARIA NO ESPECIFICADA:  Los </a:t>
            </a:r>
            <a:r>
              <a:rPr lang="es-PE" dirty="0"/>
              <a:t>TCANE son habitualmente cuadros de AN o BN incompletos, ya sea por su inicio o porque están en vías de resolución. Por lo tanto, en ellos veremos síntomas similares a la AN o a la BN pero sin llegar a configurar un cuadro completo, aunque no por ello menos </a:t>
            </a:r>
            <a:r>
              <a:rPr lang="es-PE" dirty="0" smtClean="0"/>
              <a:t>grave</a:t>
            </a:r>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12609" r="5478" b="4698"/>
          <a:stretch/>
        </p:blipFill>
        <p:spPr>
          <a:xfrm>
            <a:off x="8138160" y="2393780"/>
            <a:ext cx="3427668" cy="3138340"/>
          </a:xfrm>
          <a:prstGeom prst="rect">
            <a:avLst/>
          </a:prstGeom>
        </p:spPr>
      </p:pic>
    </p:spTree>
    <p:extLst>
      <p:ext uri="{BB962C8B-B14F-4D97-AF65-F5344CB8AC3E}">
        <p14:creationId xmlns:p14="http://schemas.microsoft.com/office/powerpoint/2010/main" val="19164421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Tecnología WEB</a:t>
            </a:r>
            <a:endParaRPr lang="en-US" dirty="0"/>
          </a:p>
        </p:txBody>
      </p:sp>
      <p:sp>
        <p:nvSpPr>
          <p:cNvPr id="3" name="Marcador de contenido 2"/>
          <p:cNvSpPr>
            <a:spLocks noGrp="1"/>
          </p:cNvSpPr>
          <p:nvPr>
            <p:ph idx="1"/>
          </p:nvPr>
        </p:nvSpPr>
        <p:spPr>
          <a:xfrm>
            <a:off x="502921" y="2015732"/>
            <a:ext cx="7840979" cy="4071559"/>
          </a:xfrm>
        </p:spPr>
        <p:txBody>
          <a:bodyPr>
            <a:normAutofit fontScale="92500" lnSpcReduction="20000"/>
          </a:bodyPr>
          <a:lstStyle/>
          <a:p>
            <a:r>
              <a:rPr lang="es-PE" dirty="0"/>
              <a:t>L</a:t>
            </a:r>
            <a:r>
              <a:rPr lang="es-PE" dirty="0" smtClean="0"/>
              <a:t>a </a:t>
            </a:r>
            <a:r>
              <a:rPr lang="es-PE" dirty="0"/>
              <a:t>web se ha convertido en un instrumento </a:t>
            </a:r>
            <a:r>
              <a:rPr lang="es-PE" dirty="0" smtClean="0"/>
              <a:t>para </a:t>
            </a:r>
            <a:r>
              <a:rPr lang="es-PE" dirty="0"/>
              <a:t>el intercambio de información en nuestra </a:t>
            </a:r>
            <a:r>
              <a:rPr lang="es-PE" dirty="0" smtClean="0"/>
              <a:t>sociedad.</a:t>
            </a:r>
          </a:p>
          <a:p>
            <a:r>
              <a:rPr lang="es-PE" dirty="0" smtClean="0"/>
              <a:t>Los </a:t>
            </a:r>
            <a:r>
              <a:rPr lang="es-PE" dirty="0"/>
              <a:t>usuarios </a:t>
            </a:r>
            <a:r>
              <a:rPr lang="es-PE" dirty="0" smtClean="0"/>
              <a:t>interactúan con </a:t>
            </a:r>
            <a:r>
              <a:rPr lang="es-PE" dirty="0"/>
              <a:t>la web más allá de la búsqueda y </a:t>
            </a:r>
            <a:r>
              <a:rPr lang="es-PE" dirty="0" smtClean="0"/>
              <a:t>consulta, ahora </a:t>
            </a:r>
            <a:r>
              <a:rPr lang="es-PE" dirty="0"/>
              <a:t>se </a:t>
            </a:r>
            <a:r>
              <a:rPr lang="es-PE" dirty="0" smtClean="0"/>
              <a:t>centran </a:t>
            </a:r>
            <a:r>
              <a:rPr lang="es-PE" dirty="0"/>
              <a:t>en establecer redes o comunidades de usuarios que </a:t>
            </a:r>
            <a:r>
              <a:rPr lang="es-PE" dirty="0" smtClean="0"/>
              <a:t>trabajan </a:t>
            </a:r>
            <a:r>
              <a:rPr lang="es-PE" dirty="0"/>
              <a:t>con una serie de servicios basados en aplicaciones web. </a:t>
            </a:r>
            <a:endParaRPr lang="es-PE" dirty="0" smtClean="0"/>
          </a:p>
          <a:p>
            <a:r>
              <a:rPr lang="es-MX" dirty="0" smtClean="0"/>
              <a:t>Esto </a:t>
            </a:r>
            <a:r>
              <a:rPr lang="es-MX" dirty="0"/>
              <a:t>es consecuencia de los desarrollos tecnológicos en los máximos representantes de las TIC: los ordenadores, la informática, Internet y los Smartphone. </a:t>
            </a:r>
            <a:endParaRPr lang="es-MX" dirty="0" smtClean="0"/>
          </a:p>
          <a:p>
            <a:r>
              <a:rPr lang="es-PE" dirty="0" smtClean="0"/>
              <a:t>Quizás </a:t>
            </a:r>
            <a:r>
              <a:rPr lang="es-PE" dirty="0"/>
              <a:t>lo más destacable en esta evolución sea su amplificación de uso, </a:t>
            </a:r>
            <a:r>
              <a:rPr lang="es-PE" dirty="0" smtClean="0"/>
              <a:t>su intervención en distintas ramas y el desarrollo avanzado.</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7100" y="2753253"/>
            <a:ext cx="3217476" cy="2413107"/>
          </a:xfrm>
          <a:prstGeom prst="rect">
            <a:avLst/>
          </a:prstGeom>
        </p:spPr>
      </p:pic>
    </p:spTree>
    <p:extLst>
      <p:ext uri="{BB962C8B-B14F-4D97-AF65-F5344CB8AC3E}">
        <p14:creationId xmlns:p14="http://schemas.microsoft.com/office/powerpoint/2010/main" val="35646291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INSTRUMENTOS PARA LA EVALUACIÓN DE TRASTORNOS DE CONDUCTA ALIMENTARIA</a:t>
            </a:r>
            <a:endParaRPr lang="en-US" dirty="0"/>
          </a:p>
        </p:txBody>
      </p:sp>
      <p:sp>
        <p:nvSpPr>
          <p:cNvPr id="3" name="Marcador de contenido 2"/>
          <p:cNvSpPr>
            <a:spLocks noGrp="1"/>
          </p:cNvSpPr>
          <p:nvPr>
            <p:ph idx="1"/>
          </p:nvPr>
        </p:nvSpPr>
        <p:spPr>
          <a:xfrm>
            <a:off x="445739" y="2198612"/>
            <a:ext cx="7418101" cy="3722128"/>
          </a:xfrm>
        </p:spPr>
        <p:txBody>
          <a:bodyPr anchor="ctr"/>
          <a:lstStyle/>
          <a:p>
            <a:r>
              <a:rPr lang="es-PE" dirty="0"/>
              <a:t>Los cuestionarios </a:t>
            </a:r>
            <a:r>
              <a:rPr lang="es-PE" dirty="0" err="1"/>
              <a:t>autoaplicados</a:t>
            </a:r>
            <a:r>
              <a:rPr lang="es-PE" dirty="0"/>
              <a:t> ayudan a reportar síntomas o conductas de riesgo ante la posible presencia de un TCA; si bien no dan un diagnóstico especifico del trastorno que se tenga, la puntuación que obtenga el individuo mediante el cuestionario podría indicar la presencia de algún trastorno alimenticio y por ello es necesario verificar el diagnóstico por medio de entrevistas estructuradas.</a:t>
            </a:r>
            <a:endParaRPr lang="en-US" dirty="0"/>
          </a:p>
        </p:txBody>
      </p:sp>
      <p:pic>
        <p:nvPicPr>
          <p:cNvPr id="6" name="Imagen 5"/>
          <p:cNvPicPr>
            <a:picLocks noChangeAspect="1"/>
          </p:cNvPicPr>
          <p:nvPr/>
        </p:nvPicPr>
        <p:blipFill rotWithShape="1">
          <a:blip r:embed="rId2">
            <a:extLst>
              <a:ext uri="{28A0092B-C50C-407E-A947-70E740481C1C}">
                <a14:useLocalDpi xmlns:a14="http://schemas.microsoft.com/office/drawing/2010/main" val="0"/>
              </a:ext>
            </a:extLst>
          </a:blip>
          <a:srcRect l="13112"/>
          <a:stretch/>
        </p:blipFill>
        <p:spPr>
          <a:xfrm>
            <a:off x="8069580" y="2484120"/>
            <a:ext cx="3787140" cy="2905760"/>
          </a:xfrm>
          <a:prstGeom prst="rect">
            <a:avLst/>
          </a:prstGeom>
        </p:spPr>
      </p:pic>
    </p:spTree>
    <p:extLst>
      <p:ext uri="{BB962C8B-B14F-4D97-AF65-F5344CB8AC3E}">
        <p14:creationId xmlns:p14="http://schemas.microsoft.com/office/powerpoint/2010/main" val="19462617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27909" y="444137"/>
            <a:ext cx="9826945" cy="1409617"/>
          </a:xfrm>
        </p:spPr>
        <p:txBody>
          <a:bodyPr/>
          <a:lstStyle/>
          <a:p>
            <a:r>
              <a:rPr lang="es-PE" dirty="0"/>
              <a:t>INSTRUMENTOS PARA LA EVALUACIÓN DE TRASTORNOS DE CONDUCTA ALIMENTARIA</a:t>
            </a:r>
            <a:endParaRPr lang="en-US" dirty="0"/>
          </a:p>
        </p:txBody>
      </p:sp>
      <p:sp>
        <p:nvSpPr>
          <p:cNvPr id="3" name="Marcador de contenido 2"/>
          <p:cNvSpPr>
            <a:spLocks noGrp="1"/>
          </p:cNvSpPr>
          <p:nvPr>
            <p:ph idx="1"/>
          </p:nvPr>
        </p:nvSpPr>
        <p:spPr>
          <a:xfrm>
            <a:off x="434340" y="2015732"/>
            <a:ext cx="11387545" cy="4228314"/>
          </a:xfrm>
        </p:spPr>
        <p:txBody>
          <a:bodyPr>
            <a:normAutofit/>
          </a:bodyPr>
          <a:lstStyle/>
          <a:p>
            <a:pPr marL="228600" lvl="2">
              <a:spcBef>
                <a:spcPts val="1000"/>
              </a:spcBef>
            </a:pPr>
            <a:r>
              <a:rPr lang="es-PE" sz="2000" b="1" dirty="0" err="1"/>
              <a:t>Eating</a:t>
            </a:r>
            <a:r>
              <a:rPr lang="es-PE" sz="2000" b="1" dirty="0"/>
              <a:t> </a:t>
            </a:r>
            <a:r>
              <a:rPr lang="es-PE" sz="2000" b="1" dirty="0" err="1"/>
              <a:t>Attitudes</a:t>
            </a:r>
            <a:r>
              <a:rPr lang="es-PE" sz="2000" b="1" dirty="0"/>
              <a:t> Test (EAT): </a:t>
            </a:r>
            <a:r>
              <a:rPr lang="es-PE" sz="1800" dirty="0"/>
              <a:t>S</a:t>
            </a:r>
            <a:r>
              <a:rPr lang="es-MX" sz="1800" dirty="0" smtClean="0"/>
              <a:t>u </a:t>
            </a:r>
            <a:r>
              <a:rPr lang="es-MX" sz="1800" dirty="0"/>
              <a:t>objetivo es identificar síntomas y preocupaciones características de los trastornos alimentarios en muestras no clínicas. Algunos investigadores </a:t>
            </a:r>
            <a:r>
              <a:rPr lang="es-MX" sz="1800" dirty="0" smtClean="0"/>
              <a:t>lo describen como </a:t>
            </a:r>
            <a:r>
              <a:rPr lang="es-MX" sz="1800" dirty="0"/>
              <a:t>una medición general de síntomas de anorexia </a:t>
            </a:r>
            <a:r>
              <a:rPr lang="es-MX" sz="1800" dirty="0" smtClean="0"/>
              <a:t>y bulimia, mientras </a:t>
            </a:r>
            <a:r>
              <a:rPr lang="es-MX" sz="1800" dirty="0"/>
              <a:t>que otros, lo clasifican como un instrumento diseñado para evaluar un conjunto de actitudes y conductas asociadas con </a:t>
            </a:r>
            <a:r>
              <a:rPr lang="es-MX" sz="1800" dirty="0" smtClean="0"/>
              <a:t>AN.</a:t>
            </a:r>
            <a:endParaRPr lang="en-US" sz="1800" dirty="0"/>
          </a:p>
          <a:p>
            <a:r>
              <a:rPr lang="en-US" b="1" dirty="0" smtClean="0"/>
              <a:t>Eating </a:t>
            </a:r>
            <a:r>
              <a:rPr lang="en-US" b="1" dirty="0"/>
              <a:t>Disorder Inventory (EDI</a:t>
            </a:r>
            <a:r>
              <a:rPr lang="en-US" b="1" dirty="0" smtClean="0"/>
              <a:t>): </a:t>
            </a:r>
            <a:r>
              <a:rPr lang="es-MX" sz="1800" dirty="0" smtClean="0"/>
              <a:t>Fue </a:t>
            </a:r>
            <a:r>
              <a:rPr lang="es-MX" sz="1800" dirty="0"/>
              <a:t>diseñado para evaluar distintas áreas cognitivas y conductuales de la AN y </a:t>
            </a:r>
            <a:r>
              <a:rPr lang="es-MX" sz="1800" dirty="0" smtClean="0"/>
              <a:t>BN</a:t>
            </a:r>
            <a:r>
              <a:rPr lang="es-MX" sz="1800" dirty="0"/>
              <a:t>. </a:t>
            </a:r>
            <a:r>
              <a:rPr lang="es-MX" sz="1800" dirty="0" smtClean="0"/>
              <a:t>Donde las </a:t>
            </a:r>
            <a:r>
              <a:rPr lang="es-MX" sz="1800" dirty="0"/>
              <a:t>tres primeras subescalas miden comportamientos y actitudes hacia la comida, el peso y la imagen corporal; </a:t>
            </a:r>
            <a:r>
              <a:rPr lang="es-MX" sz="1800" dirty="0" smtClean="0"/>
              <a:t>mientras </a:t>
            </a:r>
            <a:r>
              <a:rPr lang="es-MX" sz="1800" dirty="0"/>
              <a:t>que las otras cinco subescalas evalúan características psicológicas generales asociadas con trastornos alimentarios, que son aspectos fundamentales de la </a:t>
            </a:r>
            <a:r>
              <a:rPr lang="es-MX" sz="1800" dirty="0" smtClean="0"/>
              <a:t>AN.</a:t>
            </a:r>
          </a:p>
          <a:p>
            <a:r>
              <a:rPr lang="es-MX" b="1" dirty="0"/>
              <a:t>SCOFF</a:t>
            </a:r>
            <a:r>
              <a:rPr lang="es-MX" dirty="0"/>
              <a:t>:</a:t>
            </a:r>
            <a:r>
              <a:rPr lang="es-MX" sz="1600" dirty="0"/>
              <a:t> </a:t>
            </a:r>
            <a:r>
              <a:rPr lang="es-MX" sz="1800" dirty="0"/>
              <a:t>Es un cuestionario elaborado por Morgan y colaboradores, que consta únicamente de cinco preguntas, de las cuales se obtienen las iniciales que dan nombre a este cuestionario.</a:t>
            </a:r>
            <a:endParaRPr lang="en-US" sz="1800" dirty="0"/>
          </a:p>
        </p:txBody>
      </p:sp>
    </p:spTree>
    <p:extLst>
      <p:ext uri="{BB962C8B-B14F-4D97-AF65-F5344CB8AC3E}">
        <p14:creationId xmlns:p14="http://schemas.microsoft.com/office/powerpoint/2010/main" val="29166693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Instituciones educativas en Lima </a:t>
            </a:r>
            <a:r>
              <a:rPr lang="es-PE" dirty="0" smtClean="0"/>
              <a:t>Metropolitana</a:t>
            </a:r>
            <a:endParaRPr lang="en-US" dirty="0"/>
          </a:p>
        </p:txBody>
      </p:sp>
      <p:sp>
        <p:nvSpPr>
          <p:cNvPr id="3" name="Marcador de contenido 2"/>
          <p:cNvSpPr>
            <a:spLocks noGrp="1"/>
          </p:cNvSpPr>
          <p:nvPr>
            <p:ph idx="1"/>
          </p:nvPr>
        </p:nvSpPr>
        <p:spPr>
          <a:xfrm>
            <a:off x="457201" y="2015732"/>
            <a:ext cx="8229599" cy="3859288"/>
          </a:xfrm>
        </p:spPr>
        <p:txBody>
          <a:bodyPr anchor="ctr"/>
          <a:lstStyle/>
          <a:p>
            <a:r>
              <a:rPr lang="es-PE" dirty="0"/>
              <a:t>Uno de los supuestos más extendidos y validados entre la población es la homogeneidad de la oferta educativa privada. En la mayoría de los casos, estos supuestos consisten en reconocer que la educación privada es una educación de élites. Sin embargo, el crecimiento de la oferta privada presenta lo contrario, es decir, una gran heterogeneidad que se hace evidente tanto en la ubicación de las escuelas, como en la calidad del servicio que ofrecen. </a:t>
            </a:r>
            <a:endParaRPr lang="en-US" dirty="0"/>
          </a:p>
        </p:txBody>
      </p:sp>
      <p:pic>
        <p:nvPicPr>
          <p:cNvPr id="4" name="Imagen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06865" y="1836541"/>
            <a:ext cx="2617348" cy="4217670"/>
          </a:xfrm>
          <a:prstGeom prst="rect">
            <a:avLst/>
          </a:prstGeom>
        </p:spPr>
      </p:pic>
    </p:spTree>
    <p:extLst>
      <p:ext uri="{BB962C8B-B14F-4D97-AF65-F5344CB8AC3E}">
        <p14:creationId xmlns:p14="http://schemas.microsoft.com/office/powerpoint/2010/main" val="26940168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Gamificación</a:t>
            </a:r>
            <a:endParaRPr lang="en-US" dirty="0"/>
          </a:p>
        </p:txBody>
      </p:sp>
      <p:sp>
        <p:nvSpPr>
          <p:cNvPr id="3" name="Marcador de contenido 2"/>
          <p:cNvSpPr>
            <a:spLocks noGrp="1"/>
          </p:cNvSpPr>
          <p:nvPr>
            <p:ph idx="1"/>
          </p:nvPr>
        </p:nvSpPr>
        <p:spPr>
          <a:xfrm>
            <a:off x="594361" y="2015732"/>
            <a:ext cx="5166360" cy="3927868"/>
          </a:xfrm>
        </p:spPr>
        <p:txBody>
          <a:bodyPr anchor="ctr"/>
          <a:lstStyle/>
          <a:p>
            <a:r>
              <a:rPr lang="es-PE" dirty="0"/>
              <a:t>La conceptualización de este término tiene su origen en el mundo de los negocios, pues es en este contexto donde se empezó a utilizar. Así, </a:t>
            </a:r>
            <a:r>
              <a:rPr lang="es-PE" dirty="0" err="1"/>
              <a:t>Werbach</a:t>
            </a:r>
            <a:r>
              <a:rPr lang="es-PE" dirty="0"/>
              <a:t> y Hunter señalan que la gamificación consiste en el uso de elementos de juegos y técnicas de diseño de juegos en contextos no </a:t>
            </a:r>
            <a:r>
              <a:rPr lang="es-PE" dirty="0" smtClean="0"/>
              <a:t>lúdicos.</a:t>
            </a:r>
          </a:p>
        </p:txBody>
      </p:sp>
      <p:pic>
        <p:nvPicPr>
          <p:cNvPr id="5" name="Imagen 4"/>
          <p:cNvPicPr/>
          <p:nvPr/>
        </p:nvPicPr>
        <p:blipFill>
          <a:blip r:embed="rId2"/>
          <a:stretch>
            <a:fillRect/>
          </a:stretch>
        </p:blipFill>
        <p:spPr>
          <a:xfrm>
            <a:off x="6413236" y="2271576"/>
            <a:ext cx="5128856" cy="3534864"/>
          </a:xfrm>
          <a:prstGeom prst="rect">
            <a:avLst/>
          </a:prstGeom>
          <a:ln>
            <a:solidFill>
              <a:schemeClr val="bg2">
                <a:lumMod val="50000"/>
              </a:schemeClr>
            </a:solidFill>
          </a:ln>
        </p:spPr>
      </p:pic>
    </p:spTree>
    <p:extLst>
      <p:ext uri="{BB962C8B-B14F-4D97-AF65-F5344CB8AC3E}">
        <p14:creationId xmlns:p14="http://schemas.microsoft.com/office/powerpoint/2010/main" val="11434813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Introducción</a:t>
            </a:r>
            <a:endParaRPr lang="en-US" dirty="0"/>
          </a:p>
        </p:txBody>
      </p:sp>
      <p:sp>
        <p:nvSpPr>
          <p:cNvPr id="3" name="Marcador de contenido 2"/>
          <p:cNvSpPr>
            <a:spLocks noGrp="1"/>
          </p:cNvSpPr>
          <p:nvPr>
            <p:ph idx="1"/>
          </p:nvPr>
        </p:nvSpPr>
        <p:spPr>
          <a:xfrm>
            <a:off x="836023" y="2015732"/>
            <a:ext cx="6740435" cy="3450613"/>
          </a:xfrm>
        </p:spPr>
        <p:txBody>
          <a:bodyPr anchor="ctr">
            <a:normAutofit fontScale="92500" lnSpcReduction="10000"/>
          </a:bodyPr>
          <a:lstStyle/>
          <a:p>
            <a:r>
              <a:rPr lang="es-PE" dirty="0" smtClean="0"/>
              <a:t>En la actualidad hay muchos influencia por los medios digitales conforme a cierto estándar que se debe tener físicamente para tener “el cuerpo perfecto”, esto genera que las personas quieran lograr esto debido a una presión social, lo que puede desembocar en Trastornos de Conducta Alimentaria. </a:t>
            </a:r>
            <a:endParaRPr lang="en-US" dirty="0" smtClean="0"/>
          </a:p>
          <a:p>
            <a:r>
              <a:rPr lang="es-PE" dirty="0" smtClean="0"/>
              <a:t>Esto afectaría a jóvenes, adultos, hasta adultos mayores, sin embargo, la población mas joven es afectada totalmente debido a su proceso de formación.</a:t>
            </a:r>
          </a:p>
        </p:txBody>
      </p:sp>
      <p:pic>
        <p:nvPicPr>
          <p:cNvPr id="4" name="Imagen 3" descr="Anorexia nerviosa en niños: todo lo que necesitas saber"/>
          <p:cNvPicPr/>
          <p:nvPr/>
        </p:nvPicPr>
        <p:blipFill rotWithShape="1">
          <a:blip r:embed="rId2">
            <a:extLst>
              <a:ext uri="{28A0092B-C50C-407E-A947-70E740481C1C}">
                <a14:useLocalDpi xmlns:a14="http://schemas.microsoft.com/office/drawing/2010/main" val="0"/>
              </a:ext>
            </a:extLst>
          </a:blip>
          <a:srcRect l="4872" r="4825"/>
          <a:stretch/>
        </p:blipFill>
        <p:spPr bwMode="auto">
          <a:xfrm>
            <a:off x="7772399" y="2338252"/>
            <a:ext cx="3670664" cy="2758194"/>
          </a:xfrm>
          <a:prstGeom prst="rect">
            <a:avLst/>
          </a:prstGeom>
          <a:noFill/>
          <a:ln>
            <a:noFill/>
          </a:ln>
        </p:spPr>
      </p:pic>
    </p:spTree>
    <p:extLst>
      <p:ext uri="{BB962C8B-B14F-4D97-AF65-F5344CB8AC3E}">
        <p14:creationId xmlns:p14="http://schemas.microsoft.com/office/powerpoint/2010/main" val="33155421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ESTUDIOS</a:t>
            </a:r>
            <a:endParaRPr lang="en-US" dirty="0"/>
          </a:p>
        </p:txBody>
      </p:sp>
      <p:sp>
        <p:nvSpPr>
          <p:cNvPr id="3" name="Marcador de texto 2"/>
          <p:cNvSpPr>
            <a:spLocks noGrp="1"/>
          </p:cNvSpPr>
          <p:nvPr>
            <p:ph type="body" idx="1"/>
          </p:nvPr>
        </p:nvSpPr>
        <p:spPr/>
        <p:txBody>
          <a:bodyPr/>
          <a:lstStyle/>
          <a:p>
            <a:endParaRPr lang="en-US"/>
          </a:p>
        </p:txBody>
      </p:sp>
    </p:spTree>
    <p:extLst>
      <p:ext uri="{BB962C8B-B14F-4D97-AF65-F5344CB8AC3E}">
        <p14:creationId xmlns:p14="http://schemas.microsoft.com/office/powerpoint/2010/main" val="34687833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 y="251460"/>
            <a:ext cx="11590019" cy="1602295"/>
          </a:xfrm>
        </p:spPr>
        <p:txBody>
          <a:bodyPr>
            <a:noAutofit/>
          </a:bodyPr>
          <a:lstStyle/>
          <a:p>
            <a:pPr lvl="1" algn="l" rtl="0">
              <a:lnSpc>
                <a:spcPct val="90000"/>
              </a:lnSpc>
              <a:spcBef>
                <a:spcPct val="0"/>
              </a:spcBef>
            </a:pPr>
            <a:r>
              <a:rPr lang="es-PE" sz="2700" kern="1200" cap="all" dirty="0">
                <a:solidFill>
                  <a:schemeClr val="tx1"/>
                </a:solidFill>
                <a:latin typeface="+mj-lt"/>
                <a:ea typeface="+mj-ea"/>
                <a:cs typeface="+mj-cs"/>
              </a:rPr>
              <a:t>Validez y utilidad diagnóstica de la escala </a:t>
            </a:r>
            <a:r>
              <a:rPr lang="es-PE" sz="2700" kern="1200" cap="all" dirty="0" err="1">
                <a:solidFill>
                  <a:schemeClr val="tx1"/>
                </a:solidFill>
                <a:latin typeface="+mj-lt"/>
                <a:ea typeface="+mj-ea"/>
                <a:cs typeface="+mj-cs"/>
              </a:rPr>
              <a:t>Eating</a:t>
            </a:r>
            <a:r>
              <a:rPr lang="es-PE" sz="2700" kern="1200" cap="all" dirty="0">
                <a:solidFill>
                  <a:schemeClr val="tx1"/>
                </a:solidFill>
                <a:latin typeface="+mj-lt"/>
                <a:ea typeface="+mj-ea"/>
                <a:cs typeface="+mj-cs"/>
              </a:rPr>
              <a:t> </a:t>
            </a:r>
            <a:r>
              <a:rPr lang="es-PE" sz="2700" kern="1200" cap="all" dirty="0" err="1">
                <a:solidFill>
                  <a:schemeClr val="tx1"/>
                </a:solidFill>
                <a:latin typeface="+mj-lt"/>
                <a:ea typeface="+mj-ea"/>
                <a:cs typeface="+mj-cs"/>
              </a:rPr>
              <a:t>Attitudes</a:t>
            </a:r>
            <a:r>
              <a:rPr lang="es-PE" sz="2700" kern="1200" cap="all" dirty="0">
                <a:solidFill>
                  <a:schemeClr val="tx1"/>
                </a:solidFill>
                <a:latin typeface="+mj-lt"/>
                <a:ea typeface="+mj-ea"/>
                <a:cs typeface="+mj-cs"/>
              </a:rPr>
              <a:t> Test-26 para la evaluación del riesgo de trastornos de la conducta alimentaria en población masculina de Medellín, Colombia</a:t>
            </a:r>
            <a:endParaRPr lang="en-US" sz="2700" kern="1200" cap="all" dirty="0">
              <a:solidFill>
                <a:schemeClr val="tx1"/>
              </a:solidFill>
              <a:latin typeface="+mj-lt"/>
              <a:ea typeface="+mj-ea"/>
              <a:cs typeface="+mj-cs"/>
            </a:endParaRPr>
          </a:p>
        </p:txBody>
      </p:sp>
      <p:sp>
        <p:nvSpPr>
          <p:cNvPr id="3" name="Marcador de contenido 2"/>
          <p:cNvSpPr>
            <a:spLocks noGrp="1"/>
          </p:cNvSpPr>
          <p:nvPr>
            <p:ph idx="1"/>
          </p:nvPr>
        </p:nvSpPr>
        <p:spPr>
          <a:xfrm>
            <a:off x="497305" y="2015732"/>
            <a:ext cx="11133221" cy="4123811"/>
          </a:xfrm>
        </p:spPr>
        <p:txBody>
          <a:bodyPr>
            <a:normAutofit/>
          </a:bodyPr>
          <a:lstStyle/>
          <a:p>
            <a:r>
              <a:rPr lang="es-MX" dirty="0"/>
              <a:t>La validación y utilidad diagnóstica del EAT-26 para la evaluación del riesgo de TCA en la población masculina, debido a que no se han encontrado publicaciones similares. Esta validación se justifica para conocer las diferencias de género y poder desarrollar constructos y modelos de riesgo específicos. Además de un instrumento con excelentes valores de confiabilidad, sensibilidad y especificidad, que permite el cribado de hombres con edad igual o mayor a 14 años. </a:t>
            </a:r>
            <a:endParaRPr lang="es-MX" dirty="0" smtClean="0"/>
          </a:p>
          <a:p>
            <a:r>
              <a:rPr lang="es-MX" dirty="0" smtClean="0"/>
              <a:t>El </a:t>
            </a:r>
            <a:r>
              <a:rPr lang="es-MX" dirty="0"/>
              <a:t>EAT-26 es un instrumento multidimensional con excelentes valores de confiabilidad, sensibilidad y especificidad, ideal para cribado de posibles TCA en población de riesgo, y podría ser de utilidad en atención primaria para la detección temprana en población masculina.</a:t>
            </a:r>
            <a:endParaRPr lang="en-US" dirty="0"/>
          </a:p>
        </p:txBody>
      </p:sp>
    </p:spTree>
    <p:extLst>
      <p:ext uri="{BB962C8B-B14F-4D97-AF65-F5344CB8AC3E}">
        <p14:creationId xmlns:p14="http://schemas.microsoft.com/office/powerpoint/2010/main" val="38772413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4340" y="182880"/>
            <a:ext cx="11247119" cy="1670874"/>
          </a:xfrm>
        </p:spPr>
        <p:txBody>
          <a:bodyPr anchor="ctr">
            <a:normAutofit/>
          </a:bodyPr>
          <a:lstStyle/>
          <a:p>
            <a:r>
              <a:rPr lang="es-MX" sz="2900" dirty="0" smtClean="0"/>
              <a:t>Perfeccionismo </a:t>
            </a:r>
            <a:r>
              <a:rPr lang="es-MX" sz="2900" dirty="0"/>
              <a:t>y </a:t>
            </a:r>
            <a:r>
              <a:rPr lang="es-MX" sz="2900" dirty="0" smtClean="0"/>
              <a:t>baja </a:t>
            </a:r>
            <a:r>
              <a:rPr lang="es-MX" sz="2900" dirty="0"/>
              <a:t>autoestima</a:t>
            </a:r>
            <a:r>
              <a:rPr lang="es-MX" sz="2900" dirty="0" smtClean="0"/>
              <a:t> </a:t>
            </a:r>
            <a:r>
              <a:rPr lang="es-MX" sz="2900" dirty="0"/>
              <a:t>a través del continuo de los trastornos alimentarios en adolescentes mujeres de Buenos Aires</a:t>
            </a:r>
            <a:endParaRPr lang="en-US" sz="2900" dirty="0"/>
          </a:p>
        </p:txBody>
      </p:sp>
      <p:sp>
        <p:nvSpPr>
          <p:cNvPr id="3" name="Marcador de contenido 2"/>
          <p:cNvSpPr>
            <a:spLocks noGrp="1"/>
          </p:cNvSpPr>
          <p:nvPr>
            <p:ph idx="1"/>
          </p:nvPr>
        </p:nvSpPr>
        <p:spPr>
          <a:xfrm>
            <a:off x="434340" y="2015732"/>
            <a:ext cx="11247119" cy="3859288"/>
          </a:xfrm>
        </p:spPr>
        <p:txBody>
          <a:bodyPr anchor="ctr"/>
          <a:lstStyle/>
          <a:p>
            <a:r>
              <a:rPr lang="es-PE" dirty="0"/>
              <a:t>Se ha establecido la relevancia del perfeccionismo y de la baja autoestima para el desarrollo de los TCA, pero en la mayoría de estudios realizados se ha realizado sobre muestras de población general o muestras clínicas, siendo escasas las investigaciones que incluyen muestras de sujetos que no llegan a constituir cuadros completos de TCA.</a:t>
            </a:r>
            <a:endParaRPr lang="en-US" dirty="0"/>
          </a:p>
          <a:p>
            <a:r>
              <a:rPr lang="es-MX" dirty="0"/>
              <a:t>En lo respecta al grupo de riesgo (RTA), los resultados no permiten establecer delimitaciones claras entre los grupos, solo se observa una diferencia del grupo con TA en tres características psicológicas: baja autoestima, alineación personal y ascetismo.</a:t>
            </a:r>
            <a:endParaRPr lang="en-US" dirty="0"/>
          </a:p>
        </p:txBody>
      </p:sp>
    </p:spTree>
    <p:extLst>
      <p:ext uri="{BB962C8B-B14F-4D97-AF65-F5344CB8AC3E}">
        <p14:creationId xmlns:p14="http://schemas.microsoft.com/office/powerpoint/2010/main" val="14290107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0040" y="261257"/>
            <a:ext cx="11475720" cy="1592497"/>
          </a:xfrm>
        </p:spPr>
        <p:txBody>
          <a:bodyPr anchor="ctr">
            <a:normAutofit fontScale="90000"/>
          </a:bodyPr>
          <a:lstStyle/>
          <a:p>
            <a:r>
              <a:rPr lang="es-PE" dirty="0" smtClean="0"/>
              <a:t>Rol de género y actitudes alimentarias en adolescentes de dos diferentes contextos socioculturales: Tradicional vs. No Tradicional. México</a:t>
            </a:r>
            <a:endParaRPr lang="es-PE" dirty="0"/>
          </a:p>
        </p:txBody>
      </p:sp>
      <p:sp>
        <p:nvSpPr>
          <p:cNvPr id="3" name="Marcador de contenido 2"/>
          <p:cNvSpPr>
            <a:spLocks noGrp="1"/>
          </p:cNvSpPr>
          <p:nvPr>
            <p:ph idx="1"/>
          </p:nvPr>
        </p:nvSpPr>
        <p:spPr>
          <a:xfrm>
            <a:off x="480060" y="2015732"/>
            <a:ext cx="11315700" cy="4032371"/>
          </a:xfrm>
        </p:spPr>
        <p:txBody>
          <a:bodyPr anchor="ctr">
            <a:normAutofit lnSpcReduction="10000"/>
          </a:bodyPr>
          <a:lstStyle/>
          <a:p>
            <a:r>
              <a:rPr lang="es-MX" dirty="0"/>
              <a:t>Uno de los objetivos del estudio fue conocer las diferencias existentes entre las adolescentes de dos contextos distintos (tradicional vs. no tradicional) respecto a los distintos aspectos del rol de género evaluados, que fueron: 1. Las características del rol de género que consideran desempeñar. 2. Las características del rol de género que desearían desempeñar. 3. Las características del rol de género que creen que la sociedad espera de las mujeres. 4. El ajuste respecto al ideal personal y 5. El ajuste respecto a la prescripción social</a:t>
            </a:r>
            <a:r>
              <a:rPr lang="es-MX" dirty="0" smtClean="0"/>
              <a:t>.</a:t>
            </a:r>
          </a:p>
          <a:p>
            <a:r>
              <a:rPr lang="es-MX" dirty="0"/>
              <a:t>Resulta que las adolescentes de contextos no tradicionales tienden a desempeñar y a idealizar más características positivas de los roles de género, mientras que las adolescentes de contextos tradicionales tienden a seguir más las características negativas, lo cual generaría mayor vulnerabilidad para desarrollar una TCA.</a:t>
            </a:r>
            <a:endParaRPr lang="en-US" dirty="0"/>
          </a:p>
        </p:txBody>
      </p:sp>
    </p:spTree>
    <p:extLst>
      <p:ext uri="{BB962C8B-B14F-4D97-AF65-F5344CB8AC3E}">
        <p14:creationId xmlns:p14="http://schemas.microsoft.com/office/powerpoint/2010/main" val="37574111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4340" y="404949"/>
            <a:ext cx="11315699" cy="1448805"/>
          </a:xfrm>
        </p:spPr>
        <p:txBody>
          <a:bodyPr anchor="ctr">
            <a:normAutofit/>
          </a:bodyPr>
          <a:lstStyle/>
          <a:p>
            <a:r>
              <a:rPr lang="es-MX" sz="2900" dirty="0" smtClean="0"/>
              <a:t>Factores </a:t>
            </a:r>
            <a:r>
              <a:rPr lang="es-MX" sz="2900" dirty="0"/>
              <a:t>de riesgo de trastornos de la conducta alimentaria entre universitarios: Estimación de vulnerabilidad por sexo y edad</a:t>
            </a:r>
            <a:r>
              <a:rPr lang="es-MX" sz="2900" dirty="0" smtClean="0"/>
              <a:t>. México</a:t>
            </a:r>
            <a:endParaRPr lang="en-US" sz="2900" dirty="0"/>
          </a:p>
        </p:txBody>
      </p:sp>
      <p:sp>
        <p:nvSpPr>
          <p:cNvPr id="3" name="Marcador de contenido 2"/>
          <p:cNvSpPr>
            <a:spLocks noGrp="1"/>
          </p:cNvSpPr>
          <p:nvPr>
            <p:ph idx="1"/>
          </p:nvPr>
        </p:nvSpPr>
        <p:spPr>
          <a:xfrm>
            <a:off x="434341" y="2015732"/>
            <a:ext cx="11315698" cy="3993182"/>
          </a:xfrm>
        </p:spPr>
        <p:txBody>
          <a:bodyPr anchor="ctr">
            <a:normAutofit fontScale="92500" lnSpcReduction="20000"/>
          </a:bodyPr>
          <a:lstStyle/>
          <a:p>
            <a:r>
              <a:rPr lang="es-MX" dirty="0"/>
              <a:t>Los trastornos de la conducta alimentaria constituyen un problema de salud pública que ha venido incrementando, por lo tanto, es necesario llevar a cabo más investigaciones que permitan conocer mejor el riesgo de sufrir TCA. El objetivo de este estudio fue identificar los factores de riesgo de TCA presentes en estudiantes universitarios en función del sexo y de la edad, y además estimar la proporción de estudiantes que cumplen con alguno de los criterios de remisión que indicarían la necesidad de ser derivados a un servicio </a:t>
            </a:r>
            <a:r>
              <a:rPr lang="es-MX" dirty="0" smtClean="0"/>
              <a:t>especializado </a:t>
            </a:r>
            <a:r>
              <a:rPr lang="es-MX" dirty="0"/>
              <a:t>en TCA</a:t>
            </a:r>
            <a:r>
              <a:rPr lang="es-MX" dirty="0" smtClean="0"/>
              <a:t>.</a:t>
            </a:r>
          </a:p>
          <a:p>
            <a:r>
              <a:rPr lang="es-MX" dirty="0"/>
              <a:t>Por ello resulta necesario redoblar los esfuerzos encaminados a la implementación de estrategias de prevención e intervención dirigidas específicamente a los estudiantes universitarios, a través del diseño de programas destinados a promover hábitos de alimentación saludables, mejorar la percepción de la imagen corporal y disminuir la preocupación obsesiva por la delgadez.</a:t>
            </a:r>
            <a:endParaRPr lang="en-US" dirty="0"/>
          </a:p>
        </p:txBody>
      </p:sp>
    </p:spTree>
    <p:extLst>
      <p:ext uri="{BB962C8B-B14F-4D97-AF65-F5344CB8AC3E}">
        <p14:creationId xmlns:p14="http://schemas.microsoft.com/office/powerpoint/2010/main" val="32699603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11480" y="195943"/>
            <a:ext cx="11423469" cy="1657811"/>
          </a:xfrm>
        </p:spPr>
        <p:txBody>
          <a:bodyPr anchor="ctr">
            <a:normAutofit fontScale="90000"/>
          </a:bodyPr>
          <a:lstStyle/>
          <a:p>
            <a:r>
              <a:rPr lang="es-MX" dirty="0" smtClean="0"/>
              <a:t>Fomentando </a:t>
            </a:r>
            <a:r>
              <a:rPr lang="es-MX" dirty="0"/>
              <a:t>la medición confiable y válida de exámenes, diagnósticos, tratamientos y resultados de salud mental a través de la tecnología de información de </a:t>
            </a:r>
            <a:r>
              <a:rPr lang="es-MX" dirty="0" smtClean="0"/>
              <a:t>salud. U.S.A.</a:t>
            </a:r>
            <a:endParaRPr lang="en-US" dirty="0"/>
          </a:p>
        </p:txBody>
      </p:sp>
      <p:sp>
        <p:nvSpPr>
          <p:cNvPr id="3" name="Marcador de contenido 2"/>
          <p:cNvSpPr>
            <a:spLocks noGrp="1"/>
          </p:cNvSpPr>
          <p:nvPr>
            <p:ph idx="1"/>
          </p:nvPr>
        </p:nvSpPr>
        <p:spPr>
          <a:xfrm>
            <a:off x="411481" y="2015732"/>
            <a:ext cx="11423468" cy="4071559"/>
          </a:xfrm>
        </p:spPr>
        <p:txBody>
          <a:bodyPr anchor="ctr">
            <a:normAutofit/>
          </a:bodyPr>
          <a:lstStyle/>
          <a:p>
            <a:r>
              <a:rPr lang="es-PE" dirty="0"/>
              <a:t>La medición de la salud mental es un reto, donde las tecnologías de la información podrían ser la clave para superarlos en la medición. Las medidas que se tiene actualmente en detección, diagnóstico, tratamiento, y evaluación de resultados clínicos se basan en modelos tradicionales donde la atención es cara a cara. Esta interacción entre especialista y paciente podría significar que se realice de manera irregular y poco frecuente. </a:t>
            </a:r>
            <a:endParaRPr lang="es-PE" dirty="0" smtClean="0"/>
          </a:p>
          <a:p>
            <a:r>
              <a:rPr lang="es-MX" dirty="0"/>
              <a:t>Las tecnologías de información en el campo de la salud es algo que está en constante crecimiento, como en la medición que se desarrollan aplicaciones para con beneficios clínicos, pero sin dejar de garantizar la confiabilidad y validez necesaria para apoyar eficazmente la detección, diagnóstico, tratamiento y en los resultados. </a:t>
            </a:r>
            <a:endParaRPr lang="es-PE" dirty="0" smtClean="0"/>
          </a:p>
        </p:txBody>
      </p:sp>
    </p:spTree>
    <p:extLst>
      <p:ext uri="{BB962C8B-B14F-4D97-AF65-F5344CB8AC3E}">
        <p14:creationId xmlns:p14="http://schemas.microsoft.com/office/powerpoint/2010/main" val="542092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APORTE </a:t>
            </a:r>
            <a:r>
              <a:rPr lang="es-PE" dirty="0" err="1" smtClean="0"/>
              <a:t>TEóRICO</a:t>
            </a:r>
            <a:endParaRPr lang="en-US" dirty="0"/>
          </a:p>
        </p:txBody>
      </p:sp>
      <p:sp>
        <p:nvSpPr>
          <p:cNvPr id="3" name="Marcador de texto 2"/>
          <p:cNvSpPr>
            <a:spLocks noGrp="1"/>
          </p:cNvSpPr>
          <p:nvPr>
            <p:ph type="body" idx="1"/>
          </p:nvPr>
        </p:nvSpPr>
        <p:spPr/>
        <p:txBody>
          <a:bodyPr/>
          <a:lstStyle/>
          <a:p>
            <a:endParaRPr lang="en-US"/>
          </a:p>
        </p:txBody>
      </p:sp>
    </p:spTree>
    <p:extLst>
      <p:ext uri="{BB962C8B-B14F-4D97-AF65-F5344CB8AC3E}">
        <p14:creationId xmlns:p14="http://schemas.microsoft.com/office/powerpoint/2010/main" val="15504313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1" y="545433"/>
            <a:ext cx="10445254" cy="1308322"/>
          </a:xfrm>
        </p:spPr>
        <p:txBody>
          <a:bodyPr anchor="ctr"/>
          <a:lstStyle/>
          <a:p>
            <a:r>
              <a:rPr lang="es-ES" dirty="0"/>
              <a:t>Selección y </a:t>
            </a:r>
            <a:r>
              <a:rPr lang="es-ES" dirty="0" smtClean="0"/>
              <a:t>CRITERIOS </a:t>
            </a:r>
            <a:r>
              <a:rPr lang="es-ES" dirty="0"/>
              <a:t>del test psicológico</a:t>
            </a:r>
            <a:endParaRPr lang="es-PE" dirty="0"/>
          </a:p>
        </p:txBody>
      </p:sp>
      <p:sp>
        <p:nvSpPr>
          <p:cNvPr id="3" name="Marcador de contenido 2"/>
          <p:cNvSpPr>
            <a:spLocks noGrp="1"/>
          </p:cNvSpPr>
          <p:nvPr>
            <p:ph idx="1"/>
          </p:nvPr>
        </p:nvSpPr>
        <p:spPr>
          <a:xfrm>
            <a:off x="609601" y="2015731"/>
            <a:ext cx="10954869" cy="4000057"/>
          </a:xfrm>
        </p:spPr>
        <p:txBody>
          <a:bodyPr anchor="ctr">
            <a:normAutofit/>
          </a:bodyPr>
          <a:lstStyle/>
          <a:p>
            <a:r>
              <a:rPr lang="es-PE" dirty="0" smtClean="0"/>
              <a:t>Criterio 1 - </a:t>
            </a:r>
            <a:r>
              <a:rPr lang="es-PE" dirty="0"/>
              <a:t>Cantidad de opciones en respuestas </a:t>
            </a:r>
            <a:r>
              <a:rPr lang="es-PE" dirty="0" smtClean="0"/>
              <a:t>: </a:t>
            </a:r>
            <a:r>
              <a:rPr lang="es-PE" dirty="0" smtClean="0"/>
              <a:t>Al </a:t>
            </a:r>
            <a:r>
              <a:rPr lang="es-PE" dirty="0"/>
              <a:t>tener mayor opción para elegir en las respuestas en las preguntas se puede ser un poco más precisos al responder. </a:t>
            </a:r>
          </a:p>
          <a:p>
            <a:r>
              <a:rPr lang="es-PE" dirty="0"/>
              <a:t>Criterio 2 - Cantidad de preguntas: Se considera como criterio la cantidad de preguntas que pueda tener el test psicológico, debido a que las personas en las que será aplicado son personas jóvenes, por lo que aplicar cuestionarios extensos podrían dejar incompleto el estudio</a:t>
            </a:r>
            <a:r>
              <a:rPr lang="es-PE" dirty="0" smtClean="0"/>
              <a:t>.</a:t>
            </a:r>
            <a:endParaRPr lang="es-PE" dirty="0"/>
          </a:p>
          <a:p>
            <a:r>
              <a:rPr lang="es-PE" dirty="0"/>
              <a:t>Criterio 3 - Tipo de aplicación: Es preferible que aplicación del test psicológico sea de aplicación colectiva, ya que la población a estudiar se encontrará agrupada en un ambiente del colegio</a:t>
            </a:r>
            <a:r>
              <a:rPr lang="es-PE" dirty="0" smtClean="0"/>
              <a:t>.</a:t>
            </a:r>
            <a:endParaRPr lang="es-PE" dirty="0"/>
          </a:p>
        </p:txBody>
      </p:sp>
    </p:spTree>
    <p:extLst>
      <p:ext uri="{BB962C8B-B14F-4D97-AF65-F5344CB8AC3E}">
        <p14:creationId xmlns:p14="http://schemas.microsoft.com/office/powerpoint/2010/main" val="16050597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1" y="545433"/>
            <a:ext cx="10445254" cy="1308322"/>
          </a:xfrm>
        </p:spPr>
        <p:txBody>
          <a:bodyPr anchor="ctr"/>
          <a:lstStyle/>
          <a:p>
            <a:r>
              <a:rPr lang="es-ES" dirty="0"/>
              <a:t>Selección y </a:t>
            </a:r>
            <a:r>
              <a:rPr lang="es-ES" dirty="0" smtClean="0"/>
              <a:t>CRITERIOS </a:t>
            </a:r>
            <a:r>
              <a:rPr lang="es-ES" dirty="0"/>
              <a:t>del test psicológico</a:t>
            </a:r>
            <a:endParaRPr lang="es-PE" dirty="0"/>
          </a:p>
        </p:txBody>
      </p:sp>
      <p:sp>
        <p:nvSpPr>
          <p:cNvPr id="3" name="Marcador de contenido 2"/>
          <p:cNvSpPr>
            <a:spLocks noGrp="1"/>
          </p:cNvSpPr>
          <p:nvPr>
            <p:ph idx="1"/>
          </p:nvPr>
        </p:nvSpPr>
        <p:spPr>
          <a:xfrm>
            <a:off x="609601" y="2015731"/>
            <a:ext cx="10954869" cy="4000057"/>
          </a:xfrm>
        </p:spPr>
        <p:txBody>
          <a:bodyPr anchor="ctr">
            <a:normAutofit/>
          </a:bodyPr>
          <a:lstStyle/>
          <a:p>
            <a:r>
              <a:rPr lang="es-PE" dirty="0"/>
              <a:t>Criterio 4 - Entorno de aplicación: Es importante considerar el nivel de aplicación escogido, es decir, el test psicológico debe ser apto para aplicarse en entornos no clínicos como escuelas, centros deportivos, etc. ya que así pueden aplicarlo docentes, entrenadores, etc. </a:t>
            </a:r>
          </a:p>
          <a:p>
            <a:r>
              <a:rPr lang="es-PE" dirty="0"/>
              <a:t>Criterio 5 - Dirigido especialmente a población joven: Para una mejor comprensión y acierto en las preguntas realizadas en el test psicológico, es preferible que el test sea dirigido y apto para adolescentes.</a:t>
            </a:r>
            <a:endParaRPr lang="es-PE" dirty="0"/>
          </a:p>
        </p:txBody>
      </p:sp>
    </p:spTree>
    <p:extLst>
      <p:ext uri="{BB962C8B-B14F-4D97-AF65-F5344CB8AC3E}">
        <p14:creationId xmlns:p14="http://schemas.microsoft.com/office/powerpoint/2010/main" val="24309812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1" y="545433"/>
            <a:ext cx="10445254" cy="1308322"/>
          </a:xfrm>
        </p:spPr>
        <p:txBody>
          <a:bodyPr anchor="ctr"/>
          <a:lstStyle/>
          <a:p>
            <a:r>
              <a:rPr lang="es-ES" dirty="0"/>
              <a:t>Selección y </a:t>
            </a:r>
            <a:r>
              <a:rPr lang="es-ES" dirty="0" smtClean="0"/>
              <a:t>CRITERIOS </a:t>
            </a:r>
            <a:r>
              <a:rPr lang="es-ES" dirty="0"/>
              <a:t>del test psicológico</a:t>
            </a:r>
            <a:endParaRPr lang="es-PE"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340782220"/>
              </p:ext>
            </p:extLst>
          </p:nvPr>
        </p:nvGraphicFramePr>
        <p:xfrm>
          <a:off x="2250140" y="2223249"/>
          <a:ext cx="7360026" cy="3429940"/>
        </p:xfrm>
        <a:graphic>
          <a:graphicData uri="http://schemas.openxmlformats.org/drawingml/2006/table">
            <a:tbl>
              <a:tblPr firstRow="1" firstCol="1" bandRow="1">
                <a:tableStyleId>{5C22544A-7EE6-4342-B048-85BDC9FD1C3A}</a:tableStyleId>
              </a:tblPr>
              <a:tblGrid>
                <a:gridCol w="2223721">
                  <a:extLst>
                    <a:ext uri="{9D8B030D-6E8A-4147-A177-3AD203B41FA5}">
                      <a16:colId xmlns:a16="http://schemas.microsoft.com/office/drawing/2014/main" val="1620360998"/>
                    </a:ext>
                  </a:extLst>
                </a:gridCol>
                <a:gridCol w="1093588">
                  <a:extLst>
                    <a:ext uri="{9D8B030D-6E8A-4147-A177-3AD203B41FA5}">
                      <a16:colId xmlns:a16="http://schemas.microsoft.com/office/drawing/2014/main" val="4173613712"/>
                    </a:ext>
                  </a:extLst>
                </a:gridCol>
                <a:gridCol w="1010451">
                  <a:extLst>
                    <a:ext uri="{9D8B030D-6E8A-4147-A177-3AD203B41FA5}">
                      <a16:colId xmlns:a16="http://schemas.microsoft.com/office/drawing/2014/main" val="2666825329"/>
                    </a:ext>
                  </a:extLst>
                </a:gridCol>
                <a:gridCol w="1010451">
                  <a:extLst>
                    <a:ext uri="{9D8B030D-6E8A-4147-A177-3AD203B41FA5}">
                      <a16:colId xmlns:a16="http://schemas.microsoft.com/office/drawing/2014/main" val="1237044633"/>
                    </a:ext>
                  </a:extLst>
                </a:gridCol>
                <a:gridCol w="1132874">
                  <a:extLst>
                    <a:ext uri="{9D8B030D-6E8A-4147-A177-3AD203B41FA5}">
                      <a16:colId xmlns:a16="http://schemas.microsoft.com/office/drawing/2014/main" val="157564263"/>
                    </a:ext>
                  </a:extLst>
                </a:gridCol>
                <a:gridCol w="888941">
                  <a:extLst>
                    <a:ext uri="{9D8B030D-6E8A-4147-A177-3AD203B41FA5}">
                      <a16:colId xmlns:a16="http://schemas.microsoft.com/office/drawing/2014/main" val="3470827952"/>
                    </a:ext>
                  </a:extLst>
                </a:gridCol>
              </a:tblGrid>
              <a:tr h="649896">
                <a:tc>
                  <a:txBody>
                    <a:bodyPr/>
                    <a:lstStyle/>
                    <a:p>
                      <a:pPr algn="r">
                        <a:lnSpc>
                          <a:spcPct val="150000"/>
                        </a:lnSpc>
                        <a:spcBef>
                          <a:spcPts val="600"/>
                        </a:spcBef>
                        <a:spcAft>
                          <a:spcPts val="600"/>
                        </a:spcAft>
                      </a:pPr>
                      <a:r>
                        <a:rPr lang="es-PE" sz="1100" dirty="0">
                          <a:effectLst/>
                        </a:rPr>
                        <a:t>                Artículo</a:t>
                      </a:r>
                      <a:endParaRPr lang="es-PE" sz="1200" dirty="0">
                        <a:effectLst/>
                      </a:endParaRPr>
                    </a:p>
                    <a:p>
                      <a:pPr algn="just">
                        <a:lnSpc>
                          <a:spcPct val="150000"/>
                        </a:lnSpc>
                        <a:spcBef>
                          <a:spcPts val="600"/>
                        </a:spcBef>
                        <a:spcAft>
                          <a:spcPts val="600"/>
                        </a:spcAft>
                      </a:pPr>
                      <a:r>
                        <a:rPr lang="es-PE" sz="1100" dirty="0">
                          <a:effectLst/>
                        </a:rPr>
                        <a:t>Características</a:t>
                      </a:r>
                      <a:endParaRPr lang="es-PE" sz="1200" dirty="0">
                        <a:effectLst/>
                        <a:latin typeface="Liberation Serif;Times New Roma"/>
                        <a:ea typeface="WenQuanYi Zen Hei Sharp;Times N"/>
                        <a:cs typeface="Lohit Devanagari;Times New Roma"/>
                      </a:endParaRPr>
                    </a:p>
                  </a:txBody>
                  <a:tcPr marL="68580" marR="68580" marT="0" marB="0"/>
                </a:tc>
                <a:tc>
                  <a:txBody>
                    <a:bodyPr/>
                    <a:lstStyle/>
                    <a:p>
                      <a:pPr algn="ctr">
                        <a:lnSpc>
                          <a:spcPct val="150000"/>
                        </a:lnSpc>
                        <a:spcBef>
                          <a:spcPts val="600"/>
                        </a:spcBef>
                        <a:spcAft>
                          <a:spcPts val="600"/>
                        </a:spcAft>
                      </a:pPr>
                      <a:r>
                        <a:rPr lang="es-PE" sz="1100">
                          <a:effectLst/>
                        </a:rPr>
                        <a:t>1</a:t>
                      </a:r>
                      <a:endParaRPr lang="es-PE" sz="1200">
                        <a:effectLst/>
                      </a:endParaRPr>
                    </a:p>
                    <a:p>
                      <a:pPr algn="ctr">
                        <a:lnSpc>
                          <a:spcPct val="150000"/>
                        </a:lnSpc>
                        <a:spcBef>
                          <a:spcPts val="600"/>
                        </a:spcBef>
                        <a:spcAft>
                          <a:spcPts val="600"/>
                        </a:spcAft>
                      </a:pPr>
                      <a:r>
                        <a:rPr lang="es-PE" sz="1100">
                          <a:effectLst/>
                        </a:rPr>
                        <a:t>EAT-26</a:t>
                      </a:r>
                      <a:endParaRPr lang="es-PE" sz="1200">
                        <a:effectLst/>
                        <a:latin typeface="Liberation Serif;Times New Roma"/>
                        <a:ea typeface="WenQuanYi Zen Hei Sharp;Times N"/>
                        <a:cs typeface="Lohit Devanagari;Times New Roma"/>
                      </a:endParaRPr>
                    </a:p>
                  </a:txBody>
                  <a:tcPr marL="68580" marR="68580" marT="0" marB="0" anchor="ctr"/>
                </a:tc>
                <a:tc>
                  <a:txBody>
                    <a:bodyPr/>
                    <a:lstStyle/>
                    <a:p>
                      <a:pPr algn="ctr">
                        <a:lnSpc>
                          <a:spcPct val="150000"/>
                        </a:lnSpc>
                        <a:spcBef>
                          <a:spcPts val="600"/>
                        </a:spcBef>
                        <a:spcAft>
                          <a:spcPts val="600"/>
                        </a:spcAft>
                      </a:pPr>
                      <a:r>
                        <a:rPr lang="es-PE" sz="1100">
                          <a:effectLst/>
                        </a:rPr>
                        <a:t>2</a:t>
                      </a:r>
                      <a:endParaRPr lang="es-PE" sz="1200">
                        <a:effectLst/>
                      </a:endParaRPr>
                    </a:p>
                    <a:p>
                      <a:pPr algn="ctr">
                        <a:lnSpc>
                          <a:spcPct val="150000"/>
                        </a:lnSpc>
                        <a:spcBef>
                          <a:spcPts val="600"/>
                        </a:spcBef>
                        <a:spcAft>
                          <a:spcPts val="600"/>
                        </a:spcAft>
                      </a:pPr>
                      <a:r>
                        <a:rPr lang="es-PE" sz="1100">
                          <a:effectLst/>
                        </a:rPr>
                        <a:t>EDI-3</a:t>
                      </a:r>
                      <a:endParaRPr lang="es-PE" sz="1200">
                        <a:effectLst/>
                        <a:latin typeface="Liberation Serif;Times New Roma"/>
                        <a:ea typeface="WenQuanYi Zen Hei Sharp;Times N"/>
                        <a:cs typeface="Lohit Devanagari;Times New Roma"/>
                      </a:endParaRPr>
                    </a:p>
                  </a:txBody>
                  <a:tcPr marL="68580" marR="68580" marT="0" marB="0" anchor="ctr"/>
                </a:tc>
                <a:tc>
                  <a:txBody>
                    <a:bodyPr/>
                    <a:lstStyle/>
                    <a:p>
                      <a:pPr algn="ctr">
                        <a:lnSpc>
                          <a:spcPct val="150000"/>
                        </a:lnSpc>
                        <a:spcBef>
                          <a:spcPts val="600"/>
                        </a:spcBef>
                        <a:spcAft>
                          <a:spcPts val="600"/>
                        </a:spcAft>
                      </a:pPr>
                      <a:r>
                        <a:rPr lang="es-PE" sz="1100">
                          <a:effectLst/>
                        </a:rPr>
                        <a:t>3</a:t>
                      </a:r>
                      <a:endParaRPr lang="es-PE" sz="1200">
                        <a:effectLst/>
                      </a:endParaRPr>
                    </a:p>
                    <a:p>
                      <a:pPr algn="ctr">
                        <a:lnSpc>
                          <a:spcPct val="150000"/>
                        </a:lnSpc>
                        <a:spcBef>
                          <a:spcPts val="600"/>
                        </a:spcBef>
                        <a:spcAft>
                          <a:spcPts val="600"/>
                        </a:spcAft>
                      </a:pPr>
                      <a:r>
                        <a:rPr lang="es-PE" sz="1100">
                          <a:effectLst/>
                        </a:rPr>
                        <a:t>EAT-40</a:t>
                      </a:r>
                      <a:endParaRPr lang="es-PE" sz="1200">
                        <a:effectLst/>
                        <a:latin typeface="Liberation Serif;Times New Roma"/>
                        <a:ea typeface="WenQuanYi Zen Hei Sharp;Times N"/>
                        <a:cs typeface="Lohit Devanagari;Times New Roma"/>
                      </a:endParaRPr>
                    </a:p>
                  </a:txBody>
                  <a:tcPr marL="68580" marR="68580" marT="0" marB="0" anchor="ctr"/>
                </a:tc>
                <a:tc>
                  <a:txBody>
                    <a:bodyPr/>
                    <a:lstStyle/>
                    <a:p>
                      <a:pPr algn="ctr">
                        <a:lnSpc>
                          <a:spcPct val="150000"/>
                        </a:lnSpc>
                        <a:spcBef>
                          <a:spcPts val="600"/>
                        </a:spcBef>
                        <a:spcAft>
                          <a:spcPts val="600"/>
                        </a:spcAft>
                      </a:pPr>
                      <a:r>
                        <a:rPr lang="es-PE" sz="1100">
                          <a:effectLst/>
                        </a:rPr>
                        <a:t>4</a:t>
                      </a:r>
                      <a:endParaRPr lang="es-PE" sz="1200">
                        <a:effectLst/>
                      </a:endParaRPr>
                    </a:p>
                    <a:p>
                      <a:pPr algn="ctr">
                        <a:lnSpc>
                          <a:spcPct val="150000"/>
                        </a:lnSpc>
                        <a:spcBef>
                          <a:spcPts val="600"/>
                        </a:spcBef>
                        <a:spcAft>
                          <a:spcPts val="600"/>
                        </a:spcAft>
                      </a:pPr>
                      <a:r>
                        <a:rPr lang="es-PE" sz="1100">
                          <a:effectLst/>
                        </a:rPr>
                        <a:t>EDI-3-RF</a:t>
                      </a:r>
                      <a:endParaRPr lang="es-PE" sz="1200">
                        <a:effectLst/>
                        <a:latin typeface="Liberation Serif;Times New Roma"/>
                        <a:ea typeface="WenQuanYi Zen Hei Sharp;Times N"/>
                        <a:cs typeface="Lohit Devanagari;Times New Roma"/>
                      </a:endParaRPr>
                    </a:p>
                  </a:txBody>
                  <a:tcPr marL="68580" marR="68580" marT="0" marB="0" anchor="ctr"/>
                </a:tc>
                <a:tc>
                  <a:txBody>
                    <a:bodyPr/>
                    <a:lstStyle/>
                    <a:p>
                      <a:pPr algn="ctr">
                        <a:lnSpc>
                          <a:spcPct val="150000"/>
                        </a:lnSpc>
                        <a:spcBef>
                          <a:spcPts val="600"/>
                        </a:spcBef>
                        <a:spcAft>
                          <a:spcPts val="600"/>
                        </a:spcAft>
                      </a:pPr>
                      <a:r>
                        <a:rPr lang="es-PE" sz="1100">
                          <a:effectLst/>
                        </a:rPr>
                        <a:t>5</a:t>
                      </a:r>
                      <a:endParaRPr lang="es-PE" sz="1200">
                        <a:effectLst/>
                      </a:endParaRPr>
                    </a:p>
                    <a:p>
                      <a:pPr algn="ctr">
                        <a:lnSpc>
                          <a:spcPct val="150000"/>
                        </a:lnSpc>
                        <a:spcBef>
                          <a:spcPts val="600"/>
                        </a:spcBef>
                        <a:spcAft>
                          <a:spcPts val="600"/>
                        </a:spcAft>
                      </a:pPr>
                      <a:r>
                        <a:rPr lang="es-PE" sz="1100">
                          <a:effectLst/>
                        </a:rPr>
                        <a:t>-</a:t>
                      </a:r>
                      <a:endParaRPr lang="es-PE" sz="1200">
                        <a:effectLst/>
                        <a:latin typeface="Liberation Serif;Times New Roma"/>
                        <a:ea typeface="WenQuanYi Zen Hei Sharp;Times N"/>
                        <a:cs typeface="Lohit Devanagari;Times New Roma"/>
                      </a:endParaRPr>
                    </a:p>
                  </a:txBody>
                  <a:tcPr marL="68580" marR="68580" marT="0" marB="0" anchor="ctr"/>
                </a:tc>
                <a:extLst>
                  <a:ext uri="{0D108BD9-81ED-4DB2-BD59-A6C34878D82A}">
                    <a16:rowId xmlns:a16="http://schemas.microsoft.com/office/drawing/2014/main" val="1895744542"/>
                  </a:ext>
                </a:extLst>
              </a:tr>
              <a:tr h="740822">
                <a:tc>
                  <a:txBody>
                    <a:bodyPr/>
                    <a:lstStyle/>
                    <a:p>
                      <a:pPr algn="ctr">
                        <a:lnSpc>
                          <a:spcPct val="150000"/>
                        </a:lnSpc>
                        <a:spcBef>
                          <a:spcPts val="600"/>
                        </a:spcBef>
                        <a:spcAft>
                          <a:spcPts val="600"/>
                        </a:spcAft>
                      </a:pPr>
                      <a:r>
                        <a:rPr lang="es-ES" sz="1100">
                          <a:effectLst/>
                        </a:rPr>
                        <a:t>Cantidad de opciones en respuestas</a:t>
                      </a:r>
                      <a:endParaRPr lang="es-PE" sz="1200">
                        <a:effectLst/>
                        <a:latin typeface="Liberation Serif;Times New Roma"/>
                        <a:ea typeface="WenQuanYi Zen Hei Sharp;Times N"/>
                        <a:cs typeface="Lohit Devanagari;Times New Roma"/>
                      </a:endParaRPr>
                    </a:p>
                  </a:txBody>
                  <a:tcPr marL="68580" marR="68580" marT="0" marB="0" anchor="ctr"/>
                </a:tc>
                <a:tc>
                  <a:txBody>
                    <a:bodyPr/>
                    <a:lstStyle/>
                    <a:p>
                      <a:pPr algn="ctr">
                        <a:lnSpc>
                          <a:spcPct val="150000"/>
                        </a:lnSpc>
                        <a:spcBef>
                          <a:spcPts val="600"/>
                        </a:spcBef>
                        <a:spcAft>
                          <a:spcPts val="600"/>
                        </a:spcAft>
                      </a:pPr>
                      <a:r>
                        <a:rPr lang="es-PE" sz="1100">
                          <a:effectLst/>
                        </a:rPr>
                        <a:t>SI</a:t>
                      </a:r>
                      <a:endParaRPr lang="es-PE" sz="1200">
                        <a:effectLst/>
                        <a:latin typeface="Liberation Serif;Times New Roma"/>
                        <a:ea typeface="WenQuanYi Zen Hei Sharp;Times N"/>
                        <a:cs typeface="Lohit Devanagari;Times New Roma"/>
                      </a:endParaRPr>
                    </a:p>
                  </a:txBody>
                  <a:tcPr marL="68580" marR="68580" marT="0" marB="0" anchor="ctr"/>
                </a:tc>
                <a:tc>
                  <a:txBody>
                    <a:bodyPr/>
                    <a:lstStyle/>
                    <a:p>
                      <a:pPr algn="ctr">
                        <a:lnSpc>
                          <a:spcPct val="150000"/>
                        </a:lnSpc>
                        <a:spcBef>
                          <a:spcPts val="600"/>
                        </a:spcBef>
                        <a:spcAft>
                          <a:spcPts val="600"/>
                        </a:spcAft>
                      </a:pPr>
                      <a:r>
                        <a:rPr lang="es-PE" sz="1100">
                          <a:effectLst/>
                        </a:rPr>
                        <a:t>SI</a:t>
                      </a:r>
                      <a:endParaRPr lang="es-PE" sz="1200">
                        <a:effectLst/>
                        <a:latin typeface="Liberation Serif;Times New Roma"/>
                        <a:ea typeface="WenQuanYi Zen Hei Sharp;Times N"/>
                        <a:cs typeface="Lohit Devanagari;Times New Roma"/>
                      </a:endParaRPr>
                    </a:p>
                  </a:txBody>
                  <a:tcPr marL="68580" marR="68580" marT="0" marB="0" anchor="ctr"/>
                </a:tc>
                <a:tc>
                  <a:txBody>
                    <a:bodyPr/>
                    <a:lstStyle/>
                    <a:p>
                      <a:pPr algn="ctr">
                        <a:lnSpc>
                          <a:spcPct val="150000"/>
                        </a:lnSpc>
                        <a:spcBef>
                          <a:spcPts val="600"/>
                        </a:spcBef>
                        <a:spcAft>
                          <a:spcPts val="600"/>
                        </a:spcAft>
                      </a:pPr>
                      <a:r>
                        <a:rPr lang="es-PE" sz="1100">
                          <a:effectLst/>
                        </a:rPr>
                        <a:t>SI</a:t>
                      </a:r>
                      <a:endParaRPr lang="es-PE" sz="1200">
                        <a:effectLst/>
                        <a:latin typeface="Liberation Serif;Times New Roma"/>
                        <a:ea typeface="WenQuanYi Zen Hei Sharp;Times N"/>
                        <a:cs typeface="Lohit Devanagari;Times New Roma"/>
                      </a:endParaRPr>
                    </a:p>
                  </a:txBody>
                  <a:tcPr marL="68580" marR="68580" marT="0" marB="0" anchor="ctr"/>
                </a:tc>
                <a:tc>
                  <a:txBody>
                    <a:bodyPr/>
                    <a:lstStyle/>
                    <a:p>
                      <a:pPr algn="ctr">
                        <a:lnSpc>
                          <a:spcPct val="150000"/>
                        </a:lnSpc>
                        <a:spcBef>
                          <a:spcPts val="600"/>
                        </a:spcBef>
                        <a:spcAft>
                          <a:spcPts val="600"/>
                        </a:spcAft>
                      </a:pPr>
                      <a:r>
                        <a:rPr lang="es-PE" sz="1100">
                          <a:effectLst/>
                        </a:rPr>
                        <a:t>SI</a:t>
                      </a:r>
                      <a:endParaRPr lang="es-PE" sz="1200">
                        <a:effectLst/>
                        <a:latin typeface="Liberation Serif;Times New Roma"/>
                        <a:ea typeface="WenQuanYi Zen Hei Sharp;Times N"/>
                        <a:cs typeface="Lohit Devanagari;Times New Roma"/>
                      </a:endParaRPr>
                    </a:p>
                  </a:txBody>
                  <a:tcPr marL="68580" marR="68580" marT="0" marB="0" anchor="ctr"/>
                </a:tc>
                <a:tc>
                  <a:txBody>
                    <a:bodyPr/>
                    <a:lstStyle/>
                    <a:p>
                      <a:pPr algn="ctr">
                        <a:lnSpc>
                          <a:spcPct val="150000"/>
                        </a:lnSpc>
                        <a:spcBef>
                          <a:spcPts val="600"/>
                        </a:spcBef>
                        <a:spcAft>
                          <a:spcPts val="600"/>
                        </a:spcAft>
                      </a:pPr>
                      <a:r>
                        <a:rPr lang="es-PE" sz="1100">
                          <a:effectLst/>
                        </a:rPr>
                        <a:t>NO</a:t>
                      </a:r>
                      <a:endParaRPr lang="es-PE" sz="1200">
                        <a:effectLst/>
                        <a:latin typeface="Liberation Serif;Times New Roma"/>
                        <a:ea typeface="WenQuanYi Zen Hei Sharp;Times N"/>
                        <a:cs typeface="Lohit Devanagari;Times New Roma"/>
                      </a:endParaRPr>
                    </a:p>
                  </a:txBody>
                  <a:tcPr marL="68580" marR="68580" marT="0" marB="0" anchor="ctr"/>
                </a:tc>
                <a:extLst>
                  <a:ext uri="{0D108BD9-81ED-4DB2-BD59-A6C34878D82A}">
                    <a16:rowId xmlns:a16="http://schemas.microsoft.com/office/drawing/2014/main" val="2618030194"/>
                  </a:ext>
                </a:extLst>
              </a:tr>
              <a:tr h="483191">
                <a:tc>
                  <a:txBody>
                    <a:bodyPr/>
                    <a:lstStyle/>
                    <a:p>
                      <a:pPr algn="ctr">
                        <a:lnSpc>
                          <a:spcPct val="150000"/>
                        </a:lnSpc>
                        <a:spcBef>
                          <a:spcPts val="600"/>
                        </a:spcBef>
                        <a:spcAft>
                          <a:spcPts val="600"/>
                        </a:spcAft>
                      </a:pPr>
                      <a:r>
                        <a:rPr lang="es-ES" sz="1100">
                          <a:effectLst/>
                        </a:rPr>
                        <a:t>Cantidad de preguntas</a:t>
                      </a:r>
                      <a:endParaRPr lang="es-PE" sz="1200">
                        <a:effectLst/>
                        <a:latin typeface="Liberation Serif;Times New Roma"/>
                        <a:ea typeface="WenQuanYi Zen Hei Sharp;Times N"/>
                        <a:cs typeface="Lohit Devanagari;Times New Roma"/>
                      </a:endParaRPr>
                    </a:p>
                  </a:txBody>
                  <a:tcPr marL="68580" marR="68580" marT="0" marB="0" anchor="ctr"/>
                </a:tc>
                <a:tc>
                  <a:txBody>
                    <a:bodyPr/>
                    <a:lstStyle/>
                    <a:p>
                      <a:pPr algn="ctr">
                        <a:lnSpc>
                          <a:spcPct val="150000"/>
                        </a:lnSpc>
                        <a:spcBef>
                          <a:spcPts val="600"/>
                        </a:spcBef>
                        <a:spcAft>
                          <a:spcPts val="600"/>
                        </a:spcAft>
                      </a:pPr>
                      <a:r>
                        <a:rPr lang="es-PE" sz="1100">
                          <a:effectLst/>
                        </a:rPr>
                        <a:t>SI</a:t>
                      </a:r>
                      <a:endParaRPr lang="es-PE" sz="1200">
                        <a:effectLst/>
                        <a:latin typeface="Liberation Serif;Times New Roma"/>
                        <a:ea typeface="WenQuanYi Zen Hei Sharp;Times N"/>
                        <a:cs typeface="Lohit Devanagari;Times New Roma"/>
                      </a:endParaRPr>
                    </a:p>
                  </a:txBody>
                  <a:tcPr marL="68580" marR="68580" marT="0" marB="0" anchor="ctr"/>
                </a:tc>
                <a:tc>
                  <a:txBody>
                    <a:bodyPr/>
                    <a:lstStyle/>
                    <a:p>
                      <a:pPr algn="ctr">
                        <a:lnSpc>
                          <a:spcPct val="150000"/>
                        </a:lnSpc>
                        <a:spcBef>
                          <a:spcPts val="600"/>
                        </a:spcBef>
                        <a:spcAft>
                          <a:spcPts val="600"/>
                        </a:spcAft>
                      </a:pPr>
                      <a:r>
                        <a:rPr lang="es-PE" sz="1100">
                          <a:effectLst/>
                        </a:rPr>
                        <a:t>NO</a:t>
                      </a:r>
                      <a:endParaRPr lang="es-PE" sz="1200">
                        <a:effectLst/>
                        <a:latin typeface="Liberation Serif;Times New Roma"/>
                        <a:ea typeface="WenQuanYi Zen Hei Sharp;Times N"/>
                        <a:cs typeface="Lohit Devanagari;Times New Roma"/>
                      </a:endParaRPr>
                    </a:p>
                  </a:txBody>
                  <a:tcPr marL="68580" marR="68580" marT="0" marB="0" anchor="ctr"/>
                </a:tc>
                <a:tc>
                  <a:txBody>
                    <a:bodyPr/>
                    <a:lstStyle/>
                    <a:p>
                      <a:pPr algn="ctr">
                        <a:lnSpc>
                          <a:spcPct val="150000"/>
                        </a:lnSpc>
                        <a:spcBef>
                          <a:spcPts val="600"/>
                        </a:spcBef>
                        <a:spcAft>
                          <a:spcPts val="600"/>
                        </a:spcAft>
                      </a:pPr>
                      <a:r>
                        <a:rPr lang="es-PE" sz="1100">
                          <a:effectLst/>
                        </a:rPr>
                        <a:t>NO</a:t>
                      </a:r>
                      <a:endParaRPr lang="es-PE" sz="1200">
                        <a:effectLst/>
                        <a:latin typeface="Liberation Serif;Times New Roma"/>
                        <a:ea typeface="WenQuanYi Zen Hei Sharp;Times N"/>
                        <a:cs typeface="Lohit Devanagari;Times New Roma"/>
                      </a:endParaRPr>
                    </a:p>
                  </a:txBody>
                  <a:tcPr marL="68580" marR="68580" marT="0" marB="0" anchor="ctr"/>
                </a:tc>
                <a:tc>
                  <a:txBody>
                    <a:bodyPr/>
                    <a:lstStyle/>
                    <a:p>
                      <a:pPr algn="ctr">
                        <a:lnSpc>
                          <a:spcPct val="150000"/>
                        </a:lnSpc>
                        <a:spcBef>
                          <a:spcPts val="600"/>
                        </a:spcBef>
                        <a:spcAft>
                          <a:spcPts val="600"/>
                        </a:spcAft>
                      </a:pPr>
                      <a:r>
                        <a:rPr lang="es-PE" sz="1100">
                          <a:effectLst/>
                        </a:rPr>
                        <a:t>SI</a:t>
                      </a:r>
                      <a:endParaRPr lang="es-PE" sz="1200">
                        <a:effectLst/>
                        <a:latin typeface="Liberation Serif;Times New Roma"/>
                        <a:ea typeface="WenQuanYi Zen Hei Sharp;Times N"/>
                        <a:cs typeface="Lohit Devanagari;Times New Roma"/>
                      </a:endParaRPr>
                    </a:p>
                  </a:txBody>
                  <a:tcPr marL="68580" marR="68580" marT="0" marB="0" anchor="ctr"/>
                </a:tc>
                <a:tc>
                  <a:txBody>
                    <a:bodyPr/>
                    <a:lstStyle/>
                    <a:p>
                      <a:pPr algn="ctr">
                        <a:lnSpc>
                          <a:spcPct val="150000"/>
                        </a:lnSpc>
                        <a:spcBef>
                          <a:spcPts val="600"/>
                        </a:spcBef>
                        <a:spcAft>
                          <a:spcPts val="600"/>
                        </a:spcAft>
                      </a:pPr>
                      <a:r>
                        <a:rPr lang="es-PE" sz="1100">
                          <a:effectLst/>
                        </a:rPr>
                        <a:t>NO</a:t>
                      </a:r>
                      <a:endParaRPr lang="es-PE" sz="1200">
                        <a:effectLst/>
                        <a:latin typeface="Liberation Serif;Times New Roma"/>
                        <a:ea typeface="WenQuanYi Zen Hei Sharp;Times N"/>
                        <a:cs typeface="Lohit Devanagari;Times New Roma"/>
                      </a:endParaRPr>
                    </a:p>
                  </a:txBody>
                  <a:tcPr marL="68580" marR="68580" marT="0" marB="0" anchor="ctr"/>
                </a:tc>
                <a:extLst>
                  <a:ext uri="{0D108BD9-81ED-4DB2-BD59-A6C34878D82A}">
                    <a16:rowId xmlns:a16="http://schemas.microsoft.com/office/drawing/2014/main" val="2030141058"/>
                  </a:ext>
                </a:extLst>
              </a:tr>
              <a:tr h="326594">
                <a:tc>
                  <a:txBody>
                    <a:bodyPr/>
                    <a:lstStyle/>
                    <a:p>
                      <a:pPr algn="ctr">
                        <a:lnSpc>
                          <a:spcPct val="150000"/>
                        </a:lnSpc>
                        <a:spcBef>
                          <a:spcPts val="600"/>
                        </a:spcBef>
                        <a:spcAft>
                          <a:spcPts val="600"/>
                        </a:spcAft>
                      </a:pPr>
                      <a:r>
                        <a:rPr lang="es-ES" sz="1100">
                          <a:effectLst/>
                        </a:rPr>
                        <a:t>Tipo de aplicación</a:t>
                      </a:r>
                      <a:endParaRPr lang="es-PE" sz="1200">
                        <a:effectLst/>
                        <a:latin typeface="Liberation Serif;Times New Roma"/>
                        <a:ea typeface="WenQuanYi Zen Hei Sharp;Times N"/>
                        <a:cs typeface="Lohit Devanagari;Times New Roma"/>
                      </a:endParaRPr>
                    </a:p>
                  </a:txBody>
                  <a:tcPr marL="68580" marR="68580" marT="0" marB="0" anchor="ctr"/>
                </a:tc>
                <a:tc>
                  <a:txBody>
                    <a:bodyPr/>
                    <a:lstStyle/>
                    <a:p>
                      <a:pPr algn="ctr">
                        <a:lnSpc>
                          <a:spcPct val="150000"/>
                        </a:lnSpc>
                        <a:spcBef>
                          <a:spcPts val="600"/>
                        </a:spcBef>
                        <a:spcAft>
                          <a:spcPts val="600"/>
                        </a:spcAft>
                      </a:pPr>
                      <a:r>
                        <a:rPr lang="es-PE" sz="1100">
                          <a:effectLst/>
                        </a:rPr>
                        <a:t>SI</a:t>
                      </a:r>
                      <a:endParaRPr lang="es-PE" sz="1200">
                        <a:effectLst/>
                        <a:latin typeface="Liberation Serif;Times New Roma"/>
                        <a:ea typeface="WenQuanYi Zen Hei Sharp;Times N"/>
                        <a:cs typeface="Lohit Devanagari;Times New Roma"/>
                      </a:endParaRPr>
                    </a:p>
                  </a:txBody>
                  <a:tcPr marL="68580" marR="68580" marT="0" marB="0" anchor="ctr"/>
                </a:tc>
                <a:tc>
                  <a:txBody>
                    <a:bodyPr/>
                    <a:lstStyle/>
                    <a:p>
                      <a:pPr algn="ctr">
                        <a:lnSpc>
                          <a:spcPct val="150000"/>
                        </a:lnSpc>
                        <a:spcBef>
                          <a:spcPts val="600"/>
                        </a:spcBef>
                        <a:spcAft>
                          <a:spcPts val="600"/>
                        </a:spcAft>
                      </a:pPr>
                      <a:r>
                        <a:rPr lang="es-PE" sz="1100">
                          <a:effectLst/>
                        </a:rPr>
                        <a:t>SI</a:t>
                      </a:r>
                      <a:endParaRPr lang="es-PE" sz="1200">
                        <a:effectLst/>
                        <a:latin typeface="Liberation Serif;Times New Roma"/>
                        <a:ea typeface="WenQuanYi Zen Hei Sharp;Times N"/>
                        <a:cs typeface="Lohit Devanagari;Times New Roma"/>
                      </a:endParaRPr>
                    </a:p>
                  </a:txBody>
                  <a:tcPr marL="68580" marR="68580" marT="0" marB="0" anchor="ctr"/>
                </a:tc>
                <a:tc>
                  <a:txBody>
                    <a:bodyPr/>
                    <a:lstStyle/>
                    <a:p>
                      <a:pPr algn="ctr">
                        <a:lnSpc>
                          <a:spcPct val="150000"/>
                        </a:lnSpc>
                        <a:spcBef>
                          <a:spcPts val="600"/>
                        </a:spcBef>
                        <a:spcAft>
                          <a:spcPts val="600"/>
                        </a:spcAft>
                      </a:pPr>
                      <a:r>
                        <a:rPr lang="es-PE" sz="1100">
                          <a:effectLst/>
                        </a:rPr>
                        <a:t>SI</a:t>
                      </a:r>
                      <a:endParaRPr lang="es-PE" sz="1200">
                        <a:effectLst/>
                        <a:latin typeface="Liberation Serif;Times New Roma"/>
                        <a:ea typeface="WenQuanYi Zen Hei Sharp;Times N"/>
                        <a:cs typeface="Lohit Devanagari;Times New Roma"/>
                      </a:endParaRPr>
                    </a:p>
                  </a:txBody>
                  <a:tcPr marL="68580" marR="68580" marT="0" marB="0" anchor="ctr"/>
                </a:tc>
                <a:tc>
                  <a:txBody>
                    <a:bodyPr/>
                    <a:lstStyle/>
                    <a:p>
                      <a:pPr algn="ctr">
                        <a:lnSpc>
                          <a:spcPct val="150000"/>
                        </a:lnSpc>
                        <a:spcBef>
                          <a:spcPts val="600"/>
                        </a:spcBef>
                        <a:spcAft>
                          <a:spcPts val="600"/>
                        </a:spcAft>
                      </a:pPr>
                      <a:r>
                        <a:rPr lang="es-PE" sz="1100">
                          <a:effectLst/>
                        </a:rPr>
                        <a:t>SI</a:t>
                      </a:r>
                      <a:endParaRPr lang="es-PE" sz="1200">
                        <a:effectLst/>
                        <a:latin typeface="Liberation Serif;Times New Roma"/>
                        <a:ea typeface="WenQuanYi Zen Hei Sharp;Times N"/>
                        <a:cs typeface="Lohit Devanagari;Times New Roma"/>
                      </a:endParaRPr>
                    </a:p>
                  </a:txBody>
                  <a:tcPr marL="68580" marR="68580" marT="0" marB="0" anchor="ctr"/>
                </a:tc>
                <a:tc>
                  <a:txBody>
                    <a:bodyPr/>
                    <a:lstStyle/>
                    <a:p>
                      <a:pPr algn="ctr">
                        <a:lnSpc>
                          <a:spcPct val="150000"/>
                        </a:lnSpc>
                        <a:spcBef>
                          <a:spcPts val="600"/>
                        </a:spcBef>
                        <a:spcAft>
                          <a:spcPts val="600"/>
                        </a:spcAft>
                      </a:pPr>
                      <a:r>
                        <a:rPr lang="es-PE" sz="1100">
                          <a:effectLst/>
                        </a:rPr>
                        <a:t>NO</a:t>
                      </a:r>
                      <a:endParaRPr lang="es-PE" sz="1200">
                        <a:effectLst/>
                        <a:latin typeface="Liberation Serif;Times New Roma"/>
                        <a:ea typeface="WenQuanYi Zen Hei Sharp;Times N"/>
                        <a:cs typeface="Lohit Devanagari;Times New Roma"/>
                      </a:endParaRPr>
                    </a:p>
                  </a:txBody>
                  <a:tcPr marL="68580" marR="68580" marT="0" marB="0" anchor="ctr"/>
                </a:tc>
                <a:extLst>
                  <a:ext uri="{0D108BD9-81ED-4DB2-BD59-A6C34878D82A}">
                    <a16:rowId xmlns:a16="http://schemas.microsoft.com/office/drawing/2014/main" val="2374308587"/>
                  </a:ext>
                </a:extLst>
              </a:tr>
              <a:tr h="483191">
                <a:tc>
                  <a:txBody>
                    <a:bodyPr/>
                    <a:lstStyle/>
                    <a:p>
                      <a:pPr algn="ctr">
                        <a:lnSpc>
                          <a:spcPct val="150000"/>
                        </a:lnSpc>
                        <a:spcBef>
                          <a:spcPts val="600"/>
                        </a:spcBef>
                        <a:spcAft>
                          <a:spcPts val="600"/>
                        </a:spcAft>
                      </a:pPr>
                      <a:r>
                        <a:rPr lang="es-PE" sz="1100">
                          <a:effectLst/>
                        </a:rPr>
                        <a:t>Entorno de Aplicación</a:t>
                      </a:r>
                      <a:endParaRPr lang="es-PE" sz="1200">
                        <a:effectLst/>
                        <a:latin typeface="Liberation Serif;Times New Roma"/>
                        <a:ea typeface="WenQuanYi Zen Hei Sharp;Times N"/>
                        <a:cs typeface="Lohit Devanagari;Times New Roma"/>
                      </a:endParaRPr>
                    </a:p>
                  </a:txBody>
                  <a:tcPr marL="68580" marR="68580" marT="0" marB="0" anchor="ctr"/>
                </a:tc>
                <a:tc>
                  <a:txBody>
                    <a:bodyPr/>
                    <a:lstStyle/>
                    <a:p>
                      <a:pPr algn="ctr">
                        <a:lnSpc>
                          <a:spcPct val="150000"/>
                        </a:lnSpc>
                        <a:spcBef>
                          <a:spcPts val="600"/>
                        </a:spcBef>
                        <a:spcAft>
                          <a:spcPts val="600"/>
                        </a:spcAft>
                      </a:pPr>
                      <a:r>
                        <a:rPr lang="es-PE" sz="1100">
                          <a:effectLst/>
                        </a:rPr>
                        <a:t>SI</a:t>
                      </a:r>
                      <a:endParaRPr lang="es-PE" sz="1200">
                        <a:effectLst/>
                        <a:latin typeface="Liberation Serif;Times New Roma"/>
                        <a:ea typeface="WenQuanYi Zen Hei Sharp;Times N"/>
                        <a:cs typeface="Lohit Devanagari;Times New Roma"/>
                      </a:endParaRPr>
                    </a:p>
                  </a:txBody>
                  <a:tcPr marL="68580" marR="68580" marT="0" marB="0" anchor="ctr"/>
                </a:tc>
                <a:tc>
                  <a:txBody>
                    <a:bodyPr/>
                    <a:lstStyle/>
                    <a:p>
                      <a:pPr algn="ctr">
                        <a:lnSpc>
                          <a:spcPct val="150000"/>
                        </a:lnSpc>
                        <a:spcBef>
                          <a:spcPts val="600"/>
                        </a:spcBef>
                        <a:spcAft>
                          <a:spcPts val="600"/>
                        </a:spcAft>
                      </a:pPr>
                      <a:r>
                        <a:rPr lang="es-PE" sz="1100">
                          <a:effectLst/>
                        </a:rPr>
                        <a:t>NO</a:t>
                      </a:r>
                      <a:endParaRPr lang="es-PE" sz="1200">
                        <a:effectLst/>
                        <a:latin typeface="Liberation Serif;Times New Roma"/>
                        <a:ea typeface="WenQuanYi Zen Hei Sharp;Times N"/>
                        <a:cs typeface="Lohit Devanagari;Times New Roma"/>
                      </a:endParaRPr>
                    </a:p>
                  </a:txBody>
                  <a:tcPr marL="68580" marR="68580" marT="0" marB="0" anchor="ctr"/>
                </a:tc>
                <a:tc>
                  <a:txBody>
                    <a:bodyPr/>
                    <a:lstStyle/>
                    <a:p>
                      <a:pPr algn="ctr">
                        <a:lnSpc>
                          <a:spcPct val="150000"/>
                        </a:lnSpc>
                        <a:spcBef>
                          <a:spcPts val="600"/>
                        </a:spcBef>
                        <a:spcAft>
                          <a:spcPts val="600"/>
                        </a:spcAft>
                      </a:pPr>
                      <a:r>
                        <a:rPr lang="es-PE" sz="1100">
                          <a:effectLst/>
                        </a:rPr>
                        <a:t>SI</a:t>
                      </a:r>
                      <a:endParaRPr lang="es-PE" sz="1200">
                        <a:effectLst/>
                        <a:latin typeface="Liberation Serif;Times New Roma"/>
                        <a:ea typeface="WenQuanYi Zen Hei Sharp;Times N"/>
                        <a:cs typeface="Lohit Devanagari;Times New Roma"/>
                      </a:endParaRPr>
                    </a:p>
                  </a:txBody>
                  <a:tcPr marL="68580" marR="68580" marT="0" marB="0" anchor="ctr"/>
                </a:tc>
                <a:tc>
                  <a:txBody>
                    <a:bodyPr/>
                    <a:lstStyle/>
                    <a:p>
                      <a:pPr algn="ctr">
                        <a:lnSpc>
                          <a:spcPct val="150000"/>
                        </a:lnSpc>
                        <a:spcBef>
                          <a:spcPts val="600"/>
                        </a:spcBef>
                        <a:spcAft>
                          <a:spcPts val="600"/>
                        </a:spcAft>
                      </a:pPr>
                      <a:r>
                        <a:rPr lang="es-PE" sz="1100">
                          <a:effectLst/>
                        </a:rPr>
                        <a:t>SI</a:t>
                      </a:r>
                      <a:endParaRPr lang="es-PE" sz="1200">
                        <a:effectLst/>
                        <a:latin typeface="Liberation Serif;Times New Roma"/>
                        <a:ea typeface="WenQuanYi Zen Hei Sharp;Times N"/>
                        <a:cs typeface="Lohit Devanagari;Times New Roma"/>
                      </a:endParaRPr>
                    </a:p>
                  </a:txBody>
                  <a:tcPr marL="68580" marR="68580" marT="0" marB="0" anchor="ctr"/>
                </a:tc>
                <a:tc>
                  <a:txBody>
                    <a:bodyPr/>
                    <a:lstStyle/>
                    <a:p>
                      <a:pPr algn="ctr">
                        <a:lnSpc>
                          <a:spcPct val="150000"/>
                        </a:lnSpc>
                        <a:spcBef>
                          <a:spcPts val="600"/>
                        </a:spcBef>
                        <a:spcAft>
                          <a:spcPts val="600"/>
                        </a:spcAft>
                      </a:pPr>
                      <a:r>
                        <a:rPr lang="es-PE" sz="1100">
                          <a:effectLst/>
                        </a:rPr>
                        <a:t>NO</a:t>
                      </a:r>
                      <a:endParaRPr lang="es-PE" sz="1200">
                        <a:effectLst/>
                        <a:latin typeface="Liberation Serif;Times New Roma"/>
                        <a:ea typeface="WenQuanYi Zen Hei Sharp;Times N"/>
                        <a:cs typeface="Lohit Devanagari;Times New Roma"/>
                      </a:endParaRPr>
                    </a:p>
                  </a:txBody>
                  <a:tcPr marL="68580" marR="68580" marT="0" marB="0" anchor="ctr"/>
                </a:tc>
                <a:extLst>
                  <a:ext uri="{0D108BD9-81ED-4DB2-BD59-A6C34878D82A}">
                    <a16:rowId xmlns:a16="http://schemas.microsoft.com/office/drawing/2014/main" val="3848619453"/>
                  </a:ext>
                </a:extLst>
              </a:tr>
              <a:tr h="740822">
                <a:tc>
                  <a:txBody>
                    <a:bodyPr/>
                    <a:lstStyle/>
                    <a:p>
                      <a:pPr algn="ctr">
                        <a:lnSpc>
                          <a:spcPct val="150000"/>
                        </a:lnSpc>
                        <a:spcBef>
                          <a:spcPts val="600"/>
                        </a:spcBef>
                        <a:spcAft>
                          <a:spcPts val="600"/>
                        </a:spcAft>
                      </a:pPr>
                      <a:r>
                        <a:rPr lang="es-ES" sz="1100">
                          <a:effectLst/>
                        </a:rPr>
                        <a:t>Dirigido especialmente a población joven</a:t>
                      </a:r>
                      <a:endParaRPr lang="es-PE" sz="1200">
                        <a:effectLst/>
                        <a:latin typeface="Liberation Serif;Times New Roma"/>
                        <a:ea typeface="WenQuanYi Zen Hei Sharp;Times N"/>
                        <a:cs typeface="Lohit Devanagari;Times New Roma"/>
                      </a:endParaRPr>
                    </a:p>
                  </a:txBody>
                  <a:tcPr marL="68580" marR="68580" marT="0" marB="0" anchor="ctr"/>
                </a:tc>
                <a:tc>
                  <a:txBody>
                    <a:bodyPr/>
                    <a:lstStyle/>
                    <a:p>
                      <a:pPr algn="ctr">
                        <a:lnSpc>
                          <a:spcPct val="150000"/>
                        </a:lnSpc>
                        <a:spcBef>
                          <a:spcPts val="600"/>
                        </a:spcBef>
                        <a:spcAft>
                          <a:spcPts val="600"/>
                        </a:spcAft>
                      </a:pPr>
                      <a:r>
                        <a:rPr lang="es-PE" sz="1100">
                          <a:effectLst/>
                        </a:rPr>
                        <a:t>NO</a:t>
                      </a:r>
                      <a:endParaRPr lang="es-PE" sz="1200">
                        <a:effectLst/>
                        <a:latin typeface="Liberation Serif;Times New Roma"/>
                        <a:ea typeface="WenQuanYi Zen Hei Sharp;Times N"/>
                        <a:cs typeface="Lohit Devanagari;Times New Roma"/>
                      </a:endParaRPr>
                    </a:p>
                  </a:txBody>
                  <a:tcPr marL="68580" marR="68580" marT="0" marB="0" anchor="ctr"/>
                </a:tc>
                <a:tc>
                  <a:txBody>
                    <a:bodyPr/>
                    <a:lstStyle/>
                    <a:p>
                      <a:pPr algn="ctr">
                        <a:lnSpc>
                          <a:spcPct val="150000"/>
                        </a:lnSpc>
                        <a:spcBef>
                          <a:spcPts val="600"/>
                        </a:spcBef>
                        <a:spcAft>
                          <a:spcPts val="600"/>
                        </a:spcAft>
                      </a:pPr>
                      <a:r>
                        <a:rPr lang="es-PE" sz="1100">
                          <a:effectLst/>
                        </a:rPr>
                        <a:t>SI</a:t>
                      </a:r>
                      <a:endParaRPr lang="es-PE" sz="1200">
                        <a:effectLst/>
                        <a:latin typeface="Liberation Serif;Times New Roma"/>
                        <a:ea typeface="WenQuanYi Zen Hei Sharp;Times N"/>
                        <a:cs typeface="Lohit Devanagari;Times New Roma"/>
                      </a:endParaRPr>
                    </a:p>
                  </a:txBody>
                  <a:tcPr marL="68580" marR="68580" marT="0" marB="0" anchor="ctr"/>
                </a:tc>
                <a:tc>
                  <a:txBody>
                    <a:bodyPr/>
                    <a:lstStyle/>
                    <a:p>
                      <a:pPr algn="ctr">
                        <a:lnSpc>
                          <a:spcPct val="150000"/>
                        </a:lnSpc>
                        <a:spcBef>
                          <a:spcPts val="600"/>
                        </a:spcBef>
                        <a:spcAft>
                          <a:spcPts val="600"/>
                        </a:spcAft>
                      </a:pPr>
                      <a:r>
                        <a:rPr lang="es-PE" sz="1100">
                          <a:effectLst/>
                        </a:rPr>
                        <a:t>NO</a:t>
                      </a:r>
                      <a:endParaRPr lang="es-PE" sz="1200">
                        <a:effectLst/>
                        <a:latin typeface="Liberation Serif;Times New Roma"/>
                        <a:ea typeface="WenQuanYi Zen Hei Sharp;Times N"/>
                        <a:cs typeface="Lohit Devanagari;Times New Roma"/>
                      </a:endParaRPr>
                    </a:p>
                  </a:txBody>
                  <a:tcPr marL="68580" marR="68580" marT="0" marB="0" anchor="ctr"/>
                </a:tc>
                <a:tc>
                  <a:txBody>
                    <a:bodyPr/>
                    <a:lstStyle/>
                    <a:p>
                      <a:pPr algn="ctr">
                        <a:lnSpc>
                          <a:spcPct val="150000"/>
                        </a:lnSpc>
                        <a:spcBef>
                          <a:spcPts val="600"/>
                        </a:spcBef>
                        <a:spcAft>
                          <a:spcPts val="600"/>
                        </a:spcAft>
                      </a:pPr>
                      <a:r>
                        <a:rPr lang="es-PE" sz="1100">
                          <a:effectLst/>
                        </a:rPr>
                        <a:t>SI</a:t>
                      </a:r>
                      <a:endParaRPr lang="es-PE" sz="1200">
                        <a:effectLst/>
                        <a:latin typeface="Liberation Serif;Times New Roma"/>
                        <a:ea typeface="WenQuanYi Zen Hei Sharp;Times N"/>
                        <a:cs typeface="Lohit Devanagari;Times New Roma"/>
                      </a:endParaRPr>
                    </a:p>
                  </a:txBody>
                  <a:tcPr marL="68580" marR="68580" marT="0" marB="0" anchor="ctr"/>
                </a:tc>
                <a:tc>
                  <a:txBody>
                    <a:bodyPr/>
                    <a:lstStyle/>
                    <a:p>
                      <a:pPr algn="ctr">
                        <a:lnSpc>
                          <a:spcPct val="150000"/>
                        </a:lnSpc>
                        <a:spcBef>
                          <a:spcPts val="600"/>
                        </a:spcBef>
                        <a:spcAft>
                          <a:spcPts val="600"/>
                        </a:spcAft>
                      </a:pPr>
                      <a:r>
                        <a:rPr lang="es-PE" sz="1100" dirty="0">
                          <a:effectLst/>
                        </a:rPr>
                        <a:t>NO</a:t>
                      </a:r>
                      <a:endParaRPr lang="es-PE" sz="1200" dirty="0">
                        <a:effectLst/>
                        <a:latin typeface="Liberation Serif;Times New Roma"/>
                        <a:ea typeface="WenQuanYi Zen Hei Sharp;Times N"/>
                        <a:cs typeface="Lohit Devanagari;Times New Roma"/>
                      </a:endParaRPr>
                    </a:p>
                  </a:txBody>
                  <a:tcPr marL="68580" marR="68580" marT="0" marB="0" anchor="ctr"/>
                </a:tc>
                <a:extLst>
                  <a:ext uri="{0D108BD9-81ED-4DB2-BD59-A6C34878D82A}">
                    <a16:rowId xmlns:a16="http://schemas.microsoft.com/office/drawing/2014/main" val="2963163770"/>
                  </a:ext>
                </a:extLst>
              </a:tr>
            </a:tbl>
          </a:graphicData>
        </a:graphic>
      </p:graphicFrame>
    </p:spTree>
    <p:extLst>
      <p:ext uri="{BB962C8B-B14F-4D97-AF65-F5344CB8AC3E}">
        <p14:creationId xmlns:p14="http://schemas.microsoft.com/office/powerpoint/2010/main" val="804469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Antecedentes del problema</a:t>
            </a:r>
            <a:endParaRPr lang="en-US" dirty="0"/>
          </a:p>
        </p:txBody>
      </p:sp>
      <p:sp>
        <p:nvSpPr>
          <p:cNvPr id="3" name="Marcador de contenido 2"/>
          <p:cNvSpPr>
            <a:spLocks noGrp="1"/>
          </p:cNvSpPr>
          <p:nvPr>
            <p:ph idx="1"/>
          </p:nvPr>
        </p:nvSpPr>
        <p:spPr>
          <a:xfrm>
            <a:off x="545374" y="1947152"/>
            <a:ext cx="8621486" cy="4065028"/>
          </a:xfrm>
        </p:spPr>
        <p:txBody>
          <a:bodyPr anchor="ctr">
            <a:normAutofit lnSpcReduction="10000"/>
          </a:bodyPr>
          <a:lstStyle/>
          <a:p>
            <a:r>
              <a:rPr lang="es-MX" dirty="0"/>
              <a:t>Se ha realizado un estudio para estimar la presencia </a:t>
            </a:r>
            <a:r>
              <a:rPr lang="es-MX" dirty="0" smtClean="0"/>
              <a:t>de TCS </a:t>
            </a:r>
            <a:r>
              <a:rPr lang="es-MX" dirty="0"/>
              <a:t>en una población de adolescentes entre 12 y </a:t>
            </a:r>
            <a:r>
              <a:rPr lang="es-MX" dirty="0" smtClean="0"/>
              <a:t>17 </a:t>
            </a:r>
            <a:r>
              <a:rPr lang="es-MX" dirty="0"/>
              <a:t>años de edad del Distrito Federal, </a:t>
            </a:r>
            <a:r>
              <a:rPr lang="es-MX" dirty="0" smtClean="0"/>
              <a:t>México. </a:t>
            </a:r>
            <a:r>
              <a:rPr lang="es-PE" dirty="0"/>
              <a:t>D</a:t>
            </a:r>
            <a:r>
              <a:rPr lang="es-PE" dirty="0" smtClean="0"/>
              <a:t>onde </a:t>
            </a:r>
            <a:r>
              <a:rPr lang="es-PE" dirty="0"/>
              <a:t>la anorexia </a:t>
            </a:r>
            <a:r>
              <a:rPr lang="es-PE" dirty="0" smtClean="0"/>
              <a:t>tiene el 0.5</a:t>
            </a:r>
            <a:r>
              <a:rPr lang="es-PE" dirty="0"/>
              <a:t>% </a:t>
            </a:r>
            <a:r>
              <a:rPr lang="es-PE" dirty="0" smtClean="0"/>
              <a:t>en los adolescentes, el 1.0</a:t>
            </a:r>
            <a:r>
              <a:rPr lang="es-PE" dirty="0"/>
              <a:t>% cumplen criterios para bulimia </a:t>
            </a:r>
            <a:r>
              <a:rPr lang="es-PE" dirty="0" smtClean="0"/>
              <a:t>y el </a:t>
            </a:r>
            <a:r>
              <a:rPr lang="es-PE" dirty="0"/>
              <a:t>1.4% para el trastorno por atracones. </a:t>
            </a:r>
            <a:r>
              <a:rPr lang="es-PE" dirty="0" smtClean="0"/>
              <a:t> A </a:t>
            </a:r>
            <a:r>
              <a:rPr lang="es-PE" dirty="0"/>
              <a:t>pesar de </a:t>
            </a:r>
            <a:r>
              <a:rPr lang="es-PE" dirty="0" smtClean="0"/>
              <a:t>los resultados, </a:t>
            </a:r>
            <a:r>
              <a:rPr lang="es-PE" dirty="0"/>
              <a:t>la mayoría de los jóvenes que cumplen criterios para algún trastorno de conducta alimentaria no recibe servicios para tratar su patología</a:t>
            </a:r>
            <a:r>
              <a:rPr lang="es-PE" dirty="0" smtClean="0"/>
              <a:t>.</a:t>
            </a:r>
          </a:p>
          <a:p>
            <a:r>
              <a:rPr lang="es-PE" dirty="0" smtClean="0"/>
              <a:t>Según </a:t>
            </a:r>
            <a:r>
              <a:rPr lang="es-PE" dirty="0"/>
              <a:t>un artículo publicado por el Ministerio de </a:t>
            </a:r>
            <a:r>
              <a:rPr lang="es-PE" dirty="0" smtClean="0"/>
              <a:t>Salud </a:t>
            </a:r>
            <a:r>
              <a:rPr lang="es-PE" dirty="0"/>
              <a:t>en el 2017, indica que la presencia de problemas alimenticios en las zonas urbanas del país está en 6.0% en la región de Lima y </a:t>
            </a:r>
            <a:r>
              <a:rPr lang="es-PE" dirty="0" smtClean="0"/>
              <a:t>Callao.</a:t>
            </a:r>
            <a:endParaRPr lang="en-US" dirty="0"/>
          </a:p>
        </p:txBody>
      </p:sp>
      <p:pic>
        <p:nvPicPr>
          <p:cNvPr id="4" name="Imagen 3"/>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7563" r="30625"/>
          <a:stretch/>
        </p:blipFill>
        <p:spPr>
          <a:xfrm>
            <a:off x="9661609" y="2277609"/>
            <a:ext cx="2530391" cy="3404114"/>
          </a:xfrm>
          <a:prstGeom prst="rect">
            <a:avLst/>
          </a:prstGeom>
        </p:spPr>
      </p:pic>
    </p:spTree>
    <p:extLst>
      <p:ext uri="{BB962C8B-B14F-4D97-AF65-F5344CB8AC3E}">
        <p14:creationId xmlns:p14="http://schemas.microsoft.com/office/powerpoint/2010/main" val="41402637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1" y="545433"/>
            <a:ext cx="10445254" cy="1308322"/>
          </a:xfrm>
        </p:spPr>
        <p:txBody>
          <a:bodyPr anchor="ctr"/>
          <a:lstStyle/>
          <a:p>
            <a:r>
              <a:rPr lang="es-ES" dirty="0"/>
              <a:t>Selección y criterios de los elementos de gamificación</a:t>
            </a:r>
            <a:endParaRPr lang="es-PE" dirty="0"/>
          </a:p>
        </p:txBody>
      </p:sp>
      <p:sp>
        <p:nvSpPr>
          <p:cNvPr id="3" name="Marcador de contenido 2"/>
          <p:cNvSpPr>
            <a:spLocks noGrp="1"/>
          </p:cNvSpPr>
          <p:nvPr>
            <p:ph idx="1"/>
          </p:nvPr>
        </p:nvSpPr>
        <p:spPr>
          <a:xfrm>
            <a:off x="609601" y="2015731"/>
            <a:ext cx="10954869" cy="4000057"/>
          </a:xfrm>
        </p:spPr>
        <p:txBody>
          <a:bodyPr anchor="ctr">
            <a:normAutofit/>
          </a:bodyPr>
          <a:lstStyle/>
          <a:p>
            <a:r>
              <a:rPr lang="es-PE" sz="1800" dirty="0" smtClean="0"/>
              <a:t>Criterio 1 - </a:t>
            </a:r>
            <a:r>
              <a:rPr lang="es-PE" sz="1800" dirty="0"/>
              <a:t>Motivación al usuario a continuar en la </a:t>
            </a:r>
            <a:r>
              <a:rPr lang="es-PE" sz="1800" dirty="0" smtClean="0"/>
              <a:t>aplicación: Este </a:t>
            </a:r>
            <a:r>
              <a:rPr lang="es-PE" sz="1800" dirty="0"/>
              <a:t>tipo de motivación ayudaría a que el usuario continúe hasta terminar el cuestionario o misión en la aplicación. </a:t>
            </a:r>
          </a:p>
          <a:p>
            <a:r>
              <a:rPr lang="es-PE" sz="1800" dirty="0" smtClean="0"/>
              <a:t>Criterio 2 - Ayudar </a:t>
            </a:r>
            <a:r>
              <a:rPr lang="es-PE" sz="1800" dirty="0"/>
              <a:t>a realizar un seguimiento del </a:t>
            </a:r>
            <a:r>
              <a:rPr lang="es-PE" sz="1800" dirty="0" smtClean="0"/>
              <a:t>avance: Al </a:t>
            </a:r>
            <a:r>
              <a:rPr lang="es-PE" sz="1800" dirty="0"/>
              <a:t>tener una referencia de lo que ha realizado en la aplicación se podría determinar características preventivas en el usuario</a:t>
            </a:r>
            <a:r>
              <a:rPr lang="es-PE" sz="1800" dirty="0" smtClean="0"/>
              <a:t>.</a:t>
            </a:r>
            <a:endParaRPr lang="es-PE" sz="1800" dirty="0"/>
          </a:p>
          <a:p>
            <a:r>
              <a:rPr lang="es-PE" sz="1800" dirty="0" smtClean="0"/>
              <a:t>Criterio 3 - </a:t>
            </a:r>
            <a:r>
              <a:rPr lang="es-PE" sz="1800" dirty="0"/>
              <a:t>Representar un avance en la </a:t>
            </a:r>
            <a:r>
              <a:rPr lang="es-PE" sz="1800" dirty="0" smtClean="0"/>
              <a:t>aplicación: Gráficamente </a:t>
            </a:r>
            <a:r>
              <a:rPr lang="es-PE" sz="1800" dirty="0"/>
              <a:t>o mediante tablas se debe poder identificar el progreso del usuario en la aplicación</a:t>
            </a:r>
            <a:r>
              <a:rPr lang="es-PE" sz="1800" dirty="0" smtClean="0"/>
              <a:t>.</a:t>
            </a:r>
            <a:endParaRPr lang="es-PE" sz="1800" dirty="0"/>
          </a:p>
          <a:p>
            <a:r>
              <a:rPr lang="es-PE" sz="1800" dirty="0" smtClean="0"/>
              <a:t>Criterio 4 - Incentiva </a:t>
            </a:r>
            <a:r>
              <a:rPr lang="es-PE" sz="1800" dirty="0"/>
              <a:t>que otras personas utilicen la </a:t>
            </a:r>
            <a:r>
              <a:rPr lang="es-PE" sz="1800" dirty="0" smtClean="0"/>
              <a:t>aplicación: Al </a:t>
            </a:r>
            <a:r>
              <a:rPr lang="es-PE" sz="1800" dirty="0"/>
              <a:t>existir una referencia de avance en misiones o cuestionarios, y obtener beneficios gracias a ello, podría incentivar a otros usuarios a utilizar la aplicación </a:t>
            </a:r>
            <a:r>
              <a:rPr lang="es-PE" sz="1800" dirty="0" smtClean="0"/>
              <a:t>voluntariamente.</a:t>
            </a:r>
            <a:endParaRPr lang="es-PE" sz="1800" dirty="0"/>
          </a:p>
        </p:txBody>
      </p:sp>
    </p:spTree>
    <p:extLst>
      <p:ext uri="{BB962C8B-B14F-4D97-AF65-F5344CB8AC3E}">
        <p14:creationId xmlns:p14="http://schemas.microsoft.com/office/powerpoint/2010/main" val="36946725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1" y="545433"/>
            <a:ext cx="10445254" cy="1308322"/>
          </a:xfrm>
        </p:spPr>
        <p:txBody>
          <a:bodyPr anchor="ctr"/>
          <a:lstStyle/>
          <a:p>
            <a:r>
              <a:rPr lang="es-ES" dirty="0"/>
              <a:t>Selección y criterios de los elementos de gamificación</a:t>
            </a:r>
            <a:endParaRPr lang="es-PE" dirty="0"/>
          </a:p>
        </p:txBody>
      </p:sp>
      <p:graphicFrame>
        <p:nvGraphicFramePr>
          <p:cNvPr id="5" name="Tabla 4"/>
          <p:cNvGraphicFramePr>
            <a:graphicFrameLocks noGrp="1"/>
          </p:cNvGraphicFramePr>
          <p:nvPr>
            <p:extLst>
              <p:ext uri="{D42A27DB-BD31-4B8C-83A1-F6EECF244321}">
                <p14:modId xmlns:p14="http://schemas.microsoft.com/office/powerpoint/2010/main" val="3290700211"/>
              </p:ext>
            </p:extLst>
          </p:nvPr>
        </p:nvGraphicFramePr>
        <p:xfrm>
          <a:off x="1335742" y="2362622"/>
          <a:ext cx="9475694" cy="3141707"/>
        </p:xfrm>
        <a:graphic>
          <a:graphicData uri="http://schemas.openxmlformats.org/drawingml/2006/table">
            <a:tbl>
              <a:tblPr firstRow="1" firstCol="1" bandRow="1">
                <a:tableStyleId>{5C22544A-7EE6-4342-B048-85BDC9FD1C3A}</a:tableStyleId>
              </a:tblPr>
              <a:tblGrid>
                <a:gridCol w="2107834">
                  <a:extLst>
                    <a:ext uri="{9D8B030D-6E8A-4147-A177-3AD203B41FA5}">
                      <a16:colId xmlns:a16="http://schemas.microsoft.com/office/drawing/2014/main" val="1187310845"/>
                    </a:ext>
                  </a:extLst>
                </a:gridCol>
                <a:gridCol w="779688">
                  <a:extLst>
                    <a:ext uri="{9D8B030D-6E8A-4147-A177-3AD203B41FA5}">
                      <a16:colId xmlns:a16="http://schemas.microsoft.com/office/drawing/2014/main" val="1476185490"/>
                    </a:ext>
                  </a:extLst>
                </a:gridCol>
                <a:gridCol w="977476">
                  <a:extLst>
                    <a:ext uri="{9D8B030D-6E8A-4147-A177-3AD203B41FA5}">
                      <a16:colId xmlns:a16="http://schemas.microsoft.com/office/drawing/2014/main" val="92091229"/>
                    </a:ext>
                  </a:extLst>
                </a:gridCol>
                <a:gridCol w="1490580">
                  <a:extLst>
                    <a:ext uri="{9D8B030D-6E8A-4147-A177-3AD203B41FA5}">
                      <a16:colId xmlns:a16="http://schemas.microsoft.com/office/drawing/2014/main" val="1316092508"/>
                    </a:ext>
                  </a:extLst>
                </a:gridCol>
                <a:gridCol w="849440">
                  <a:extLst>
                    <a:ext uri="{9D8B030D-6E8A-4147-A177-3AD203B41FA5}">
                      <a16:colId xmlns:a16="http://schemas.microsoft.com/office/drawing/2014/main" val="2658670281"/>
                    </a:ext>
                  </a:extLst>
                </a:gridCol>
                <a:gridCol w="1011875">
                  <a:extLst>
                    <a:ext uri="{9D8B030D-6E8A-4147-A177-3AD203B41FA5}">
                      <a16:colId xmlns:a16="http://schemas.microsoft.com/office/drawing/2014/main" val="3668651284"/>
                    </a:ext>
                  </a:extLst>
                </a:gridCol>
                <a:gridCol w="1281325">
                  <a:extLst>
                    <a:ext uri="{9D8B030D-6E8A-4147-A177-3AD203B41FA5}">
                      <a16:colId xmlns:a16="http://schemas.microsoft.com/office/drawing/2014/main" val="2271948725"/>
                    </a:ext>
                  </a:extLst>
                </a:gridCol>
                <a:gridCol w="977476">
                  <a:extLst>
                    <a:ext uri="{9D8B030D-6E8A-4147-A177-3AD203B41FA5}">
                      <a16:colId xmlns:a16="http://schemas.microsoft.com/office/drawing/2014/main" val="1609616303"/>
                    </a:ext>
                  </a:extLst>
                </a:gridCol>
              </a:tblGrid>
              <a:tr h="650967">
                <a:tc>
                  <a:txBody>
                    <a:bodyPr/>
                    <a:lstStyle/>
                    <a:p>
                      <a:pPr algn="r">
                        <a:lnSpc>
                          <a:spcPct val="150000"/>
                        </a:lnSpc>
                        <a:spcBef>
                          <a:spcPts val="600"/>
                        </a:spcBef>
                        <a:spcAft>
                          <a:spcPts val="600"/>
                        </a:spcAft>
                      </a:pPr>
                      <a:r>
                        <a:rPr lang="es-PE" sz="1100" dirty="0">
                          <a:effectLst/>
                        </a:rPr>
                        <a:t>Elemento de gamificación</a:t>
                      </a:r>
                    </a:p>
                    <a:p>
                      <a:pPr algn="just">
                        <a:lnSpc>
                          <a:spcPct val="150000"/>
                        </a:lnSpc>
                        <a:spcBef>
                          <a:spcPts val="600"/>
                        </a:spcBef>
                        <a:spcAft>
                          <a:spcPts val="0"/>
                        </a:spcAft>
                      </a:pPr>
                      <a:r>
                        <a:rPr lang="es-PE" sz="1100" dirty="0">
                          <a:effectLst/>
                        </a:rPr>
                        <a:t>Características</a:t>
                      </a:r>
                      <a:endParaRPr lang="es-PE" sz="1100" dirty="0">
                        <a:effectLst/>
                        <a:latin typeface="Liberation Serif;Times New Roma"/>
                        <a:ea typeface="WenQuanYi Zen Hei Sharp;Times N"/>
                        <a:cs typeface="Lohit Devanagari;Times New Roma"/>
                      </a:endParaRPr>
                    </a:p>
                  </a:txBody>
                  <a:tcPr marL="60285" marR="60285" marT="0" marB="0"/>
                </a:tc>
                <a:tc>
                  <a:txBody>
                    <a:bodyPr/>
                    <a:lstStyle/>
                    <a:p>
                      <a:pPr algn="ctr">
                        <a:lnSpc>
                          <a:spcPct val="150000"/>
                        </a:lnSpc>
                        <a:spcBef>
                          <a:spcPts val="600"/>
                        </a:spcBef>
                        <a:spcAft>
                          <a:spcPts val="600"/>
                        </a:spcAft>
                      </a:pPr>
                      <a:r>
                        <a:rPr lang="es-PE" sz="1100">
                          <a:effectLst/>
                        </a:rPr>
                        <a:t>Puntos</a:t>
                      </a:r>
                      <a:endParaRPr lang="es-PE" sz="1100">
                        <a:effectLst/>
                        <a:latin typeface="Liberation Serif;Times New Roma"/>
                        <a:ea typeface="WenQuanYi Zen Hei Sharp;Times N"/>
                        <a:cs typeface="Lohit Devanagari;Times New Roma"/>
                      </a:endParaRPr>
                    </a:p>
                  </a:txBody>
                  <a:tcPr marL="60285" marR="60285" marT="0" marB="0" anchor="ctr"/>
                </a:tc>
                <a:tc>
                  <a:txBody>
                    <a:bodyPr/>
                    <a:lstStyle/>
                    <a:p>
                      <a:pPr algn="ctr">
                        <a:lnSpc>
                          <a:spcPct val="150000"/>
                        </a:lnSpc>
                        <a:spcBef>
                          <a:spcPts val="600"/>
                        </a:spcBef>
                        <a:spcAft>
                          <a:spcPts val="600"/>
                        </a:spcAft>
                      </a:pPr>
                      <a:r>
                        <a:rPr lang="es-PE" sz="1100">
                          <a:effectLst/>
                        </a:rPr>
                        <a:t>Medallas</a:t>
                      </a:r>
                      <a:endParaRPr lang="es-PE" sz="1100">
                        <a:effectLst/>
                        <a:latin typeface="Liberation Serif;Times New Roma"/>
                        <a:ea typeface="WenQuanYi Zen Hei Sharp;Times N"/>
                        <a:cs typeface="Lohit Devanagari;Times New Roma"/>
                      </a:endParaRPr>
                    </a:p>
                  </a:txBody>
                  <a:tcPr marL="60285" marR="60285" marT="0" marB="0" anchor="ctr"/>
                </a:tc>
                <a:tc>
                  <a:txBody>
                    <a:bodyPr/>
                    <a:lstStyle/>
                    <a:p>
                      <a:pPr algn="ctr">
                        <a:lnSpc>
                          <a:spcPct val="150000"/>
                        </a:lnSpc>
                        <a:spcBef>
                          <a:spcPts val="600"/>
                        </a:spcBef>
                        <a:spcAft>
                          <a:spcPts val="600"/>
                        </a:spcAft>
                      </a:pPr>
                      <a:r>
                        <a:rPr lang="es-PE" sz="1100">
                          <a:effectLst/>
                        </a:rPr>
                        <a:t>Clasificaciones</a:t>
                      </a:r>
                      <a:endParaRPr lang="es-PE" sz="1100">
                        <a:effectLst/>
                        <a:latin typeface="Liberation Serif;Times New Roma"/>
                        <a:ea typeface="WenQuanYi Zen Hei Sharp;Times N"/>
                        <a:cs typeface="Lohit Devanagari;Times New Roma"/>
                      </a:endParaRPr>
                    </a:p>
                  </a:txBody>
                  <a:tcPr marL="60285" marR="60285" marT="0" marB="0" anchor="ctr"/>
                </a:tc>
                <a:tc>
                  <a:txBody>
                    <a:bodyPr/>
                    <a:lstStyle/>
                    <a:p>
                      <a:pPr algn="ctr">
                        <a:lnSpc>
                          <a:spcPct val="150000"/>
                        </a:lnSpc>
                        <a:spcBef>
                          <a:spcPts val="600"/>
                        </a:spcBef>
                        <a:spcAft>
                          <a:spcPts val="600"/>
                        </a:spcAft>
                      </a:pPr>
                      <a:r>
                        <a:rPr lang="es-PE" sz="1100">
                          <a:effectLst/>
                        </a:rPr>
                        <a:t>Niveles</a:t>
                      </a:r>
                      <a:endParaRPr lang="es-PE" sz="1100">
                        <a:effectLst/>
                        <a:latin typeface="Liberation Serif;Times New Roma"/>
                        <a:ea typeface="WenQuanYi Zen Hei Sharp;Times N"/>
                        <a:cs typeface="Lohit Devanagari;Times New Roma"/>
                      </a:endParaRPr>
                    </a:p>
                  </a:txBody>
                  <a:tcPr marL="60285" marR="60285" marT="0" marB="0" anchor="ctr"/>
                </a:tc>
                <a:tc>
                  <a:txBody>
                    <a:bodyPr/>
                    <a:lstStyle/>
                    <a:p>
                      <a:pPr algn="ctr">
                        <a:lnSpc>
                          <a:spcPct val="150000"/>
                        </a:lnSpc>
                        <a:spcBef>
                          <a:spcPts val="600"/>
                        </a:spcBef>
                        <a:spcAft>
                          <a:spcPts val="600"/>
                        </a:spcAft>
                      </a:pPr>
                      <a:r>
                        <a:rPr lang="es-PE" sz="1100">
                          <a:effectLst/>
                        </a:rPr>
                        <a:t>Feedback</a:t>
                      </a:r>
                      <a:endParaRPr lang="es-PE" sz="1100">
                        <a:effectLst/>
                        <a:latin typeface="Liberation Serif;Times New Roma"/>
                        <a:ea typeface="WenQuanYi Zen Hei Sharp;Times N"/>
                        <a:cs typeface="Lohit Devanagari;Times New Roma"/>
                      </a:endParaRPr>
                    </a:p>
                  </a:txBody>
                  <a:tcPr marL="60285" marR="60285" marT="0" marB="0" anchor="ctr"/>
                </a:tc>
                <a:tc>
                  <a:txBody>
                    <a:bodyPr/>
                    <a:lstStyle/>
                    <a:p>
                      <a:pPr algn="ctr">
                        <a:lnSpc>
                          <a:spcPct val="150000"/>
                        </a:lnSpc>
                        <a:spcBef>
                          <a:spcPts val="600"/>
                        </a:spcBef>
                        <a:spcAft>
                          <a:spcPts val="600"/>
                        </a:spcAft>
                      </a:pPr>
                      <a:r>
                        <a:rPr lang="es-PE" sz="1100">
                          <a:effectLst/>
                        </a:rPr>
                        <a:t>Recompensa</a:t>
                      </a:r>
                      <a:endParaRPr lang="es-PE" sz="1100">
                        <a:effectLst/>
                        <a:latin typeface="Liberation Serif;Times New Roma"/>
                        <a:ea typeface="WenQuanYi Zen Hei Sharp;Times N"/>
                        <a:cs typeface="Lohit Devanagari;Times New Roma"/>
                      </a:endParaRPr>
                    </a:p>
                  </a:txBody>
                  <a:tcPr marL="60285" marR="60285" marT="0" marB="0" anchor="ctr"/>
                </a:tc>
                <a:tc>
                  <a:txBody>
                    <a:bodyPr/>
                    <a:lstStyle/>
                    <a:p>
                      <a:pPr algn="ctr">
                        <a:lnSpc>
                          <a:spcPct val="150000"/>
                        </a:lnSpc>
                        <a:spcBef>
                          <a:spcPts val="600"/>
                        </a:spcBef>
                        <a:spcAft>
                          <a:spcPts val="600"/>
                        </a:spcAft>
                      </a:pPr>
                      <a:r>
                        <a:rPr lang="es-PE" sz="1100">
                          <a:effectLst/>
                        </a:rPr>
                        <a:t>Misiones</a:t>
                      </a:r>
                      <a:endParaRPr lang="es-PE" sz="1100">
                        <a:effectLst/>
                        <a:latin typeface="Liberation Serif;Times New Roma"/>
                        <a:ea typeface="WenQuanYi Zen Hei Sharp;Times N"/>
                        <a:cs typeface="Lohit Devanagari;Times New Roma"/>
                      </a:endParaRPr>
                    </a:p>
                  </a:txBody>
                  <a:tcPr marL="60285" marR="60285" marT="0" marB="0" anchor="ctr"/>
                </a:tc>
                <a:extLst>
                  <a:ext uri="{0D108BD9-81ED-4DB2-BD59-A6C34878D82A}">
                    <a16:rowId xmlns:a16="http://schemas.microsoft.com/office/drawing/2014/main" val="4254498314"/>
                  </a:ext>
                </a:extLst>
              </a:tr>
              <a:tr h="712229">
                <a:tc>
                  <a:txBody>
                    <a:bodyPr/>
                    <a:lstStyle/>
                    <a:p>
                      <a:pPr algn="ctr">
                        <a:lnSpc>
                          <a:spcPct val="150000"/>
                        </a:lnSpc>
                        <a:spcBef>
                          <a:spcPts val="600"/>
                        </a:spcBef>
                        <a:spcAft>
                          <a:spcPts val="600"/>
                        </a:spcAft>
                      </a:pPr>
                      <a:r>
                        <a:rPr lang="es-ES" sz="1100">
                          <a:effectLst/>
                        </a:rPr>
                        <a:t>Motivación al usuario a continuar en la aplicación.</a:t>
                      </a:r>
                      <a:endParaRPr lang="es-PE" sz="1100">
                        <a:effectLst/>
                        <a:latin typeface="Liberation Serif;Times New Roma"/>
                        <a:ea typeface="WenQuanYi Zen Hei Sharp;Times N"/>
                        <a:cs typeface="Lohit Devanagari;Times New Roma"/>
                      </a:endParaRPr>
                    </a:p>
                  </a:txBody>
                  <a:tcPr marL="60285" marR="60285" marT="0" marB="0" anchor="ctr"/>
                </a:tc>
                <a:tc>
                  <a:txBody>
                    <a:bodyPr/>
                    <a:lstStyle/>
                    <a:p>
                      <a:pPr algn="ctr">
                        <a:lnSpc>
                          <a:spcPct val="150000"/>
                        </a:lnSpc>
                        <a:spcBef>
                          <a:spcPts val="600"/>
                        </a:spcBef>
                        <a:spcAft>
                          <a:spcPts val="600"/>
                        </a:spcAft>
                      </a:pPr>
                      <a:r>
                        <a:rPr lang="es-PE" sz="1100">
                          <a:effectLst/>
                        </a:rPr>
                        <a:t>SI</a:t>
                      </a:r>
                      <a:endParaRPr lang="es-PE" sz="1100">
                        <a:effectLst/>
                        <a:latin typeface="Liberation Serif;Times New Roma"/>
                        <a:ea typeface="WenQuanYi Zen Hei Sharp;Times N"/>
                        <a:cs typeface="Lohit Devanagari;Times New Roma"/>
                      </a:endParaRPr>
                    </a:p>
                  </a:txBody>
                  <a:tcPr marL="60285" marR="60285" marT="0" marB="0" anchor="ctr"/>
                </a:tc>
                <a:tc>
                  <a:txBody>
                    <a:bodyPr/>
                    <a:lstStyle/>
                    <a:p>
                      <a:pPr algn="ctr">
                        <a:lnSpc>
                          <a:spcPct val="150000"/>
                        </a:lnSpc>
                        <a:spcBef>
                          <a:spcPts val="600"/>
                        </a:spcBef>
                        <a:spcAft>
                          <a:spcPts val="600"/>
                        </a:spcAft>
                      </a:pPr>
                      <a:r>
                        <a:rPr lang="es-PE" sz="1100">
                          <a:effectLst/>
                        </a:rPr>
                        <a:t>SI</a:t>
                      </a:r>
                      <a:endParaRPr lang="es-PE" sz="1100">
                        <a:effectLst/>
                        <a:latin typeface="Liberation Serif;Times New Roma"/>
                        <a:ea typeface="WenQuanYi Zen Hei Sharp;Times N"/>
                        <a:cs typeface="Lohit Devanagari;Times New Roma"/>
                      </a:endParaRPr>
                    </a:p>
                  </a:txBody>
                  <a:tcPr marL="60285" marR="60285" marT="0" marB="0" anchor="ctr"/>
                </a:tc>
                <a:tc>
                  <a:txBody>
                    <a:bodyPr/>
                    <a:lstStyle/>
                    <a:p>
                      <a:pPr algn="ctr">
                        <a:lnSpc>
                          <a:spcPct val="150000"/>
                        </a:lnSpc>
                        <a:spcBef>
                          <a:spcPts val="600"/>
                        </a:spcBef>
                        <a:spcAft>
                          <a:spcPts val="600"/>
                        </a:spcAft>
                      </a:pPr>
                      <a:r>
                        <a:rPr lang="es-PE" sz="1100">
                          <a:effectLst/>
                        </a:rPr>
                        <a:t>SI</a:t>
                      </a:r>
                      <a:endParaRPr lang="es-PE" sz="1100">
                        <a:effectLst/>
                        <a:latin typeface="Liberation Serif;Times New Roma"/>
                        <a:ea typeface="WenQuanYi Zen Hei Sharp;Times N"/>
                        <a:cs typeface="Lohit Devanagari;Times New Roma"/>
                      </a:endParaRPr>
                    </a:p>
                  </a:txBody>
                  <a:tcPr marL="60285" marR="60285" marT="0" marB="0" anchor="ctr"/>
                </a:tc>
                <a:tc>
                  <a:txBody>
                    <a:bodyPr/>
                    <a:lstStyle/>
                    <a:p>
                      <a:pPr algn="ctr">
                        <a:lnSpc>
                          <a:spcPct val="150000"/>
                        </a:lnSpc>
                        <a:spcBef>
                          <a:spcPts val="600"/>
                        </a:spcBef>
                        <a:spcAft>
                          <a:spcPts val="600"/>
                        </a:spcAft>
                      </a:pPr>
                      <a:r>
                        <a:rPr lang="es-PE" sz="1100">
                          <a:effectLst/>
                        </a:rPr>
                        <a:t>SI</a:t>
                      </a:r>
                      <a:endParaRPr lang="es-PE" sz="1100">
                        <a:effectLst/>
                        <a:latin typeface="Liberation Serif;Times New Roma"/>
                        <a:ea typeface="WenQuanYi Zen Hei Sharp;Times N"/>
                        <a:cs typeface="Lohit Devanagari;Times New Roma"/>
                      </a:endParaRPr>
                    </a:p>
                  </a:txBody>
                  <a:tcPr marL="60285" marR="60285" marT="0" marB="0" anchor="ctr"/>
                </a:tc>
                <a:tc>
                  <a:txBody>
                    <a:bodyPr/>
                    <a:lstStyle/>
                    <a:p>
                      <a:pPr algn="ctr">
                        <a:lnSpc>
                          <a:spcPct val="150000"/>
                        </a:lnSpc>
                        <a:spcBef>
                          <a:spcPts val="600"/>
                        </a:spcBef>
                        <a:spcAft>
                          <a:spcPts val="600"/>
                        </a:spcAft>
                      </a:pPr>
                      <a:r>
                        <a:rPr lang="es-PE" sz="1100">
                          <a:effectLst/>
                        </a:rPr>
                        <a:t>SI</a:t>
                      </a:r>
                      <a:endParaRPr lang="es-PE" sz="1100">
                        <a:effectLst/>
                        <a:latin typeface="Liberation Serif;Times New Roma"/>
                        <a:ea typeface="WenQuanYi Zen Hei Sharp;Times N"/>
                        <a:cs typeface="Lohit Devanagari;Times New Roma"/>
                      </a:endParaRPr>
                    </a:p>
                  </a:txBody>
                  <a:tcPr marL="60285" marR="60285" marT="0" marB="0" anchor="ctr"/>
                </a:tc>
                <a:tc>
                  <a:txBody>
                    <a:bodyPr/>
                    <a:lstStyle/>
                    <a:p>
                      <a:pPr algn="ctr">
                        <a:lnSpc>
                          <a:spcPct val="150000"/>
                        </a:lnSpc>
                        <a:spcBef>
                          <a:spcPts val="600"/>
                        </a:spcBef>
                        <a:spcAft>
                          <a:spcPts val="600"/>
                        </a:spcAft>
                      </a:pPr>
                      <a:r>
                        <a:rPr lang="es-PE" sz="1100">
                          <a:effectLst/>
                        </a:rPr>
                        <a:t>SI</a:t>
                      </a:r>
                      <a:endParaRPr lang="es-PE" sz="1100">
                        <a:effectLst/>
                        <a:latin typeface="Liberation Serif;Times New Roma"/>
                        <a:ea typeface="WenQuanYi Zen Hei Sharp;Times N"/>
                        <a:cs typeface="Lohit Devanagari;Times New Roma"/>
                      </a:endParaRPr>
                    </a:p>
                  </a:txBody>
                  <a:tcPr marL="60285" marR="60285" marT="0" marB="0" anchor="ctr"/>
                </a:tc>
                <a:tc>
                  <a:txBody>
                    <a:bodyPr/>
                    <a:lstStyle/>
                    <a:p>
                      <a:pPr algn="ctr">
                        <a:lnSpc>
                          <a:spcPct val="150000"/>
                        </a:lnSpc>
                        <a:spcBef>
                          <a:spcPts val="600"/>
                        </a:spcBef>
                        <a:spcAft>
                          <a:spcPts val="600"/>
                        </a:spcAft>
                      </a:pPr>
                      <a:r>
                        <a:rPr lang="es-PE" sz="1100">
                          <a:effectLst/>
                        </a:rPr>
                        <a:t>SI</a:t>
                      </a:r>
                      <a:endParaRPr lang="es-PE" sz="1100">
                        <a:effectLst/>
                        <a:latin typeface="Liberation Serif;Times New Roma"/>
                        <a:ea typeface="WenQuanYi Zen Hei Sharp;Times N"/>
                        <a:cs typeface="Lohit Devanagari;Times New Roma"/>
                      </a:endParaRPr>
                    </a:p>
                  </a:txBody>
                  <a:tcPr marL="60285" marR="60285" marT="0" marB="0" anchor="ctr"/>
                </a:tc>
                <a:extLst>
                  <a:ext uri="{0D108BD9-81ED-4DB2-BD59-A6C34878D82A}">
                    <a16:rowId xmlns:a16="http://schemas.microsoft.com/office/drawing/2014/main" val="2037189770"/>
                  </a:ext>
                </a:extLst>
              </a:tr>
              <a:tr h="533141">
                <a:tc>
                  <a:txBody>
                    <a:bodyPr/>
                    <a:lstStyle/>
                    <a:p>
                      <a:pPr algn="ctr">
                        <a:lnSpc>
                          <a:spcPct val="150000"/>
                        </a:lnSpc>
                        <a:spcBef>
                          <a:spcPts val="600"/>
                        </a:spcBef>
                        <a:spcAft>
                          <a:spcPts val="600"/>
                        </a:spcAft>
                      </a:pPr>
                      <a:r>
                        <a:rPr lang="es-PE" sz="1100">
                          <a:effectLst/>
                        </a:rPr>
                        <a:t>Ayuda a realizar un seguimiento del avance.</a:t>
                      </a:r>
                      <a:endParaRPr lang="es-PE" sz="1100">
                        <a:effectLst/>
                        <a:latin typeface="Liberation Serif;Times New Roma"/>
                        <a:ea typeface="WenQuanYi Zen Hei Sharp;Times N"/>
                        <a:cs typeface="Lohit Devanagari;Times New Roma"/>
                      </a:endParaRPr>
                    </a:p>
                  </a:txBody>
                  <a:tcPr marL="60285" marR="60285" marT="0" marB="0" anchor="ctr"/>
                </a:tc>
                <a:tc>
                  <a:txBody>
                    <a:bodyPr/>
                    <a:lstStyle/>
                    <a:p>
                      <a:pPr algn="ctr">
                        <a:lnSpc>
                          <a:spcPct val="150000"/>
                        </a:lnSpc>
                        <a:spcBef>
                          <a:spcPts val="600"/>
                        </a:spcBef>
                        <a:spcAft>
                          <a:spcPts val="600"/>
                        </a:spcAft>
                      </a:pPr>
                      <a:r>
                        <a:rPr lang="es-PE" sz="1100">
                          <a:effectLst/>
                        </a:rPr>
                        <a:t>SI</a:t>
                      </a:r>
                      <a:endParaRPr lang="es-PE" sz="1100">
                        <a:effectLst/>
                        <a:latin typeface="Liberation Serif;Times New Roma"/>
                        <a:ea typeface="WenQuanYi Zen Hei Sharp;Times N"/>
                        <a:cs typeface="Lohit Devanagari;Times New Roma"/>
                      </a:endParaRPr>
                    </a:p>
                  </a:txBody>
                  <a:tcPr marL="60285" marR="60285" marT="0" marB="0" anchor="ctr"/>
                </a:tc>
                <a:tc>
                  <a:txBody>
                    <a:bodyPr/>
                    <a:lstStyle/>
                    <a:p>
                      <a:pPr algn="ctr">
                        <a:lnSpc>
                          <a:spcPct val="150000"/>
                        </a:lnSpc>
                        <a:spcBef>
                          <a:spcPts val="600"/>
                        </a:spcBef>
                        <a:spcAft>
                          <a:spcPts val="600"/>
                        </a:spcAft>
                      </a:pPr>
                      <a:r>
                        <a:rPr lang="es-PE" sz="1100">
                          <a:effectLst/>
                        </a:rPr>
                        <a:t>SI</a:t>
                      </a:r>
                      <a:endParaRPr lang="es-PE" sz="1100">
                        <a:effectLst/>
                        <a:latin typeface="Liberation Serif;Times New Roma"/>
                        <a:ea typeface="WenQuanYi Zen Hei Sharp;Times N"/>
                        <a:cs typeface="Lohit Devanagari;Times New Roma"/>
                      </a:endParaRPr>
                    </a:p>
                  </a:txBody>
                  <a:tcPr marL="60285" marR="60285" marT="0" marB="0" anchor="ctr"/>
                </a:tc>
                <a:tc>
                  <a:txBody>
                    <a:bodyPr/>
                    <a:lstStyle/>
                    <a:p>
                      <a:pPr algn="ctr">
                        <a:lnSpc>
                          <a:spcPct val="150000"/>
                        </a:lnSpc>
                        <a:spcBef>
                          <a:spcPts val="600"/>
                        </a:spcBef>
                        <a:spcAft>
                          <a:spcPts val="600"/>
                        </a:spcAft>
                      </a:pPr>
                      <a:r>
                        <a:rPr lang="es-PE" sz="1100">
                          <a:effectLst/>
                        </a:rPr>
                        <a:t>NO</a:t>
                      </a:r>
                      <a:endParaRPr lang="es-PE" sz="1100">
                        <a:effectLst/>
                        <a:latin typeface="Liberation Serif;Times New Roma"/>
                        <a:ea typeface="WenQuanYi Zen Hei Sharp;Times N"/>
                        <a:cs typeface="Lohit Devanagari;Times New Roma"/>
                      </a:endParaRPr>
                    </a:p>
                  </a:txBody>
                  <a:tcPr marL="60285" marR="60285" marT="0" marB="0" anchor="ctr"/>
                </a:tc>
                <a:tc>
                  <a:txBody>
                    <a:bodyPr/>
                    <a:lstStyle/>
                    <a:p>
                      <a:pPr algn="ctr">
                        <a:lnSpc>
                          <a:spcPct val="150000"/>
                        </a:lnSpc>
                        <a:spcBef>
                          <a:spcPts val="600"/>
                        </a:spcBef>
                        <a:spcAft>
                          <a:spcPts val="600"/>
                        </a:spcAft>
                      </a:pPr>
                      <a:r>
                        <a:rPr lang="es-PE" sz="1100">
                          <a:effectLst/>
                        </a:rPr>
                        <a:t>SI</a:t>
                      </a:r>
                      <a:endParaRPr lang="es-PE" sz="1100">
                        <a:effectLst/>
                        <a:latin typeface="Liberation Serif;Times New Roma"/>
                        <a:ea typeface="WenQuanYi Zen Hei Sharp;Times N"/>
                        <a:cs typeface="Lohit Devanagari;Times New Roma"/>
                      </a:endParaRPr>
                    </a:p>
                  </a:txBody>
                  <a:tcPr marL="60285" marR="60285" marT="0" marB="0" anchor="ctr"/>
                </a:tc>
                <a:tc>
                  <a:txBody>
                    <a:bodyPr/>
                    <a:lstStyle/>
                    <a:p>
                      <a:pPr algn="ctr">
                        <a:lnSpc>
                          <a:spcPct val="150000"/>
                        </a:lnSpc>
                        <a:spcBef>
                          <a:spcPts val="600"/>
                        </a:spcBef>
                        <a:spcAft>
                          <a:spcPts val="600"/>
                        </a:spcAft>
                      </a:pPr>
                      <a:r>
                        <a:rPr lang="es-PE" sz="1100">
                          <a:effectLst/>
                        </a:rPr>
                        <a:t>NO</a:t>
                      </a:r>
                      <a:endParaRPr lang="es-PE" sz="1100">
                        <a:effectLst/>
                        <a:latin typeface="Liberation Serif;Times New Roma"/>
                        <a:ea typeface="WenQuanYi Zen Hei Sharp;Times N"/>
                        <a:cs typeface="Lohit Devanagari;Times New Roma"/>
                      </a:endParaRPr>
                    </a:p>
                  </a:txBody>
                  <a:tcPr marL="60285" marR="60285" marT="0" marB="0" anchor="ctr"/>
                </a:tc>
                <a:tc>
                  <a:txBody>
                    <a:bodyPr/>
                    <a:lstStyle/>
                    <a:p>
                      <a:pPr algn="ctr">
                        <a:lnSpc>
                          <a:spcPct val="150000"/>
                        </a:lnSpc>
                        <a:spcBef>
                          <a:spcPts val="600"/>
                        </a:spcBef>
                        <a:spcAft>
                          <a:spcPts val="600"/>
                        </a:spcAft>
                      </a:pPr>
                      <a:r>
                        <a:rPr lang="es-PE" sz="1100">
                          <a:effectLst/>
                        </a:rPr>
                        <a:t>SI</a:t>
                      </a:r>
                      <a:endParaRPr lang="es-PE" sz="1100">
                        <a:effectLst/>
                        <a:latin typeface="Liberation Serif;Times New Roma"/>
                        <a:ea typeface="WenQuanYi Zen Hei Sharp;Times N"/>
                        <a:cs typeface="Lohit Devanagari;Times New Roma"/>
                      </a:endParaRPr>
                    </a:p>
                  </a:txBody>
                  <a:tcPr marL="60285" marR="60285" marT="0" marB="0" anchor="ctr"/>
                </a:tc>
                <a:tc>
                  <a:txBody>
                    <a:bodyPr/>
                    <a:lstStyle/>
                    <a:p>
                      <a:pPr algn="ctr">
                        <a:lnSpc>
                          <a:spcPct val="150000"/>
                        </a:lnSpc>
                        <a:spcBef>
                          <a:spcPts val="600"/>
                        </a:spcBef>
                        <a:spcAft>
                          <a:spcPts val="600"/>
                        </a:spcAft>
                      </a:pPr>
                      <a:r>
                        <a:rPr lang="es-PE" sz="1100">
                          <a:effectLst/>
                        </a:rPr>
                        <a:t>SI</a:t>
                      </a:r>
                      <a:endParaRPr lang="es-PE" sz="1100">
                        <a:effectLst/>
                        <a:latin typeface="Liberation Serif;Times New Roma"/>
                        <a:ea typeface="WenQuanYi Zen Hei Sharp;Times N"/>
                        <a:cs typeface="Lohit Devanagari;Times New Roma"/>
                      </a:endParaRPr>
                    </a:p>
                  </a:txBody>
                  <a:tcPr marL="60285" marR="60285" marT="0" marB="0" anchor="ctr"/>
                </a:tc>
                <a:extLst>
                  <a:ext uri="{0D108BD9-81ED-4DB2-BD59-A6C34878D82A}">
                    <a16:rowId xmlns:a16="http://schemas.microsoft.com/office/drawing/2014/main" val="1715660468"/>
                  </a:ext>
                </a:extLst>
              </a:tr>
              <a:tr h="533141">
                <a:tc>
                  <a:txBody>
                    <a:bodyPr/>
                    <a:lstStyle/>
                    <a:p>
                      <a:pPr algn="ctr">
                        <a:lnSpc>
                          <a:spcPct val="150000"/>
                        </a:lnSpc>
                        <a:spcBef>
                          <a:spcPts val="600"/>
                        </a:spcBef>
                        <a:spcAft>
                          <a:spcPts val="600"/>
                        </a:spcAft>
                      </a:pPr>
                      <a:r>
                        <a:rPr lang="es-PE" sz="1100">
                          <a:effectLst/>
                        </a:rPr>
                        <a:t>Representan un avance en la aplicación.</a:t>
                      </a:r>
                      <a:endParaRPr lang="es-PE" sz="1100">
                        <a:effectLst/>
                        <a:latin typeface="Liberation Serif;Times New Roma"/>
                        <a:ea typeface="WenQuanYi Zen Hei Sharp;Times N"/>
                        <a:cs typeface="Lohit Devanagari;Times New Roma"/>
                      </a:endParaRPr>
                    </a:p>
                  </a:txBody>
                  <a:tcPr marL="60285" marR="60285" marT="0" marB="0" anchor="ctr"/>
                </a:tc>
                <a:tc>
                  <a:txBody>
                    <a:bodyPr/>
                    <a:lstStyle/>
                    <a:p>
                      <a:pPr algn="ctr">
                        <a:lnSpc>
                          <a:spcPct val="150000"/>
                        </a:lnSpc>
                        <a:spcBef>
                          <a:spcPts val="600"/>
                        </a:spcBef>
                        <a:spcAft>
                          <a:spcPts val="600"/>
                        </a:spcAft>
                      </a:pPr>
                      <a:r>
                        <a:rPr lang="es-PE" sz="1100">
                          <a:effectLst/>
                        </a:rPr>
                        <a:t>SI</a:t>
                      </a:r>
                      <a:endParaRPr lang="es-PE" sz="1100">
                        <a:effectLst/>
                        <a:latin typeface="Liberation Serif;Times New Roma"/>
                        <a:ea typeface="WenQuanYi Zen Hei Sharp;Times N"/>
                        <a:cs typeface="Lohit Devanagari;Times New Roma"/>
                      </a:endParaRPr>
                    </a:p>
                  </a:txBody>
                  <a:tcPr marL="60285" marR="60285" marT="0" marB="0" anchor="ctr"/>
                </a:tc>
                <a:tc>
                  <a:txBody>
                    <a:bodyPr/>
                    <a:lstStyle/>
                    <a:p>
                      <a:pPr algn="ctr">
                        <a:lnSpc>
                          <a:spcPct val="150000"/>
                        </a:lnSpc>
                        <a:spcBef>
                          <a:spcPts val="600"/>
                        </a:spcBef>
                        <a:spcAft>
                          <a:spcPts val="600"/>
                        </a:spcAft>
                      </a:pPr>
                      <a:r>
                        <a:rPr lang="es-PE" sz="1100">
                          <a:effectLst/>
                        </a:rPr>
                        <a:t>SI</a:t>
                      </a:r>
                      <a:endParaRPr lang="es-PE" sz="1100">
                        <a:effectLst/>
                        <a:latin typeface="Liberation Serif;Times New Roma"/>
                        <a:ea typeface="WenQuanYi Zen Hei Sharp;Times N"/>
                        <a:cs typeface="Lohit Devanagari;Times New Roma"/>
                      </a:endParaRPr>
                    </a:p>
                  </a:txBody>
                  <a:tcPr marL="60285" marR="60285" marT="0" marB="0" anchor="ctr"/>
                </a:tc>
                <a:tc>
                  <a:txBody>
                    <a:bodyPr/>
                    <a:lstStyle/>
                    <a:p>
                      <a:pPr algn="ctr">
                        <a:lnSpc>
                          <a:spcPct val="150000"/>
                        </a:lnSpc>
                        <a:spcBef>
                          <a:spcPts val="600"/>
                        </a:spcBef>
                        <a:spcAft>
                          <a:spcPts val="600"/>
                        </a:spcAft>
                      </a:pPr>
                      <a:r>
                        <a:rPr lang="es-PE" sz="1100">
                          <a:effectLst/>
                        </a:rPr>
                        <a:t>SI</a:t>
                      </a:r>
                      <a:endParaRPr lang="es-PE" sz="1100">
                        <a:effectLst/>
                        <a:latin typeface="Liberation Serif;Times New Roma"/>
                        <a:ea typeface="WenQuanYi Zen Hei Sharp;Times N"/>
                        <a:cs typeface="Lohit Devanagari;Times New Roma"/>
                      </a:endParaRPr>
                    </a:p>
                  </a:txBody>
                  <a:tcPr marL="60285" marR="60285" marT="0" marB="0" anchor="ctr"/>
                </a:tc>
                <a:tc>
                  <a:txBody>
                    <a:bodyPr/>
                    <a:lstStyle/>
                    <a:p>
                      <a:pPr algn="ctr">
                        <a:lnSpc>
                          <a:spcPct val="150000"/>
                        </a:lnSpc>
                        <a:spcBef>
                          <a:spcPts val="600"/>
                        </a:spcBef>
                        <a:spcAft>
                          <a:spcPts val="600"/>
                        </a:spcAft>
                      </a:pPr>
                      <a:r>
                        <a:rPr lang="es-PE" sz="1100">
                          <a:effectLst/>
                        </a:rPr>
                        <a:t>SI</a:t>
                      </a:r>
                      <a:endParaRPr lang="es-PE" sz="1100">
                        <a:effectLst/>
                        <a:latin typeface="Liberation Serif;Times New Roma"/>
                        <a:ea typeface="WenQuanYi Zen Hei Sharp;Times N"/>
                        <a:cs typeface="Lohit Devanagari;Times New Roma"/>
                      </a:endParaRPr>
                    </a:p>
                  </a:txBody>
                  <a:tcPr marL="60285" marR="60285" marT="0" marB="0" anchor="ctr"/>
                </a:tc>
                <a:tc>
                  <a:txBody>
                    <a:bodyPr/>
                    <a:lstStyle/>
                    <a:p>
                      <a:pPr algn="ctr">
                        <a:lnSpc>
                          <a:spcPct val="150000"/>
                        </a:lnSpc>
                        <a:spcBef>
                          <a:spcPts val="600"/>
                        </a:spcBef>
                        <a:spcAft>
                          <a:spcPts val="600"/>
                        </a:spcAft>
                      </a:pPr>
                      <a:r>
                        <a:rPr lang="es-PE" sz="1100">
                          <a:effectLst/>
                        </a:rPr>
                        <a:t>SI</a:t>
                      </a:r>
                      <a:endParaRPr lang="es-PE" sz="1100">
                        <a:effectLst/>
                        <a:latin typeface="Liberation Serif;Times New Roma"/>
                        <a:ea typeface="WenQuanYi Zen Hei Sharp;Times N"/>
                        <a:cs typeface="Lohit Devanagari;Times New Roma"/>
                      </a:endParaRPr>
                    </a:p>
                  </a:txBody>
                  <a:tcPr marL="60285" marR="60285" marT="0" marB="0" anchor="ctr"/>
                </a:tc>
                <a:tc>
                  <a:txBody>
                    <a:bodyPr/>
                    <a:lstStyle/>
                    <a:p>
                      <a:pPr algn="ctr">
                        <a:lnSpc>
                          <a:spcPct val="150000"/>
                        </a:lnSpc>
                        <a:spcBef>
                          <a:spcPts val="600"/>
                        </a:spcBef>
                        <a:spcAft>
                          <a:spcPts val="600"/>
                        </a:spcAft>
                      </a:pPr>
                      <a:r>
                        <a:rPr lang="es-PE" sz="1100">
                          <a:effectLst/>
                        </a:rPr>
                        <a:t>SI</a:t>
                      </a:r>
                      <a:endParaRPr lang="es-PE" sz="1100">
                        <a:effectLst/>
                        <a:latin typeface="Liberation Serif;Times New Roma"/>
                        <a:ea typeface="WenQuanYi Zen Hei Sharp;Times N"/>
                        <a:cs typeface="Lohit Devanagari;Times New Roma"/>
                      </a:endParaRPr>
                    </a:p>
                  </a:txBody>
                  <a:tcPr marL="60285" marR="60285" marT="0" marB="0" anchor="ctr"/>
                </a:tc>
                <a:tc>
                  <a:txBody>
                    <a:bodyPr/>
                    <a:lstStyle/>
                    <a:p>
                      <a:pPr algn="ctr">
                        <a:lnSpc>
                          <a:spcPct val="150000"/>
                        </a:lnSpc>
                        <a:spcBef>
                          <a:spcPts val="600"/>
                        </a:spcBef>
                        <a:spcAft>
                          <a:spcPts val="600"/>
                        </a:spcAft>
                      </a:pPr>
                      <a:r>
                        <a:rPr lang="es-PE" sz="1100">
                          <a:effectLst/>
                        </a:rPr>
                        <a:t>NO</a:t>
                      </a:r>
                      <a:endParaRPr lang="es-PE" sz="1100">
                        <a:effectLst/>
                        <a:latin typeface="Liberation Serif;Times New Roma"/>
                        <a:ea typeface="WenQuanYi Zen Hei Sharp;Times N"/>
                        <a:cs typeface="Lohit Devanagari;Times New Roma"/>
                      </a:endParaRPr>
                    </a:p>
                  </a:txBody>
                  <a:tcPr marL="60285" marR="60285" marT="0" marB="0" anchor="ctr"/>
                </a:tc>
                <a:extLst>
                  <a:ext uri="{0D108BD9-81ED-4DB2-BD59-A6C34878D82A}">
                    <a16:rowId xmlns:a16="http://schemas.microsoft.com/office/drawing/2014/main" val="1265728921"/>
                  </a:ext>
                </a:extLst>
              </a:tr>
              <a:tr h="712229">
                <a:tc>
                  <a:txBody>
                    <a:bodyPr/>
                    <a:lstStyle/>
                    <a:p>
                      <a:pPr algn="ctr">
                        <a:lnSpc>
                          <a:spcPct val="150000"/>
                        </a:lnSpc>
                        <a:spcBef>
                          <a:spcPts val="600"/>
                        </a:spcBef>
                        <a:spcAft>
                          <a:spcPts val="600"/>
                        </a:spcAft>
                      </a:pPr>
                      <a:r>
                        <a:rPr lang="es-PE" sz="1100">
                          <a:effectLst/>
                        </a:rPr>
                        <a:t>Incentiva que otras personas utilicen la aplicación.</a:t>
                      </a:r>
                      <a:endParaRPr lang="es-PE" sz="1100">
                        <a:effectLst/>
                        <a:latin typeface="Liberation Serif;Times New Roma"/>
                        <a:ea typeface="WenQuanYi Zen Hei Sharp;Times N"/>
                        <a:cs typeface="Lohit Devanagari;Times New Roma"/>
                      </a:endParaRPr>
                    </a:p>
                  </a:txBody>
                  <a:tcPr marL="60285" marR="60285" marT="0" marB="0" anchor="ctr"/>
                </a:tc>
                <a:tc>
                  <a:txBody>
                    <a:bodyPr/>
                    <a:lstStyle/>
                    <a:p>
                      <a:pPr algn="ctr">
                        <a:lnSpc>
                          <a:spcPct val="150000"/>
                        </a:lnSpc>
                        <a:spcBef>
                          <a:spcPts val="600"/>
                        </a:spcBef>
                        <a:spcAft>
                          <a:spcPts val="600"/>
                        </a:spcAft>
                      </a:pPr>
                      <a:r>
                        <a:rPr lang="es-PE" sz="1100">
                          <a:effectLst/>
                        </a:rPr>
                        <a:t>SI</a:t>
                      </a:r>
                      <a:endParaRPr lang="es-PE" sz="1100">
                        <a:effectLst/>
                        <a:latin typeface="Liberation Serif;Times New Roma"/>
                        <a:ea typeface="WenQuanYi Zen Hei Sharp;Times N"/>
                        <a:cs typeface="Lohit Devanagari;Times New Roma"/>
                      </a:endParaRPr>
                    </a:p>
                  </a:txBody>
                  <a:tcPr marL="60285" marR="60285" marT="0" marB="0" anchor="ctr"/>
                </a:tc>
                <a:tc>
                  <a:txBody>
                    <a:bodyPr/>
                    <a:lstStyle/>
                    <a:p>
                      <a:pPr algn="ctr">
                        <a:lnSpc>
                          <a:spcPct val="150000"/>
                        </a:lnSpc>
                        <a:spcBef>
                          <a:spcPts val="600"/>
                        </a:spcBef>
                        <a:spcAft>
                          <a:spcPts val="600"/>
                        </a:spcAft>
                      </a:pPr>
                      <a:r>
                        <a:rPr lang="es-PE" sz="1100">
                          <a:effectLst/>
                        </a:rPr>
                        <a:t>SI</a:t>
                      </a:r>
                      <a:endParaRPr lang="es-PE" sz="1100">
                        <a:effectLst/>
                        <a:latin typeface="Liberation Serif;Times New Roma"/>
                        <a:ea typeface="WenQuanYi Zen Hei Sharp;Times N"/>
                        <a:cs typeface="Lohit Devanagari;Times New Roma"/>
                      </a:endParaRPr>
                    </a:p>
                  </a:txBody>
                  <a:tcPr marL="60285" marR="60285" marT="0" marB="0" anchor="ctr"/>
                </a:tc>
                <a:tc>
                  <a:txBody>
                    <a:bodyPr/>
                    <a:lstStyle/>
                    <a:p>
                      <a:pPr algn="ctr">
                        <a:lnSpc>
                          <a:spcPct val="150000"/>
                        </a:lnSpc>
                        <a:spcBef>
                          <a:spcPts val="600"/>
                        </a:spcBef>
                        <a:spcAft>
                          <a:spcPts val="600"/>
                        </a:spcAft>
                      </a:pPr>
                      <a:r>
                        <a:rPr lang="es-PE" sz="1100">
                          <a:effectLst/>
                        </a:rPr>
                        <a:t>SI</a:t>
                      </a:r>
                      <a:endParaRPr lang="es-PE" sz="1100">
                        <a:effectLst/>
                        <a:latin typeface="Liberation Serif;Times New Roma"/>
                        <a:ea typeface="WenQuanYi Zen Hei Sharp;Times N"/>
                        <a:cs typeface="Lohit Devanagari;Times New Roma"/>
                      </a:endParaRPr>
                    </a:p>
                  </a:txBody>
                  <a:tcPr marL="60285" marR="60285" marT="0" marB="0" anchor="ctr"/>
                </a:tc>
                <a:tc>
                  <a:txBody>
                    <a:bodyPr/>
                    <a:lstStyle/>
                    <a:p>
                      <a:pPr algn="ctr">
                        <a:lnSpc>
                          <a:spcPct val="150000"/>
                        </a:lnSpc>
                        <a:spcBef>
                          <a:spcPts val="600"/>
                        </a:spcBef>
                        <a:spcAft>
                          <a:spcPts val="600"/>
                        </a:spcAft>
                      </a:pPr>
                      <a:r>
                        <a:rPr lang="es-PE" sz="1100">
                          <a:effectLst/>
                        </a:rPr>
                        <a:t>SI</a:t>
                      </a:r>
                      <a:endParaRPr lang="es-PE" sz="1100">
                        <a:effectLst/>
                        <a:latin typeface="Liberation Serif;Times New Roma"/>
                        <a:ea typeface="WenQuanYi Zen Hei Sharp;Times N"/>
                        <a:cs typeface="Lohit Devanagari;Times New Roma"/>
                      </a:endParaRPr>
                    </a:p>
                  </a:txBody>
                  <a:tcPr marL="60285" marR="60285" marT="0" marB="0" anchor="ctr"/>
                </a:tc>
                <a:tc>
                  <a:txBody>
                    <a:bodyPr/>
                    <a:lstStyle/>
                    <a:p>
                      <a:pPr algn="ctr">
                        <a:lnSpc>
                          <a:spcPct val="150000"/>
                        </a:lnSpc>
                        <a:spcBef>
                          <a:spcPts val="600"/>
                        </a:spcBef>
                        <a:spcAft>
                          <a:spcPts val="600"/>
                        </a:spcAft>
                      </a:pPr>
                      <a:r>
                        <a:rPr lang="es-PE" sz="1100">
                          <a:effectLst/>
                        </a:rPr>
                        <a:t>NO</a:t>
                      </a:r>
                      <a:endParaRPr lang="es-PE" sz="1100">
                        <a:effectLst/>
                        <a:latin typeface="Liberation Serif;Times New Roma"/>
                        <a:ea typeface="WenQuanYi Zen Hei Sharp;Times N"/>
                        <a:cs typeface="Lohit Devanagari;Times New Roma"/>
                      </a:endParaRPr>
                    </a:p>
                  </a:txBody>
                  <a:tcPr marL="60285" marR="60285" marT="0" marB="0" anchor="ctr"/>
                </a:tc>
                <a:tc>
                  <a:txBody>
                    <a:bodyPr/>
                    <a:lstStyle/>
                    <a:p>
                      <a:pPr algn="ctr">
                        <a:lnSpc>
                          <a:spcPct val="150000"/>
                        </a:lnSpc>
                        <a:spcBef>
                          <a:spcPts val="600"/>
                        </a:spcBef>
                        <a:spcAft>
                          <a:spcPts val="600"/>
                        </a:spcAft>
                      </a:pPr>
                      <a:r>
                        <a:rPr lang="es-PE" sz="1100">
                          <a:effectLst/>
                        </a:rPr>
                        <a:t>SI</a:t>
                      </a:r>
                      <a:endParaRPr lang="es-PE" sz="1100">
                        <a:effectLst/>
                        <a:latin typeface="Liberation Serif;Times New Roma"/>
                        <a:ea typeface="WenQuanYi Zen Hei Sharp;Times N"/>
                        <a:cs typeface="Lohit Devanagari;Times New Roma"/>
                      </a:endParaRPr>
                    </a:p>
                  </a:txBody>
                  <a:tcPr marL="60285" marR="60285" marT="0" marB="0" anchor="ctr"/>
                </a:tc>
                <a:tc>
                  <a:txBody>
                    <a:bodyPr/>
                    <a:lstStyle/>
                    <a:p>
                      <a:pPr algn="ctr">
                        <a:lnSpc>
                          <a:spcPct val="150000"/>
                        </a:lnSpc>
                        <a:spcBef>
                          <a:spcPts val="600"/>
                        </a:spcBef>
                        <a:spcAft>
                          <a:spcPts val="600"/>
                        </a:spcAft>
                      </a:pPr>
                      <a:r>
                        <a:rPr lang="es-PE" sz="1100" dirty="0">
                          <a:effectLst/>
                        </a:rPr>
                        <a:t>SI</a:t>
                      </a:r>
                      <a:endParaRPr lang="es-PE" sz="1100" dirty="0">
                        <a:effectLst/>
                        <a:latin typeface="Liberation Serif;Times New Roma"/>
                        <a:ea typeface="WenQuanYi Zen Hei Sharp;Times N"/>
                        <a:cs typeface="Lohit Devanagari;Times New Roma"/>
                      </a:endParaRPr>
                    </a:p>
                  </a:txBody>
                  <a:tcPr marL="60285" marR="60285" marT="0" marB="0" anchor="ctr"/>
                </a:tc>
                <a:extLst>
                  <a:ext uri="{0D108BD9-81ED-4DB2-BD59-A6C34878D82A}">
                    <a16:rowId xmlns:a16="http://schemas.microsoft.com/office/drawing/2014/main" val="1945615733"/>
                  </a:ext>
                </a:extLst>
              </a:tr>
            </a:tbl>
          </a:graphicData>
        </a:graphic>
      </p:graphicFrame>
    </p:spTree>
    <p:extLst>
      <p:ext uri="{BB962C8B-B14F-4D97-AF65-F5344CB8AC3E}">
        <p14:creationId xmlns:p14="http://schemas.microsoft.com/office/powerpoint/2010/main" val="32005376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1" y="545433"/>
            <a:ext cx="10445254" cy="1308322"/>
          </a:xfrm>
        </p:spPr>
        <p:txBody>
          <a:bodyPr anchor="ctr"/>
          <a:lstStyle/>
          <a:p>
            <a:r>
              <a:rPr lang="es-ES" dirty="0" smtClean="0"/>
              <a:t>Definición de la solución</a:t>
            </a:r>
            <a:endParaRPr lang="es-PE" dirty="0"/>
          </a:p>
        </p:txBody>
      </p:sp>
      <p:sp>
        <p:nvSpPr>
          <p:cNvPr id="4" name="Marcador de contenido 3"/>
          <p:cNvSpPr>
            <a:spLocks noGrp="1"/>
          </p:cNvSpPr>
          <p:nvPr>
            <p:ph idx="1"/>
          </p:nvPr>
        </p:nvSpPr>
        <p:spPr/>
        <p:txBody>
          <a:bodyPr/>
          <a:lstStyle/>
          <a:p>
            <a:endParaRPr lang="es-PE"/>
          </a:p>
        </p:txBody>
      </p:sp>
      <p:pic>
        <p:nvPicPr>
          <p:cNvPr id="5" name="Imagen 4"/>
          <p:cNvPicPr/>
          <p:nvPr/>
        </p:nvPicPr>
        <p:blipFill rotWithShape="1">
          <a:blip r:embed="rId2"/>
          <a:srcRect t="5984" r="2875" b="6139"/>
          <a:stretch/>
        </p:blipFill>
        <p:spPr bwMode="auto">
          <a:xfrm>
            <a:off x="2762561" y="2084712"/>
            <a:ext cx="6605498" cy="3381633"/>
          </a:xfrm>
          <a:prstGeom prst="rect">
            <a:avLst/>
          </a:prstGeom>
          <a:ln w="3175">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287889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1" y="545433"/>
            <a:ext cx="10445254" cy="1308322"/>
          </a:xfrm>
        </p:spPr>
        <p:txBody>
          <a:bodyPr anchor="ctr"/>
          <a:lstStyle/>
          <a:p>
            <a:r>
              <a:rPr lang="es-PE" dirty="0" smtClean="0"/>
              <a:t>Definición </a:t>
            </a:r>
            <a:r>
              <a:rPr lang="es-PE" dirty="0"/>
              <a:t>de la arquitectura</a:t>
            </a:r>
            <a:endParaRPr lang="es-PE" dirty="0"/>
          </a:p>
        </p:txBody>
      </p:sp>
      <p:sp>
        <p:nvSpPr>
          <p:cNvPr id="3" name="Marcador de contenido 2"/>
          <p:cNvSpPr>
            <a:spLocks noGrp="1"/>
          </p:cNvSpPr>
          <p:nvPr>
            <p:ph idx="1"/>
          </p:nvPr>
        </p:nvSpPr>
        <p:spPr>
          <a:xfrm>
            <a:off x="609601" y="2015731"/>
            <a:ext cx="6275293" cy="4000057"/>
          </a:xfrm>
        </p:spPr>
        <p:txBody>
          <a:bodyPr anchor="ctr">
            <a:normAutofit/>
          </a:bodyPr>
          <a:lstStyle/>
          <a:p>
            <a:r>
              <a:rPr lang="es-PE" sz="1800" b="1" dirty="0" smtClean="0"/>
              <a:t>Nivel </a:t>
            </a:r>
            <a:r>
              <a:rPr lang="es-PE" sz="1800" b="1" dirty="0"/>
              <a:t>de Presentación</a:t>
            </a:r>
            <a:r>
              <a:rPr lang="es-PE" sz="1800" dirty="0"/>
              <a:t>: Se encarga de generar la interfaz de usuario en función de las acciones llevadas a cabo por el mismo.</a:t>
            </a:r>
          </a:p>
          <a:p>
            <a:r>
              <a:rPr lang="es-PE" sz="1800" b="1" dirty="0" smtClean="0"/>
              <a:t>Nivel </a:t>
            </a:r>
            <a:r>
              <a:rPr lang="es-PE" sz="1800" b="1" dirty="0"/>
              <a:t>de Negocio o Lógica</a:t>
            </a:r>
            <a:r>
              <a:rPr lang="es-PE" sz="1800" dirty="0"/>
              <a:t>: Contiene toda la lógica que modela los procesos internos y es donde se realiza el procesamiento necesario para atender las solicitudes del usuario.</a:t>
            </a:r>
          </a:p>
          <a:p>
            <a:r>
              <a:rPr lang="es-PE" sz="1800" b="1" dirty="0" smtClean="0"/>
              <a:t>Nivel </a:t>
            </a:r>
            <a:r>
              <a:rPr lang="es-PE" sz="1800" b="1" dirty="0"/>
              <a:t>de Datos</a:t>
            </a:r>
            <a:r>
              <a:rPr lang="es-PE" sz="1800" dirty="0"/>
              <a:t>: Encargada de hacer persistente la información.</a:t>
            </a:r>
          </a:p>
        </p:txBody>
      </p:sp>
      <p:pic>
        <p:nvPicPr>
          <p:cNvPr id="4" name="Imagen 3"/>
          <p:cNvPicPr/>
          <p:nvPr/>
        </p:nvPicPr>
        <p:blipFill>
          <a:blip r:embed="rId2"/>
          <a:stretch>
            <a:fillRect/>
          </a:stretch>
        </p:blipFill>
        <p:spPr>
          <a:xfrm>
            <a:off x="7062546" y="2176014"/>
            <a:ext cx="4663290" cy="1140928"/>
          </a:xfrm>
          <a:prstGeom prst="rect">
            <a:avLst/>
          </a:prstGeom>
          <a:ln w="9525">
            <a:solidFill>
              <a:schemeClr val="tx1"/>
            </a:solidFill>
          </a:ln>
        </p:spPr>
      </p:pic>
      <p:pic>
        <p:nvPicPr>
          <p:cNvPr id="5" name="Imagen 4"/>
          <p:cNvPicPr/>
          <p:nvPr/>
        </p:nvPicPr>
        <p:blipFill rotWithShape="1">
          <a:blip r:embed="rId3"/>
          <a:srcRect l="444" t="3222" r="1327" b="5607"/>
          <a:stretch/>
        </p:blipFill>
        <p:spPr bwMode="auto">
          <a:xfrm>
            <a:off x="7655514" y="3549554"/>
            <a:ext cx="3595192" cy="2214752"/>
          </a:xfrm>
          <a:prstGeom prst="rect">
            <a:avLst/>
          </a:prstGeom>
          <a:ln w="9525">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93628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1" y="545433"/>
            <a:ext cx="10445254" cy="1308322"/>
          </a:xfrm>
        </p:spPr>
        <p:txBody>
          <a:bodyPr anchor="ctr"/>
          <a:lstStyle/>
          <a:p>
            <a:r>
              <a:rPr lang="es-PE" dirty="0" smtClean="0"/>
              <a:t>Selección </a:t>
            </a:r>
            <a:r>
              <a:rPr lang="es-PE" dirty="0"/>
              <a:t>de tecnologías a utilizar</a:t>
            </a:r>
            <a:endParaRPr lang="es-PE" dirty="0"/>
          </a:p>
        </p:txBody>
      </p:sp>
      <p:sp>
        <p:nvSpPr>
          <p:cNvPr id="3" name="Marcador de contenido 2"/>
          <p:cNvSpPr>
            <a:spLocks noGrp="1"/>
          </p:cNvSpPr>
          <p:nvPr>
            <p:ph idx="1"/>
          </p:nvPr>
        </p:nvSpPr>
        <p:spPr>
          <a:xfrm>
            <a:off x="609602" y="2015731"/>
            <a:ext cx="5746374" cy="4000057"/>
          </a:xfrm>
        </p:spPr>
        <p:txBody>
          <a:bodyPr anchor="ctr">
            <a:normAutofit fontScale="92500"/>
          </a:bodyPr>
          <a:lstStyle/>
          <a:p>
            <a:r>
              <a:rPr lang="es-PE" dirty="0" smtClean="0"/>
              <a:t>Se muestra </a:t>
            </a:r>
            <a:r>
              <a:rPr lang="es-PE" dirty="0"/>
              <a:t>las tecnologías que son necesarias para el desarrollo de la aplicación web. En el nivel de presentación se utilizará tres lenguajes de programación web que nos brindarán la usabilidad, buena interacción, y dinamismo de las interfaces, esto debido a que la aplicación web necesita ciertas métricas de calidad para que el usuario (adolescente en etapa escolar) mantenga la atención a la aplicación y le resulte atractivo</a:t>
            </a:r>
            <a:endParaRPr lang="es-PE" sz="1800" dirty="0"/>
          </a:p>
        </p:txBody>
      </p:sp>
      <p:pic>
        <p:nvPicPr>
          <p:cNvPr id="6" name="Imagen 5"/>
          <p:cNvPicPr/>
          <p:nvPr/>
        </p:nvPicPr>
        <p:blipFill>
          <a:blip r:embed="rId2"/>
          <a:stretch>
            <a:fillRect/>
          </a:stretch>
        </p:blipFill>
        <p:spPr>
          <a:xfrm>
            <a:off x="6698317" y="2686778"/>
            <a:ext cx="5124450" cy="2345055"/>
          </a:xfrm>
          <a:prstGeom prst="rect">
            <a:avLst/>
          </a:prstGeom>
        </p:spPr>
      </p:pic>
    </p:spTree>
    <p:extLst>
      <p:ext uri="{BB962C8B-B14F-4D97-AF65-F5344CB8AC3E}">
        <p14:creationId xmlns:p14="http://schemas.microsoft.com/office/powerpoint/2010/main" val="32904733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1" y="545433"/>
            <a:ext cx="10445254" cy="1308322"/>
          </a:xfrm>
        </p:spPr>
        <p:txBody>
          <a:bodyPr anchor="ctr"/>
          <a:lstStyle/>
          <a:p>
            <a:r>
              <a:rPr lang="es-PE" dirty="0" smtClean="0"/>
              <a:t>METODOLOGÍA A SEGUIR</a:t>
            </a:r>
            <a:endParaRPr lang="es-PE" dirty="0"/>
          </a:p>
        </p:txBody>
      </p:sp>
      <p:sp>
        <p:nvSpPr>
          <p:cNvPr id="3" name="Marcador de contenido 2"/>
          <p:cNvSpPr>
            <a:spLocks noGrp="1"/>
          </p:cNvSpPr>
          <p:nvPr>
            <p:ph idx="1"/>
          </p:nvPr>
        </p:nvSpPr>
        <p:spPr>
          <a:xfrm>
            <a:off x="609601" y="2015731"/>
            <a:ext cx="10829363" cy="4000057"/>
          </a:xfrm>
        </p:spPr>
        <p:txBody>
          <a:bodyPr anchor="ctr">
            <a:normAutofit/>
          </a:bodyPr>
          <a:lstStyle/>
          <a:p>
            <a:r>
              <a:rPr lang="es-PE" dirty="0"/>
              <a:t>Para el desarrollo de la aplicación web se usarán como base a la metodología de Proceso Unificado Racional (RUP</a:t>
            </a:r>
            <a:r>
              <a:rPr lang="es-PE" dirty="0" smtClean="0"/>
              <a:t>).</a:t>
            </a:r>
          </a:p>
          <a:p>
            <a:pPr lvl="1"/>
            <a:r>
              <a:rPr lang="es-PE" sz="1600" dirty="0"/>
              <a:t>Inicio: Tiene por finalidad definir la visión, los objetivos y el alcance del proyecto. Es la única fase que no necesariamente culmina con una versión ejecutable</a:t>
            </a:r>
            <a:r>
              <a:rPr lang="es-PE" sz="1600" dirty="0" smtClean="0"/>
              <a:t>.</a:t>
            </a:r>
          </a:p>
          <a:p>
            <a:pPr lvl="1"/>
            <a:r>
              <a:rPr lang="es-PE" sz="1600" dirty="0"/>
              <a:t>Elaboración: Tiene como principal finalidad completar el análisis de los casos de uso y definir la arquitectura del sistema, además se obtiene una aplicación ejecutable que responde a los casos de uso que la comprometen</a:t>
            </a:r>
            <a:r>
              <a:rPr lang="es-PE" sz="1600" dirty="0" smtClean="0"/>
              <a:t>.</a:t>
            </a:r>
          </a:p>
          <a:p>
            <a:pPr lvl="1"/>
            <a:r>
              <a:rPr lang="es-PE" sz="1600" dirty="0"/>
              <a:t>Construcción: Está compuesta por un ciclo de varias iteraciones, en las cuales se van incorporando sucesivamente los casos de uso, de acuerdo a los factores de riesgo del proyecto</a:t>
            </a:r>
            <a:r>
              <a:rPr lang="es-PE" sz="1600" dirty="0" smtClean="0"/>
              <a:t>.</a:t>
            </a:r>
          </a:p>
          <a:p>
            <a:pPr lvl="1"/>
            <a:r>
              <a:rPr lang="es-PE" sz="1600" dirty="0"/>
              <a:t>Transición: Se inicia con una versión “beta” del sistema y culmina con el sistema en fase de producción.</a:t>
            </a:r>
          </a:p>
        </p:txBody>
      </p:sp>
    </p:spTree>
    <p:extLst>
      <p:ext uri="{BB962C8B-B14F-4D97-AF65-F5344CB8AC3E}">
        <p14:creationId xmlns:p14="http://schemas.microsoft.com/office/powerpoint/2010/main" val="10469314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GRACIAS</a:t>
            </a:r>
            <a:endParaRPr lang="en-US" dirty="0"/>
          </a:p>
        </p:txBody>
      </p:sp>
    </p:spTree>
    <p:extLst>
      <p:ext uri="{BB962C8B-B14F-4D97-AF65-F5344CB8AC3E}">
        <p14:creationId xmlns:p14="http://schemas.microsoft.com/office/powerpoint/2010/main" val="28367093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Antecedentes del problema</a:t>
            </a:r>
            <a:endParaRPr lang="en-US" dirty="0"/>
          </a:p>
        </p:txBody>
      </p:sp>
      <p:sp>
        <p:nvSpPr>
          <p:cNvPr id="3" name="Marcador de contenido 2"/>
          <p:cNvSpPr>
            <a:spLocks noGrp="1"/>
          </p:cNvSpPr>
          <p:nvPr>
            <p:ph idx="1"/>
          </p:nvPr>
        </p:nvSpPr>
        <p:spPr>
          <a:xfrm>
            <a:off x="640081" y="1934436"/>
            <a:ext cx="7658100" cy="4065028"/>
          </a:xfrm>
        </p:spPr>
        <p:txBody>
          <a:bodyPr anchor="ctr">
            <a:noAutofit/>
          </a:bodyPr>
          <a:lstStyle/>
          <a:p>
            <a:r>
              <a:rPr lang="es-PE" dirty="0"/>
              <a:t>En una entrevista </a:t>
            </a:r>
            <a:r>
              <a:rPr lang="es-PE" dirty="0" smtClean="0"/>
              <a:t>al MINSA indicó </a:t>
            </a:r>
            <a:r>
              <a:rPr lang="es-PE" dirty="0"/>
              <a:t>que en lo que iba del año se habían presentado 1062 casos de trastornos alimenticios en general, en comparación a los resultados del año anterior que fueron </a:t>
            </a:r>
            <a:r>
              <a:rPr lang="es-PE" dirty="0" smtClean="0"/>
              <a:t>2258, siendo la mayor presencia en </a:t>
            </a:r>
            <a:r>
              <a:rPr lang="es-PE" dirty="0"/>
              <a:t>personas de 12 a 17 </a:t>
            </a:r>
            <a:r>
              <a:rPr lang="es-PE" dirty="0" smtClean="0"/>
              <a:t>años. </a:t>
            </a:r>
          </a:p>
          <a:p>
            <a:r>
              <a:rPr lang="es-MX" dirty="0" smtClean="0"/>
              <a:t>Según </a:t>
            </a:r>
            <a:r>
              <a:rPr lang="es-MX" dirty="0"/>
              <a:t>una investigación realizada por el Instituto Costarricense de Enseñanza e Investigación en Salud (Inciensa), la </a:t>
            </a:r>
            <a:r>
              <a:rPr lang="es-MX" dirty="0" smtClean="0"/>
              <a:t>UCR </a:t>
            </a:r>
            <a:r>
              <a:rPr lang="es-MX" dirty="0"/>
              <a:t>y la Universidad Estatal a Distancia (UNED), se revelo unos resultados de que el 57.7% de colegiales presenta un descontento con su imagen corporal.</a:t>
            </a:r>
            <a:endParaRPr lang="en-US" dirty="0"/>
          </a:p>
        </p:txBody>
      </p:sp>
      <p:pic>
        <p:nvPicPr>
          <p:cNvPr id="4" name="Imagen 3"/>
          <p:cNvPicPr>
            <a:picLocks noChangeAspect="1"/>
          </p:cNvPicPr>
          <p:nvPr/>
        </p:nvPicPr>
        <p:blipFill rotWithShape="1">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r="11154" b="5641"/>
          <a:stretch/>
        </p:blipFill>
        <p:spPr>
          <a:xfrm>
            <a:off x="8298181" y="2466922"/>
            <a:ext cx="3503765" cy="2790878"/>
          </a:xfrm>
          <a:prstGeom prst="rect">
            <a:avLst/>
          </a:prstGeom>
        </p:spPr>
      </p:pic>
    </p:spTree>
    <p:extLst>
      <p:ext uri="{BB962C8B-B14F-4D97-AF65-F5344CB8AC3E}">
        <p14:creationId xmlns:p14="http://schemas.microsoft.com/office/powerpoint/2010/main" val="954342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dirty="0" smtClean="0"/>
              <a:t>Definición del problema</a:t>
            </a:r>
            <a:endParaRPr lang="en-US" dirty="0"/>
          </a:p>
        </p:txBody>
      </p:sp>
      <p:sp>
        <p:nvSpPr>
          <p:cNvPr id="3" name="Marcador de contenido 2"/>
          <p:cNvSpPr>
            <a:spLocks noGrp="1"/>
          </p:cNvSpPr>
          <p:nvPr>
            <p:ph idx="1"/>
          </p:nvPr>
        </p:nvSpPr>
        <p:spPr>
          <a:xfrm>
            <a:off x="445739" y="2244332"/>
            <a:ext cx="8355361" cy="3450613"/>
          </a:xfrm>
        </p:spPr>
        <p:txBody>
          <a:bodyPr>
            <a:normAutofit fontScale="92500" lnSpcReduction="10000"/>
          </a:bodyPr>
          <a:lstStyle/>
          <a:p>
            <a:r>
              <a:rPr lang="es-PE" dirty="0"/>
              <a:t>La posibilidad de sufrir algún trastorno alimenticio puede existir en la vida de cualquier persona ya sea directa o indirectamente, sin importar el género ni la edad, pero estas posibilidades pueden aumentar hasta desarrollar este trastorno alimenticio si añadimos determinados factores emocionales, psicológicos, sociales que puedan incrementar la preocupación que se tiene por cantidad de comida que se ingiere, y por el peso corporal que se tenga</a:t>
            </a:r>
            <a:r>
              <a:rPr lang="es-PE" dirty="0" smtClean="0"/>
              <a:t>.</a:t>
            </a:r>
          </a:p>
          <a:p>
            <a:r>
              <a:rPr lang="es-PE" dirty="0"/>
              <a:t>Dado que un trastorno alimenticio puede sufrirlo cualquier persona, la preocupación recae en la población más joven y susceptible, es decir, los adolescentes.</a:t>
            </a:r>
            <a:endParaRPr lang="en-US" dirty="0"/>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18906" r="19453"/>
          <a:stretch/>
        </p:blipFill>
        <p:spPr>
          <a:xfrm>
            <a:off x="9123762" y="2244332"/>
            <a:ext cx="3068238" cy="3276287"/>
          </a:xfrm>
          <a:prstGeom prst="rect">
            <a:avLst/>
          </a:prstGeom>
        </p:spPr>
      </p:pic>
    </p:spTree>
    <p:extLst>
      <p:ext uri="{BB962C8B-B14F-4D97-AF65-F5344CB8AC3E}">
        <p14:creationId xmlns:p14="http://schemas.microsoft.com/office/powerpoint/2010/main" val="26199291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objetivos</a:t>
            </a:r>
            <a:endParaRPr lang="en-US" dirty="0"/>
          </a:p>
        </p:txBody>
      </p:sp>
      <p:sp>
        <p:nvSpPr>
          <p:cNvPr id="3" name="Marcador de contenido 2"/>
          <p:cNvSpPr>
            <a:spLocks noGrp="1"/>
          </p:cNvSpPr>
          <p:nvPr>
            <p:ph idx="1"/>
          </p:nvPr>
        </p:nvSpPr>
        <p:spPr>
          <a:xfrm>
            <a:off x="868680" y="1968054"/>
            <a:ext cx="10858500" cy="4097686"/>
          </a:xfrm>
        </p:spPr>
        <p:txBody>
          <a:bodyPr>
            <a:normAutofit fontScale="85000" lnSpcReduction="10000"/>
          </a:bodyPr>
          <a:lstStyle/>
          <a:p>
            <a:r>
              <a:rPr lang="es-PE" dirty="0" smtClean="0"/>
              <a:t>Objetivo General :  </a:t>
            </a:r>
            <a:r>
              <a:rPr lang="es-MX" dirty="0" smtClean="0"/>
              <a:t>Desarrollar </a:t>
            </a:r>
            <a:r>
              <a:rPr lang="es-MX" dirty="0"/>
              <a:t>de una aplicación web utilizando gamificación para la prevención de casos de trastornos alimenticios en adolescentes en un colegio de </a:t>
            </a:r>
            <a:r>
              <a:rPr lang="es-MX" dirty="0" smtClean="0"/>
              <a:t>Lima </a:t>
            </a:r>
            <a:r>
              <a:rPr lang="es-MX" dirty="0"/>
              <a:t>M</a:t>
            </a:r>
            <a:r>
              <a:rPr lang="es-MX" dirty="0" smtClean="0"/>
              <a:t>etropolitana</a:t>
            </a:r>
            <a:r>
              <a:rPr lang="es-MX" dirty="0"/>
              <a:t>.</a:t>
            </a:r>
            <a:endParaRPr lang="en-US" dirty="0" smtClean="0"/>
          </a:p>
          <a:p>
            <a:r>
              <a:rPr lang="es-PE" dirty="0" smtClean="0"/>
              <a:t>Objetivos Específicos:</a:t>
            </a:r>
          </a:p>
          <a:p>
            <a:pPr lvl="1"/>
            <a:r>
              <a:rPr lang="es-MX" dirty="0" smtClean="0"/>
              <a:t>Revisar </a:t>
            </a:r>
            <a:r>
              <a:rPr lang="es-MX" dirty="0"/>
              <a:t>la bibliografía sobre la gamificación, y prevención de casos de trastornos alimenticios.</a:t>
            </a:r>
          </a:p>
          <a:p>
            <a:pPr lvl="1"/>
            <a:r>
              <a:rPr lang="es-MX" dirty="0" smtClean="0"/>
              <a:t>Explicar </a:t>
            </a:r>
            <a:r>
              <a:rPr lang="es-MX" dirty="0"/>
              <a:t>la importancia de los test psicológicos para la detección de trastornos de conducta alimentaria.</a:t>
            </a:r>
          </a:p>
          <a:p>
            <a:pPr lvl="1"/>
            <a:r>
              <a:rPr lang="es-MX" dirty="0" smtClean="0"/>
              <a:t>Enlistar </a:t>
            </a:r>
            <a:r>
              <a:rPr lang="es-MX" dirty="0"/>
              <a:t>los test psicológicos más usados para trastornos de conducta alimentaria.</a:t>
            </a:r>
          </a:p>
          <a:p>
            <a:pPr lvl="1"/>
            <a:r>
              <a:rPr lang="es-MX" dirty="0" smtClean="0"/>
              <a:t>Seleccionar </a:t>
            </a:r>
            <a:r>
              <a:rPr lang="es-MX" dirty="0"/>
              <a:t>el test psicológico que se aplicará.</a:t>
            </a:r>
          </a:p>
          <a:p>
            <a:pPr lvl="1"/>
            <a:r>
              <a:rPr lang="es-MX" dirty="0" smtClean="0"/>
              <a:t>Explicar </a:t>
            </a:r>
            <a:r>
              <a:rPr lang="es-MX" dirty="0"/>
              <a:t>cómo funciona el método de evaluación del test psicológico elegido aplicando gamificación. </a:t>
            </a:r>
          </a:p>
          <a:p>
            <a:pPr lvl="1"/>
            <a:r>
              <a:rPr lang="es-MX" dirty="0" smtClean="0"/>
              <a:t>Desarrollar </a:t>
            </a:r>
            <a:r>
              <a:rPr lang="es-MX" dirty="0"/>
              <a:t>la aplicación web </a:t>
            </a:r>
            <a:endParaRPr lang="es-MX" dirty="0" smtClean="0"/>
          </a:p>
          <a:p>
            <a:pPr lvl="1"/>
            <a:r>
              <a:rPr lang="es-MX" dirty="0" smtClean="0"/>
              <a:t>Presentar </a:t>
            </a:r>
            <a:r>
              <a:rPr lang="es-MX" dirty="0"/>
              <a:t>los datos obtenidos mediante la aplicación </a:t>
            </a:r>
            <a:r>
              <a:rPr lang="es-MX" dirty="0" smtClean="0"/>
              <a:t>web.</a:t>
            </a:r>
            <a:endParaRPr lang="en-US" dirty="0"/>
          </a:p>
        </p:txBody>
      </p:sp>
      <p:pic>
        <p:nvPicPr>
          <p:cNvPr id="5" name="Imagen 4"/>
          <p:cNvPicPr>
            <a:picLocks noChangeAspect="1"/>
          </p:cNvPicPr>
          <p:nvPr/>
        </p:nvPicPr>
        <p:blipFill>
          <a:blip r:embed="rId2"/>
          <a:stretch>
            <a:fillRect/>
          </a:stretch>
        </p:blipFill>
        <p:spPr>
          <a:xfrm>
            <a:off x="9072872" y="230083"/>
            <a:ext cx="2791468" cy="1372211"/>
          </a:xfrm>
          <a:prstGeom prst="rect">
            <a:avLst/>
          </a:prstGeom>
        </p:spPr>
      </p:pic>
    </p:spTree>
    <p:extLst>
      <p:ext uri="{BB962C8B-B14F-4D97-AF65-F5344CB8AC3E}">
        <p14:creationId xmlns:p14="http://schemas.microsoft.com/office/powerpoint/2010/main" val="25382741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Alcances</a:t>
            </a:r>
            <a:endParaRPr lang="en-US" dirty="0"/>
          </a:p>
        </p:txBody>
      </p:sp>
      <p:sp>
        <p:nvSpPr>
          <p:cNvPr id="3" name="Marcador de contenido 2"/>
          <p:cNvSpPr>
            <a:spLocks noGrp="1"/>
          </p:cNvSpPr>
          <p:nvPr>
            <p:ph idx="1"/>
          </p:nvPr>
        </p:nvSpPr>
        <p:spPr>
          <a:xfrm>
            <a:off x="697199" y="2038592"/>
            <a:ext cx="6869461" cy="3859288"/>
          </a:xfrm>
        </p:spPr>
        <p:txBody>
          <a:bodyPr anchor="ctr"/>
          <a:lstStyle/>
          <a:p>
            <a:r>
              <a:rPr lang="es-MX" dirty="0"/>
              <a:t>La solución que se plantea estará disponible como una página web, al cual se podrá acceder desde cualquier dispositivo adaptándose al tamaño de pantalla que se tenga. Además, se espera que con el desarrollo de esta página web se pueda detectar la tendencia que un adolescente, entre 12 a 17 años, en un colegio de Lima Metropolitana pueda sufrir de trastornos de conducta alimentaria. </a:t>
            </a:r>
            <a:endParaRPr lang="en-US" dirty="0"/>
          </a:p>
        </p:txBody>
      </p:sp>
      <p:pic>
        <p:nvPicPr>
          <p:cNvPr id="4" name="Imagen 3"/>
          <p:cNvPicPr>
            <a:picLocks noChangeAspect="1"/>
          </p:cNvPicPr>
          <p:nvPr/>
        </p:nvPicPr>
        <p:blipFill rotWithShape="1">
          <a:blip r:embed="rId2" cstate="print">
            <a:clrChange>
              <a:clrFrom>
                <a:srgbClr val="45B5C0"/>
              </a:clrFrom>
              <a:clrTo>
                <a:srgbClr val="45B5C0">
                  <a:alpha val="0"/>
                </a:srgbClr>
              </a:clrTo>
            </a:clrChange>
            <a:extLst>
              <a:ext uri="{28A0092B-C50C-407E-A947-70E740481C1C}">
                <a14:useLocalDpi xmlns:a14="http://schemas.microsoft.com/office/drawing/2010/main" val="0"/>
              </a:ext>
            </a:extLst>
          </a:blip>
          <a:srcRect l="27371" r="29634"/>
          <a:stretch/>
        </p:blipFill>
        <p:spPr>
          <a:xfrm>
            <a:off x="8069580" y="2095721"/>
            <a:ext cx="3680460" cy="3745029"/>
          </a:xfrm>
          <a:prstGeom prst="rect">
            <a:avLst/>
          </a:prstGeom>
        </p:spPr>
      </p:pic>
    </p:spTree>
    <p:extLst>
      <p:ext uri="{BB962C8B-B14F-4D97-AF65-F5344CB8AC3E}">
        <p14:creationId xmlns:p14="http://schemas.microsoft.com/office/powerpoint/2010/main" val="20115367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JUSTIFICACIÓN</a:t>
            </a:r>
            <a:endParaRPr lang="en-US" dirty="0"/>
          </a:p>
        </p:txBody>
      </p:sp>
      <p:sp>
        <p:nvSpPr>
          <p:cNvPr id="3" name="Marcador de contenido 2"/>
          <p:cNvSpPr>
            <a:spLocks noGrp="1"/>
          </p:cNvSpPr>
          <p:nvPr>
            <p:ph idx="1"/>
          </p:nvPr>
        </p:nvSpPr>
        <p:spPr>
          <a:xfrm>
            <a:off x="411481" y="2038592"/>
            <a:ext cx="8778239" cy="4006245"/>
          </a:xfrm>
        </p:spPr>
        <p:txBody>
          <a:bodyPr>
            <a:normAutofit fontScale="92500" lnSpcReduction="20000"/>
          </a:bodyPr>
          <a:lstStyle/>
          <a:p>
            <a:r>
              <a:rPr lang="es-PE" dirty="0" smtClean="0"/>
              <a:t>Siempre </a:t>
            </a:r>
            <a:r>
              <a:rPr lang="es-PE" dirty="0"/>
              <a:t>ha habido una preferencia social </a:t>
            </a:r>
            <a:r>
              <a:rPr lang="es-PE" dirty="0" smtClean="0"/>
              <a:t>por determinados </a:t>
            </a:r>
            <a:r>
              <a:rPr lang="es-PE" dirty="0"/>
              <a:t>estándares de belleza de </a:t>
            </a:r>
            <a:r>
              <a:rPr lang="es-PE" dirty="0" smtClean="0"/>
              <a:t>acuerdo </a:t>
            </a:r>
            <a:r>
              <a:rPr lang="es-PE" dirty="0"/>
              <a:t>a la </a:t>
            </a:r>
            <a:r>
              <a:rPr lang="es-PE" dirty="0" smtClean="0"/>
              <a:t>época.</a:t>
            </a:r>
          </a:p>
          <a:p>
            <a:r>
              <a:rPr lang="es-PE" dirty="0" smtClean="0"/>
              <a:t>Puede </a:t>
            </a:r>
            <a:r>
              <a:rPr lang="es-PE" dirty="0"/>
              <a:t>traer consecuencias negativas para la </a:t>
            </a:r>
            <a:r>
              <a:rPr lang="es-PE" dirty="0" smtClean="0"/>
              <a:t>salud, como disminución </a:t>
            </a:r>
            <a:r>
              <a:rPr lang="es-PE" dirty="0"/>
              <a:t>de la frecuencia cardiaca y/o presión arterial, </a:t>
            </a:r>
            <a:r>
              <a:rPr lang="es-PE" dirty="0" smtClean="0"/>
              <a:t>pérdida muscular, </a:t>
            </a:r>
            <a:r>
              <a:rPr lang="es-PE" dirty="0"/>
              <a:t>crecimiento de cabello fino en el cuerpo, resequedad en </a:t>
            </a:r>
            <a:r>
              <a:rPr lang="es-PE" dirty="0" smtClean="0"/>
              <a:t>piel y cabello, etc.</a:t>
            </a:r>
          </a:p>
          <a:p>
            <a:r>
              <a:rPr lang="es-MX" dirty="0" smtClean="0"/>
              <a:t>Hay investigaciones </a:t>
            </a:r>
            <a:r>
              <a:rPr lang="es-MX" dirty="0"/>
              <a:t>que analizan como las tecnologías pueden ayudar en el diagnóstico, prevención y tratamiento de diversas </a:t>
            </a:r>
            <a:r>
              <a:rPr lang="es-MX" dirty="0" smtClean="0"/>
              <a:t>enfermedades,</a:t>
            </a:r>
          </a:p>
          <a:p>
            <a:r>
              <a:rPr lang="es-MX" dirty="0"/>
              <a:t>A</a:t>
            </a:r>
            <a:r>
              <a:rPr lang="es-MX" dirty="0" smtClean="0"/>
              <a:t>demás</a:t>
            </a:r>
            <a:r>
              <a:rPr lang="es-MX" dirty="0"/>
              <a:t>, se tiene como ventaja </a:t>
            </a:r>
            <a:r>
              <a:rPr lang="es-MX" dirty="0" smtClean="0"/>
              <a:t>poder </a:t>
            </a:r>
            <a:r>
              <a:rPr lang="es-MX" dirty="0"/>
              <a:t>acceder a gran número de </a:t>
            </a:r>
            <a:r>
              <a:rPr lang="es-MX" dirty="0" smtClean="0"/>
              <a:t>personas </a:t>
            </a:r>
            <a:r>
              <a:rPr lang="es-MX" dirty="0"/>
              <a:t>en riesgo un coste relativamente bajo, sin problemas de horario y a gran velocidad. </a:t>
            </a:r>
            <a:endParaRPr lang="en-US" dirty="0"/>
          </a:p>
        </p:txBody>
      </p:sp>
      <p:pic>
        <p:nvPicPr>
          <p:cNvPr id="4" name="Imagen 3"/>
          <p:cNvPicPr>
            <a:picLocks noChangeAspect="1"/>
          </p:cNvPicPr>
          <p:nvPr/>
        </p:nvPicPr>
        <p:blipFill>
          <a:blip r:embed="rId2">
            <a:clrChange>
              <a:clrFrom>
                <a:srgbClr val="FCFCFC"/>
              </a:clrFrom>
              <a:clrTo>
                <a:srgbClr val="FCFCFC">
                  <a:alpha val="0"/>
                </a:srgbClr>
              </a:clrTo>
            </a:clrChange>
            <a:extLst>
              <a:ext uri="{28A0092B-C50C-407E-A947-70E740481C1C}">
                <a14:useLocalDpi xmlns:a14="http://schemas.microsoft.com/office/drawing/2010/main" val="0"/>
              </a:ext>
            </a:extLst>
          </a:blip>
          <a:stretch>
            <a:fillRect/>
          </a:stretch>
        </p:blipFill>
        <p:spPr>
          <a:xfrm>
            <a:off x="9372600" y="2312912"/>
            <a:ext cx="2641529" cy="3358326"/>
          </a:xfrm>
          <a:prstGeom prst="rect">
            <a:avLst/>
          </a:prstGeom>
        </p:spPr>
      </p:pic>
    </p:spTree>
    <p:extLst>
      <p:ext uri="{BB962C8B-B14F-4D97-AF65-F5344CB8AC3E}">
        <p14:creationId xmlns:p14="http://schemas.microsoft.com/office/powerpoint/2010/main" val="41833441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smtClean="0"/>
              <a:t>MarCO</a:t>
            </a:r>
            <a:r>
              <a:rPr lang="es-PE" dirty="0" smtClean="0"/>
              <a:t> </a:t>
            </a:r>
            <a:r>
              <a:rPr lang="es-PE" dirty="0" err="1" smtClean="0"/>
              <a:t>TEóRICO</a:t>
            </a:r>
            <a:endParaRPr lang="en-US" dirty="0"/>
          </a:p>
        </p:txBody>
      </p:sp>
      <p:sp>
        <p:nvSpPr>
          <p:cNvPr id="3" name="Marcador de texto 2"/>
          <p:cNvSpPr>
            <a:spLocks noGrp="1"/>
          </p:cNvSpPr>
          <p:nvPr>
            <p:ph type="body" idx="1"/>
          </p:nvPr>
        </p:nvSpPr>
        <p:spPr/>
        <p:txBody>
          <a:bodyPr/>
          <a:lstStyle/>
          <a:p>
            <a:endParaRPr lang="en-US"/>
          </a:p>
        </p:txBody>
      </p:sp>
    </p:spTree>
    <p:extLst>
      <p:ext uri="{BB962C8B-B14F-4D97-AF65-F5344CB8AC3E}">
        <p14:creationId xmlns:p14="http://schemas.microsoft.com/office/powerpoint/2010/main" val="2264454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TM10001114[[fn=Galería]]</Template>
  <TotalTime>180</TotalTime>
  <Words>3177</Words>
  <Application>Microsoft Office PowerPoint</Application>
  <PresentationFormat>Panorámica</PresentationFormat>
  <Paragraphs>200</Paragraphs>
  <Slides>36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36</vt:i4>
      </vt:variant>
    </vt:vector>
  </HeadingPairs>
  <TitlesOfParts>
    <vt:vector size="42" baseType="lpstr">
      <vt:lpstr>Arial</vt:lpstr>
      <vt:lpstr>Gill Sans MT</vt:lpstr>
      <vt:lpstr>Liberation Serif;Times New Roma</vt:lpstr>
      <vt:lpstr>Lohit Devanagari;Times New Roma</vt:lpstr>
      <vt:lpstr>WenQuanYi Zen Hei Sharp;Times N</vt:lpstr>
      <vt:lpstr>Gallery</vt:lpstr>
      <vt:lpstr>DESARROLLO DE UNA APLICACIÓN WEB UTILIZANDO GAMIFICACIÓN PARA LA PREVENCIÓN DE CASOS DE TRASTORNOS ALIMENTICIOS EN ADOLESCENTES EN UN COLEGIO DE LIMA METROPOLITANA </vt:lpstr>
      <vt:lpstr>Introducción</vt:lpstr>
      <vt:lpstr>Antecedentes del problema</vt:lpstr>
      <vt:lpstr>Antecedentes del problema</vt:lpstr>
      <vt:lpstr>Definición del problema</vt:lpstr>
      <vt:lpstr>objetivos</vt:lpstr>
      <vt:lpstr>Alcances</vt:lpstr>
      <vt:lpstr>JUSTIFICACIÓN</vt:lpstr>
      <vt:lpstr>MarCO TEóRICO</vt:lpstr>
      <vt:lpstr>La adolescencia</vt:lpstr>
      <vt:lpstr>Trastorno de Comportamiento Alimentaria</vt:lpstr>
      <vt:lpstr>Trastorno de Comportamiento Alimentaria</vt:lpstr>
      <vt:lpstr>Trastorno de Comportamiento Alimentaria</vt:lpstr>
      <vt:lpstr>Trastorno de Comportamiento Alimentaria</vt:lpstr>
      <vt:lpstr>Tecnología WEB</vt:lpstr>
      <vt:lpstr>INSTRUMENTOS PARA LA EVALUACIÓN DE TRASTORNOS DE CONDUCTA ALIMENTARIA</vt:lpstr>
      <vt:lpstr>INSTRUMENTOS PARA LA EVALUACIÓN DE TRASTORNOS DE CONDUCTA ALIMENTARIA</vt:lpstr>
      <vt:lpstr>Instituciones educativas en Lima Metropolitana</vt:lpstr>
      <vt:lpstr>Gamificación</vt:lpstr>
      <vt:lpstr>ESTUDIOS</vt:lpstr>
      <vt:lpstr>Validez y utilidad diagnóstica de la escala Eating Attitudes Test-26 para la evaluación del riesgo de trastornos de la conducta alimentaria en población masculina de Medellín, Colombia</vt:lpstr>
      <vt:lpstr>Perfeccionismo y baja autoestima a través del continuo de los trastornos alimentarios en adolescentes mujeres de Buenos Aires</vt:lpstr>
      <vt:lpstr>Rol de género y actitudes alimentarias en adolescentes de dos diferentes contextos socioculturales: Tradicional vs. No Tradicional. México</vt:lpstr>
      <vt:lpstr>Factores de riesgo de trastornos de la conducta alimentaria entre universitarios: Estimación de vulnerabilidad por sexo y edad. México</vt:lpstr>
      <vt:lpstr>Fomentando la medición confiable y válida de exámenes, diagnósticos, tratamientos y resultados de salud mental a través de la tecnología de información de salud. U.S.A.</vt:lpstr>
      <vt:lpstr>APORTE TEóRICO</vt:lpstr>
      <vt:lpstr>Selección y CRITERIOS del test psicológico</vt:lpstr>
      <vt:lpstr>Selección y CRITERIOS del test psicológico</vt:lpstr>
      <vt:lpstr>Selección y CRITERIOS del test psicológico</vt:lpstr>
      <vt:lpstr>Selección y criterios de los elementos de gamificación</vt:lpstr>
      <vt:lpstr>Selección y criterios de los elementos de gamificación</vt:lpstr>
      <vt:lpstr>Definición de la solución</vt:lpstr>
      <vt:lpstr>Definición de la arquitectura</vt:lpstr>
      <vt:lpstr>Selección de tecnologías a utilizar</vt:lpstr>
      <vt:lpstr>METODOLOGÍA A SEGUIR</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UNA APLICACIÓN MOVIL PARA LA PREVENCIÓN DE CASOS DE TRASTORNOS ALIMENTICIOS EN ADOLESCENTES EN UN COLEGIO DE LIMA METROPOLITANA</dc:title>
  <dc:creator>Usuario de Windows</dc:creator>
  <cp:lastModifiedBy>PATRICIA</cp:lastModifiedBy>
  <cp:revision>37</cp:revision>
  <dcterms:created xsi:type="dcterms:W3CDTF">2018-05-26T00:47:40Z</dcterms:created>
  <dcterms:modified xsi:type="dcterms:W3CDTF">2018-10-20T00:14:07Z</dcterms:modified>
</cp:coreProperties>
</file>