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4" r:id="rId5"/>
    <p:sldId id="269" r:id="rId6"/>
    <p:sldId id="265" r:id="rId7"/>
    <p:sldId id="266" r:id="rId8"/>
    <p:sldId id="257" r:id="rId9"/>
    <p:sldId id="260" r:id="rId10"/>
    <p:sldId id="261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879EAF3-A18F-4368-99B5-C39CBBB69649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C9CE55D-0C57-41F4-8C2A-D0B175E01DE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 smtClean="0"/>
              <a:t>Proyecto de Tesis I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pPr algn="ctr"/>
            <a:r>
              <a:rPr lang="es-PE" dirty="0" smtClean="0"/>
              <a:t>Dra. Luzmila Pro </a:t>
            </a:r>
            <a:r>
              <a:rPr lang="es-PE" smtClean="0"/>
              <a:t>Concvepcion</a:t>
            </a:r>
            <a:endParaRPr lang="es-PE" dirty="0" smtClean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38877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702" y="620688"/>
            <a:ext cx="388778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Bibliografia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PE" b="1" dirty="0"/>
              <a:t>Libros: </a:t>
            </a:r>
          </a:p>
          <a:p>
            <a:pPr lvl="1"/>
            <a:r>
              <a:rPr lang="es-PE" dirty="0"/>
              <a:t>Apellidos del autor/editor, Inicial del nombre. (Año de publicación). </a:t>
            </a:r>
            <a:r>
              <a:rPr lang="es-PE" i="1" dirty="0"/>
              <a:t>Título del Libro. Ciudad de publicación: Editorial. </a:t>
            </a:r>
            <a:endParaRPr lang="es-PE" i="1" dirty="0" smtClean="0"/>
          </a:p>
          <a:p>
            <a:r>
              <a:rPr lang="es-PE" b="1" dirty="0" smtClean="0"/>
              <a:t>Artículos en revistas: </a:t>
            </a:r>
          </a:p>
          <a:p>
            <a:pPr lvl="1"/>
            <a:r>
              <a:rPr lang="es-PE" dirty="0" smtClean="0"/>
              <a:t>Apellidos del autor, Inicial del nombre, (Año de publicación). Título del artículo. Nombre de la Revista. Volumen (Número), Número de páginas donde se ubica el artículo. </a:t>
            </a:r>
          </a:p>
          <a:p>
            <a:r>
              <a:rPr lang="es-PE" b="1" dirty="0" smtClean="0"/>
              <a:t>Tesis: </a:t>
            </a:r>
          </a:p>
          <a:p>
            <a:pPr lvl="1"/>
            <a:r>
              <a:rPr lang="es-PE" dirty="0" smtClean="0"/>
              <a:t>Apellido del autor, Inicial del nombre. (Año de sustentación). Título de la tesis, universidad</a:t>
            </a:r>
          </a:p>
          <a:p>
            <a:r>
              <a:rPr lang="es-PE" b="1" dirty="0" smtClean="0"/>
              <a:t>Internet: </a:t>
            </a:r>
          </a:p>
          <a:p>
            <a:pPr lvl="1"/>
            <a:r>
              <a:rPr lang="es-PE" dirty="0" smtClean="0"/>
              <a:t>Apellido del autor, Inicial del Nombre. (Año). Título del documento. Recuperado de: (dirección de Internet). </a:t>
            </a:r>
            <a:r>
              <a:rPr lang="es-PE" b="1" dirty="0" smtClean="0"/>
              <a:t>	</a:t>
            </a:r>
          </a:p>
          <a:p>
            <a:r>
              <a:rPr lang="es-PE" b="1" dirty="0" smtClean="0"/>
              <a:t>Periódicos: </a:t>
            </a:r>
          </a:p>
          <a:p>
            <a:pPr lvl="1"/>
            <a:r>
              <a:rPr lang="es-PE" dirty="0" smtClean="0"/>
              <a:t>Nombre del diario o revista. (Año). Título del artículo o reportaje. Ciudad de publicación. Fecha de edición. Número de página donde se ubica el reportaje. 	</a:t>
            </a:r>
          </a:p>
          <a:p>
            <a:r>
              <a:rPr lang="es-PE" b="1" dirty="0" smtClean="0"/>
              <a:t>Informes institucionales: </a:t>
            </a:r>
          </a:p>
          <a:p>
            <a:pPr lvl="1"/>
            <a:r>
              <a:rPr lang="es-PE" dirty="0" smtClean="0"/>
              <a:t>Nombre completo de la institución. (Año). Título del documento. Ciudad. Número de páginas. </a:t>
            </a:r>
            <a:r>
              <a:rPr lang="es-PE" i="1" dirty="0"/>
              <a:t>		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Título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Deberá plasmar el problema y la técnica usada para resolverlo.</a:t>
            </a: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Los antecedentes consisten en la revisión crítica de los diversos estudios que se han realizado </a:t>
            </a:r>
            <a:r>
              <a:rPr lang="es-PE" dirty="0" smtClean="0"/>
              <a:t>previamente. </a:t>
            </a:r>
            <a:r>
              <a:rPr lang="es-PE" dirty="0"/>
              <a:t>Los antecedentes </a:t>
            </a:r>
            <a:r>
              <a:rPr lang="es-PE" dirty="0" smtClean="0"/>
              <a:t>es </a:t>
            </a:r>
            <a:r>
              <a:rPr lang="es-PE" dirty="0"/>
              <a:t>la revisión crítica de las tendencias de estudio sobre el </a:t>
            </a:r>
            <a:r>
              <a:rPr lang="es-PE" dirty="0" smtClean="0"/>
              <a:t>tema, implica </a:t>
            </a:r>
            <a:r>
              <a:rPr lang="es-PE" dirty="0"/>
              <a:t>realizar una selección y lectura detallada de la información que ha sido buscada y revisada previamente.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El problema de investigación es el por qué de </a:t>
            </a:r>
            <a:r>
              <a:rPr lang="es-PE" dirty="0" smtClean="0"/>
              <a:t>la </a:t>
            </a:r>
            <a:r>
              <a:rPr lang="es-PE" dirty="0"/>
              <a:t>investigación, es la razón de ser, el motivo de </a:t>
            </a:r>
            <a:r>
              <a:rPr lang="es-PE" dirty="0" smtClean="0"/>
              <a:t>la investigación</a:t>
            </a:r>
            <a:r>
              <a:rPr lang="es-PE" dirty="0"/>
              <a:t>. Si </a:t>
            </a:r>
            <a:r>
              <a:rPr lang="es-PE" dirty="0" smtClean="0"/>
              <a:t>se hace </a:t>
            </a:r>
            <a:r>
              <a:rPr lang="es-PE" dirty="0"/>
              <a:t>una investigación es porque </a:t>
            </a:r>
            <a:r>
              <a:rPr lang="es-PE" dirty="0" smtClean="0"/>
              <a:t>se quiere </a:t>
            </a:r>
            <a:r>
              <a:rPr lang="es-PE" dirty="0"/>
              <a:t>resolver un </a:t>
            </a:r>
            <a:r>
              <a:rPr lang="es-PE" dirty="0" smtClean="0"/>
              <a:t>problema. </a:t>
            </a:r>
          </a:p>
          <a:p>
            <a:r>
              <a:rPr lang="es-PE" dirty="0"/>
              <a:t>Plantear un problema significa exponer todas las razones por las cuales se le considera un problema. Todas estas razones se llaman argumentos. Y cada uno de ellos tiene que estar fundamentado en el conocimiento científico previo.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Contiene los argumentos fundamentales que sustentan la importancia de la investigación por realizar. </a:t>
            </a:r>
          </a:p>
          <a:p>
            <a:endParaRPr lang="es-PE" dirty="0" smtClean="0"/>
          </a:p>
          <a:p>
            <a:r>
              <a:rPr lang="es-PE" dirty="0" smtClean="0"/>
              <a:t>Destacar la importancia del trabajo conectando con los objetivos que se persiguen.</a:t>
            </a:r>
          </a:p>
          <a:p>
            <a:r>
              <a:rPr lang="es-PE" dirty="0" smtClean="0"/>
              <a:t> Explicar la razón por la que se requiere o desea hacer el trabajo de investigación.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dirty="0"/>
              <a:t>El objeto de la argumentación </a:t>
            </a:r>
            <a:endParaRPr lang="es-PE" dirty="0" smtClean="0"/>
          </a:p>
          <a:p>
            <a:pPr lvl="1"/>
            <a:r>
              <a:rPr lang="es-PE" dirty="0" smtClean="0"/>
              <a:t>Presentar </a:t>
            </a:r>
            <a:r>
              <a:rPr lang="es-PE" dirty="0"/>
              <a:t>y definir el tema de la investigación. 	</a:t>
            </a:r>
          </a:p>
          <a:p>
            <a:r>
              <a:rPr lang="es-PE" dirty="0"/>
              <a:t>El contexto de la argumentación 	</a:t>
            </a:r>
            <a:endParaRPr lang="es-PE" dirty="0" smtClean="0"/>
          </a:p>
          <a:p>
            <a:pPr lvl="1"/>
            <a:r>
              <a:rPr lang="es-PE" dirty="0" smtClean="0"/>
              <a:t>Delimitar </a:t>
            </a:r>
            <a:r>
              <a:rPr lang="es-PE" dirty="0"/>
              <a:t>el tema solo a los aspectos que te interesa. </a:t>
            </a:r>
            <a:endParaRPr lang="es-PE" dirty="0" smtClean="0"/>
          </a:p>
          <a:p>
            <a:r>
              <a:rPr lang="es-PE" dirty="0" smtClean="0"/>
              <a:t>Las fuentes que apoyan la argumentación 	</a:t>
            </a:r>
          </a:p>
          <a:p>
            <a:pPr lvl="1"/>
            <a:r>
              <a:rPr lang="es-PE" dirty="0" smtClean="0"/>
              <a:t>Presentar </a:t>
            </a:r>
            <a:r>
              <a:rPr lang="es-PE" dirty="0"/>
              <a:t>algunos antecedentes y datos de la revisión bibliográfica inicial. 	</a:t>
            </a:r>
          </a:p>
          <a:p>
            <a:r>
              <a:rPr lang="es-PE" dirty="0"/>
              <a:t>Los problemas que justifican la argumentación </a:t>
            </a:r>
            <a:endParaRPr lang="es-PE" dirty="0" smtClean="0"/>
          </a:p>
          <a:p>
            <a:pPr lvl="1"/>
            <a:r>
              <a:rPr lang="es-PE" dirty="0" smtClean="0"/>
              <a:t>Hacer </a:t>
            </a:r>
            <a:r>
              <a:rPr lang="es-PE" dirty="0"/>
              <a:t>el diagnóstico y pronóstico del problema. 	</a:t>
            </a:r>
          </a:p>
          <a:p>
            <a:r>
              <a:rPr lang="es-PE" dirty="0"/>
              <a:t>Los objetivos perseguidos y su utilidad 	</a:t>
            </a:r>
            <a:endParaRPr lang="es-PE" dirty="0" smtClean="0"/>
          </a:p>
          <a:p>
            <a:pPr lvl="1"/>
            <a:r>
              <a:rPr lang="es-PE" dirty="0" smtClean="0"/>
              <a:t>Indicar </a:t>
            </a:r>
            <a:r>
              <a:rPr lang="es-PE" dirty="0"/>
              <a:t>el propósito de tu investigación y su posible utilidad en resolver el problema. </a:t>
            </a:r>
            <a:r>
              <a:rPr lang="es-PE" b="1" dirty="0"/>
              <a:t>	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1800" dirty="0"/>
              <a:t>El problema de investigación responde el ¿por qué? de tu investigación. </a:t>
            </a:r>
            <a:endParaRPr lang="es-PE" sz="1800" dirty="0" smtClean="0"/>
          </a:p>
          <a:p>
            <a:r>
              <a:rPr lang="es-PE" sz="1800" dirty="0" smtClean="0"/>
              <a:t>Los objetivos responden </a:t>
            </a:r>
            <a:r>
              <a:rPr lang="es-PE" sz="1800" dirty="0"/>
              <a:t>el ¿qué hacer? en </a:t>
            </a:r>
            <a:r>
              <a:rPr lang="es-PE" sz="1800" dirty="0" smtClean="0"/>
              <a:t>la investigación</a:t>
            </a:r>
            <a:r>
              <a:rPr lang="es-PE" sz="1800" dirty="0"/>
              <a:t>. </a:t>
            </a:r>
          </a:p>
          <a:p>
            <a:r>
              <a:rPr lang="es-PE" sz="1800" dirty="0" smtClean="0"/>
              <a:t>Existe </a:t>
            </a:r>
            <a:r>
              <a:rPr lang="es-PE" sz="1800" dirty="0"/>
              <a:t>una relación </a:t>
            </a:r>
            <a:r>
              <a:rPr lang="es-PE" sz="1800" dirty="0" smtClean="0"/>
              <a:t>entre </a:t>
            </a:r>
            <a:r>
              <a:rPr lang="es-PE" sz="1800" dirty="0"/>
              <a:t>la formulación del </a:t>
            </a:r>
            <a:r>
              <a:rPr lang="es-PE" sz="1800" dirty="0" smtClean="0"/>
              <a:t>problema y </a:t>
            </a:r>
            <a:r>
              <a:rPr lang="es-PE" sz="1800" dirty="0"/>
              <a:t>los </a:t>
            </a:r>
            <a:r>
              <a:rPr lang="es-PE" sz="1800" dirty="0" smtClean="0"/>
              <a:t>objetivos. </a:t>
            </a:r>
            <a:endParaRPr lang="es-PE" sz="1800" dirty="0"/>
          </a:p>
          <a:p>
            <a:r>
              <a:rPr lang="es-PE" sz="1800" dirty="0"/>
              <a:t>Los objetivos son acciones propuestas para la investigación. Indican las metas de tu estudio y marcan el final de </a:t>
            </a:r>
            <a:r>
              <a:rPr lang="es-PE" sz="1800" dirty="0" smtClean="0"/>
              <a:t>la investigación, </a:t>
            </a:r>
            <a:r>
              <a:rPr lang="es-PE" sz="1800" dirty="0"/>
              <a:t>la investigación termina cuando has cumplido los objetivos</a:t>
            </a:r>
            <a:r>
              <a:rPr lang="es-PE" sz="1800" dirty="0" smtClean="0"/>
              <a:t>. </a:t>
            </a:r>
            <a:endParaRPr lang="es-PE" sz="1800" dirty="0"/>
          </a:p>
          <a:p>
            <a:r>
              <a:rPr lang="es-PE" sz="1800" dirty="0"/>
              <a:t>Los objetivos establecen qué pretende </a:t>
            </a:r>
            <a:r>
              <a:rPr lang="es-PE" sz="1800" dirty="0" err="1" smtClean="0"/>
              <a:t>lainvestigación</a:t>
            </a:r>
            <a:r>
              <a:rPr lang="es-PE" sz="1800" dirty="0"/>
              <a:t>. Indica lo que harás, pero no cómo lo harás (actividades/diseño) o qué beneficios obtendrás (fines/justificación). </a:t>
            </a:r>
            <a:endParaRPr lang="es-PE" sz="1800" dirty="0" smtClean="0"/>
          </a:p>
          <a:p>
            <a:r>
              <a:rPr lang="es-PE" sz="1800" dirty="0"/>
              <a:t>Los objetivos son oraciones que siempre empiezan con un verbo infinitivo (Ej. Determinar, identificar, diseñar, evaluar, medir, proponer, etc.).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Bibliografia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Google </a:t>
            </a:r>
            <a:r>
              <a:rPr lang="es-PE" dirty="0"/>
              <a:t>Académico te permite buscar bibliografía especializada de una manera sencilla. Desde un solo sitio podrás realizar búsquedas en un gran número disciplinas y fuentes como, por ejemplo, estudios revisados por especialistas, tesis, libros, resúmenes y artículos de fuentes como editoriales académicas, sociedades profesionales, depósitos de impresiones preliminares, universidades y otras organizaciones académicas. </a:t>
            </a:r>
            <a:endParaRPr lang="es-PE" dirty="0" smtClean="0"/>
          </a:p>
          <a:p>
            <a:r>
              <a:rPr lang="es-PE" dirty="0" smtClean="0"/>
              <a:t>http://scholar.google.com.pe/schhp?hl=es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Bibliografia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err="1"/>
              <a:t>Redalyc</a:t>
            </a:r>
            <a:r>
              <a:rPr lang="es-PE" dirty="0"/>
              <a:t> [ http://redalyc.uaemex.mx/ ] es una base de datos de más de 500 revistas científicas sólo en idioma español, provenientes de América Latina y El Caribe. </a:t>
            </a:r>
            <a:endParaRPr lang="es-PE" dirty="0" smtClean="0"/>
          </a:p>
          <a:p>
            <a:r>
              <a:rPr lang="es-PE" dirty="0" smtClean="0"/>
              <a:t>portal </a:t>
            </a:r>
            <a:r>
              <a:rPr lang="es-PE" dirty="0"/>
              <a:t>de tesis de </a:t>
            </a:r>
            <a:r>
              <a:rPr lang="es-PE" dirty="0" err="1"/>
              <a:t>Dialnet</a:t>
            </a:r>
            <a:r>
              <a:rPr lang="es-PE" dirty="0"/>
              <a:t> </a:t>
            </a:r>
            <a:r>
              <a:rPr lang="es-PE" dirty="0" smtClean="0"/>
              <a:t> </a:t>
            </a:r>
            <a:r>
              <a:rPr lang="es-PE" dirty="0"/>
              <a:t>http://</a:t>
            </a:r>
            <a:r>
              <a:rPr lang="es-PE" dirty="0" smtClean="0"/>
              <a:t>dialnet.unirioja.es/servlet/portadatesis </a:t>
            </a:r>
          </a:p>
          <a:p>
            <a:r>
              <a:rPr lang="es-PE" dirty="0" smtClean="0"/>
              <a:t>Instituto </a:t>
            </a:r>
            <a:r>
              <a:rPr lang="es-PE" dirty="0"/>
              <a:t>Tecnológico de </a:t>
            </a:r>
            <a:r>
              <a:rPr lang="es-PE" dirty="0" smtClean="0"/>
              <a:t>Massachusetts http</a:t>
            </a:r>
            <a:r>
              <a:rPr lang="es-PE" dirty="0"/>
              <a:t>://</a:t>
            </a:r>
            <a:r>
              <a:rPr lang="es-PE" dirty="0" smtClean="0"/>
              <a:t>dspace.mit.edu/handle/1721.1/7582</a:t>
            </a:r>
            <a:endParaRPr lang="es-P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144</TotalTime>
  <Words>560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Verdana</vt:lpstr>
      <vt:lpstr>Wingdings 2</vt:lpstr>
      <vt:lpstr>Aspecto</vt:lpstr>
      <vt:lpstr>Proyecto de Tesis I</vt:lpstr>
      <vt:lpstr>Título</vt:lpstr>
      <vt:lpstr>Antecedentes</vt:lpstr>
      <vt:lpstr>Problema</vt:lpstr>
      <vt:lpstr>Justificación</vt:lpstr>
      <vt:lpstr>Problema</vt:lpstr>
      <vt:lpstr>Objetivos</vt:lpstr>
      <vt:lpstr>Bibliografia</vt:lpstr>
      <vt:lpstr>Bibliografia</vt:lpstr>
      <vt:lpstr>Bibliografia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Tesis I</dc:title>
  <dc:creator>Fany</dc:creator>
  <cp:lastModifiedBy>usuario</cp:lastModifiedBy>
  <cp:revision>35</cp:revision>
  <dcterms:created xsi:type="dcterms:W3CDTF">2013-09-27T04:44:45Z</dcterms:created>
  <dcterms:modified xsi:type="dcterms:W3CDTF">2018-03-21T20:31:54Z</dcterms:modified>
</cp:coreProperties>
</file>