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2" r:id="rId3"/>
    <p:sldId id="261" r:id="rId4"/>
    <p:sldId id="258" r:id="rId5"/>
    <p:sldId id="265" r:id="rId6"/>
    <p:sldId id="259" r:id="rId7"/>
    <p:sldId id="264" r:id="rId8"/>
    <p:sldId id="260"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Schreier" initials="MS" lastIdx="1" clrIdx="0">
    <p:extLst>
      <p:ext uri="{19B8F6BF-5375-455C-9EA6-DF929625EA0E}">
        <p15:presenceInfo xmlns:p15="http://schemas.microsoft.com/office/powerpoint/2012/main" userId="881f99e1cb61ae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C2425-6F62-4F97-87CA-49F23ABAA57B}" type="datetimeFigureOut">
              <a:rPr lang="de-DE" smtClean="0"/>
              <a:t>06.05.2020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FEFA8-BACB-4A8F-9D08-F20F7F9285F2}" type="slidenum">
              <a:rPr lang="de-DE" smtClean="0"/>
              <a:t>‹Nr.›</a:t>
            </a:fld>
            <a:endParaRPr lang="de-DE"/>
          </a:p>
        </p:txBody>
      </p:sp>
    </p:spTree>
    <p:extLst>
      <p:ext uri="{BB962C8B-B14F-4D97-AF65-F5344CB8AC3E}">
        <p14:creationId xmlns:p14="http://schemas.microsoft.com/office/powerpoint/2010/main" val="121947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F04AB4B-E9BB-4D4E-BC8B-6C6395AB2C8C}"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872EB8D-984D-4E21-B16C-D4151DC94A2F}"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9C58142-6654-4515-8FD6-9F41656C1CD8}"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03CCBEA8-3BD5-48E4-939B-DCCE11854F77}"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421E8722-D40E-478B-AAAD-A97C178EE84F}"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A510C5D7-0474-40E2-8415-5CE5DACCD924}"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3E2A8C5-3670-4D4E-BB4F-7B47CE573B9C}"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AC3FD6-A587-4524-8D3B-18106BDE5341}"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a:t>Mastertitelformat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E56D07A-AF39-435F-93BB-44FADCE3DA71}"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4102470-2737-46FE-BD41-0F70F48C98D5}" type="datetime1">
              <a:rPr lang="en-US" smtClean="0"/>
              <a:t>5/6/2020</a:t>
            </a:fld>
            <a:endParaRPr lang="en-US" dirty="0"/>
          </a:p>
        </p:txBody>
      </p:sp>
      <p:sp>
        <p:nvSpPr>
          <p:cNvPr id="5" name="Footer Placeholder 4"/>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FCA1C17-0346-45F0-8EF2-F3F82DF1B5F8}"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8D50279-EED6-4142-94F7-19D2935A452D}" type="datetime1">
              <a:rPr lang="en-US" smtClean="0"/>
              <a:t>5/6/2020</a:t>
            </a:fld>
            <a:endParaRPr lang="en-US" dirty="0"/>
          </a:p>
        </p:txBody>
      </p:sp>
      <p:sp>
        <p:nvSpPr>
          <p:cNvPr id="8" name="Footer Placeholder 7"/>
          <p:cNvSpPr>
            <a:spLocks noGrp="1"/>
          </p:cNvSpPr>
          <p:nvPr>
            <p:ph type="ftr" sz="quarter" idx="11"/>
          </p:nvPr>
        </p:nvSpPr>
        <p:spPr/>
        <p:txBody>
          <a:bodyPr/>
          <a:lstStyle/>
          <a:p>
            <a:r>
              <a:rPr lang="en-US"/>
              <a:t>Waldrain Geschäfsform</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F61EB37-524C-480C-A9C5-E1C3B0901F2A}" type="datetime1">
              <a:rPr lang="en-US" smtClean="0"/>
              <a:t>5/6/2020</a:t>
            </a:fld>
            <a:endParaRPr lang="en-US" dirty="0"/>
          </a:p>
        </p:txBody>
      </p:sp>
      <p:sp>
        <p:nvSpPr>
          <p:cNvPr id="4" name="Footer Placeholder 3"/>
          <p:cNvSpPr>
            <a:spLocks noGrp="1"/>
          </p:cNvSpPr>
          <p:nvPr>
            <p:ph type="ftr" sz="quarter" idx="11"/>
          </p:nvPr>
        </p:nvSpPr>
        <p:spPr/>
        <p:txBody>
          <a:bodyPr/>
          <a:lstStyle/>
          <a:p>
            <a:r>
              <a:rPr lang="en-US"/>
              <a:t>Waldrain Geschäfsform</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3574-D7E1-4DBC-8FBF-B2DE71290B6F}" type="datetime1">
              <a:rPr lang="en-US" smtClean="0"/>
              <a:t>5/6/2020</a:t>
            </a:fld>
            <a:endParaRPr lang="en-US" dirty="0"/>
          </a:p>
        </p:txBody>
      </p:sp>
      <p:sp>
        <p:nvSpPr>
          <p:cNvPr id="3" name="Footer Placeholder 2"/>
          <p:cNvSpPr>
            <a:spLocks noGrp="1"/>
          </p:cNvSpPr>
          <p:nvPr>
            <p:ph type="ftr" sz="quarter" idx="11"/>
          </p:nvPr>
        </p:nvSpPr>
        <p:spPr/>
        <p:txBody>
          <a:bodyPr/>
          <a:lstStyle/>
          <a:p>
            <a:r>
              <a:rPr lang="en-US"/>
              <a:t>Waldrain Geschäfsform</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82FA84F-ACD9-42D4-8E6A-843BEAC9CCB6}"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9849965-7438-4F49-9FF4-973EA0712E5D}" type="datetime1">
              <a:rPr lang="en-US" smtClean="0"/>
              <a:t>5/6/2020</a:t>
            </a:fld>
            <a:endParaRPr lang="en-US" dirty="0"/>
          </a:p>
        </p:txBody>
      </p:sp>
      <p:sp>
        <p:nvSpPr>
          <p:cNvPr id="6" name="Footer Placeholder 5"/>
          <p:cNvSpPr>
            <a:spLocks noGrp="1"/>
          </p:cNvSpPr>
          <p:nvPr>
            <p:ph type="ftr" sz="quarter" idx="11"/>
          </p:nvPr>
        </p:nvSpPr>
        <p:spPr/>
        <p:txBody>
          <a:bodyPr/>
          <a:lstStyle/>
          <a:p>
            <a:r>
              <a:rPr lang="en-US"/>
              <a:t>Waldrain Geschäfsform</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A530A2-FCFF-417A-9DE5-C8144D0EC389}" type="datetime1">
              <a:rPr lang="en-US" smtClean="0"/>
              <a:t>5/6/2020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Waldrain Geschäfsform</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4471-C651-4908-B50A-C5156CEE40A5}"/>
              </a:ext>
            </a:extLst>
          </p:cNvPr>
          <p:cNvSpPr>
            <a:spLocks noGrp="1"/>
          </p:cNvSpPr>
          <p:nvPr>
            <p:ph type="title"/>
          </p:nvPr>
        </p:nvSpPr>
        <p:spPr>
          <a:xfrm>
            <a:off x="2592925" y="624110"/>
            <a:ext cx="8911687" cy="1280890"/>
          </a:xfrm>
        </p:spPr>
        <p:txBody>
          <a:bodyPr/>
          <a:lstStyle/>
          <a:p>
            <a:r>
              <a:rPr lang="de-DE" dirty="0"/>
              <a:t>Wichtige Fragen zur selbstverwalteten alternativen Hausprojekten</a:t>
            </a:r>
          </a:p>
        </p:txBody>
      </p:sp>
      <p:sp>
        <p:nvSpPr>
          <p:cNvPr id="3" name="Untertitel 2">
            <a:extLst>
              <a:ext uri="{FF2B5EF4-FFF2-40B4-BE49-F238E27FC236}">
                <a16:creationId xmlns:a16="http://schemas.microsoft.com/office/drawing/2014/main" id="{0D71D7DF-E1C8-47C1-B31F-622DB2946A47}"/>
              </a:ext>
            </a:extLst>
          </p:cNvPr>
          <p:cNvSpPr>
            <a:spLocks noGrp="1"/>
          </p:cNvSpPr>
          <p:nvPr>
            <p:ph idx="1"/>
          </p:nvPr>
        </p:nvSpPr>
        <p:spPr>
          <a:xfrm>
            <a:off x="2589212" y="2133600"/>
            <a:ext cx="8915400" cy="3777622"/>
          </a:xfrm>
        </p:spPr>
        <p:txBody>
          <a:bodyPr/>
          <a:lstStyle/>
          <a:p>
            <a:r>
              <a:rPr lang="de-DE" dirty="0"/>
              <a:t>Realisierbarkeit von </a:t>
            </a:r>
            <a:r>
              <a:rPr lang="de-DE" dirty="0" err="1"/>
              <a:t>SELBSTbestimmung</a:t>
            </a:r>
            <a:r>
              <a:rPr lang="de-DE" dirty="0"/>
              <a:t>: </a:t>
            </a:r>
            <a:br>
              <a:rPr lang="de-DE" dirty="0"/>
            </a:br>
            <a:r>
              <a:rPr lang="de-DE" dirty="0"/>
              <a:t>Wie sind Autonomie und Eigentumsrechte geregelt?</a:t>
            </a:r>
          </a:p>
          <a:p>
            <a:r>
              <a:rPr lang="de-DE" dirty="0"/>
              <a:t>Welche verbindliche Regeln kann man finden, um Autonomie und Eigentumsrechte abzusichern? </a:t>
            </a:r>
          </a:p>
          <a:p>
            <a:r>
              <a:rPr lang="de-DE" dirty="0"/>
              <a:t>Welche klaren juristische Vereinbarungen können dem Projekt die wesentliche Struktur geben nach innen und außen?</a:t>
            </a:r>
          </a:p>
          <a:p>
            <a:r>
              <a:rPr lang="de-DE" dirty="0"/>
              <a:t>Wie ist eine gleichberechtigte Mitwirkung aller Beteiligten möglich?</a:t>
            </a:r>
          </a:p>
          <a:p>
            <a:r>
              <a:rPr lang="de-DE" dirty="0"/>
              <a:t>Wie soll Selbstverwaltung aller aktiv Beteiligten, unabhängig von der kapital massigen Beteiligung, sichergestellt werden?</a:t>
            </a:r>
          </a:p>
          <a:p>
            <a:r>
              <a:rPr lang="de-DE" dirty="0"/>
              <a:t>Welche formelle Hierarchieform, kann Vorzugsrechte klein halten?</a:t>
            </a:r>
          </a:p>
        </p:txBody>
      </p:sp>
      <p:sp>
        <p:nvSpPr>
          <p:cNvPr id="6" name="Fußzeilenplatzhalter 5">
            <a:extLst>
              <a:ext uri="{FF2B5EF4-FFF2-40B4-BE49-F238E27FC236}">
                <a16:creationId xmlns:a16="http://schemas.microsoft.com/office/drawing/2014/main" id="{ACB4597A-B97B-40DF-A14E-75005BF8DFC4}"/>
              </a:ext>
            </a:extLst>
          </p:cNvPr>
          <p:cNvSpPr>
            <a:spLocks noGrp="1"/>
          </p:cNvSpPr>
          <p:nvPr>
            <p:ph type="ftr" sz="quarter" idx="11"/>
          </p:nvPr>
        </p:nvSpPr>
        <p:spPr>
          <a:xfrm>
            <a:off x="2589212" y="6135808"/>
            <a:ext cx="7619999" cy="365125"/>
          </a:xfrm>
        </p:spPr>
        <p:txBody>
          <a:bodyPr/>
          <a:lstStyle/>
          <a:p>
            <a:pPr algn="ctr"/>
            <a:r>
              <a:rPr lang="en-US" dirty="0" err="1"/>
              <a:t>Waldrain</a:t>
            </a:r>
            <a:r>
              <a:rPr lang="en-US" dirty="0"/>
              <a:t> </a:t>
            </a:r>
            <a:r>
              <a:rPr lang="en-US" dirty="0" err="1"/>
              <a:t>Geschäftsform</a:t>
            </a:r>
            <a:endParaRPr lang="en-US" dirty="0"/>
          </a:p>
        </p:txBody>
      </p:sp>
      <p:sp>
        <p:nvSpPr>
          <p:cNvPr id="5" name="Foliennummernplatzhalter 4">
            <a:extLst>
              <a:ext uri="{FF2B5EF4-FFF2-40B4-BE49-F238E27FC236}">
                <a16:creationId xmlns:a16="http://schemas.microsoft.com/office/drawing/2014/main" id="{36B3A179-B5B5-4D22-BC19-9E0B6CF0EE07}"/>
              </a:ext>
            </a:extLst>
          </p:cNvPr>
          <p:cNvSpPr>
            <a:spLocks noGrp="1"/>
          </p:cNvSpPr>
          <p:nvPr>
            <p:ph type="sldNum" sz="quarter" idx="12"/>
          </p:nvPr>
        </p:nvSpPr>
        <p:spPr>
          <a:xfrm>
            <a:off x="531812" y="787782"/>
            <a:ext cx="779767"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31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517233C1-15C2-4D40-B787-9C437C587175}"/>
              </a:ext>
            </a:extLst>
          </p:cNvPr>
          <p:cNvSpPr>
            <a:spLocks noGrp="1"/>
          </p:cNvSpPr>
          <p:nvPr>
            <p:ph type="ctrTitle"/>
          </p:nvPr>
        </p:nvSpPr>
        <p:spPr>
          <a:xfrm>
            <a:off x="2589213" y="669851"/>
            <a:ext cx="8915399" cy="1648047"/>
          </a:xfrm>
        </p:spPr>
        <p:txBody>
          <a:bodyPr>
            <a:normAutofit fontScale="90000"/>
          </a:bodyPr>
          <a:lstStyle/>
          <a:p>
            <a:pPr algn="ctr"/>
            <a:r>
              <a:rPr lang="de-DE" dirty="0"/>
              <a:t>Zwei Modelle kollektiver Hausprojekte</a:t>
            </a:r>
          </a:p>
        </p:txBody>
      </p:sp>
      <p:sp>
        <p:nvSpPr>
          <p:cNvPr id="10" name="Untertitel 9">
            <a:extLst>
              <a:ext uri="{FF2B5EF4-FFF2-40B4-BE49-F238E27FC236}">
                <a16:creationId xmlns:a16="http://schemas.microsoft.com/office/drawing/2014/main" id="{2143312A-36D3-4977-BC91-4ECFDC21A923}"/>
              </a:ext>
            </a:extLst>
          </p:cNvPr>
          <p:cNvSpPr>
            <a:spLocks noGrp="1"/>
          </p:cNvSpPr>
          <p:nvPr>
            <p:ph type="subTitle" idx="1"/>
          </p:nvPr>
        </p:nvSpPr>
        <p:spPr>
          <a:xfrm>
            <a:off x="2589213" y="2530549"/>
            <a:ext cx="8915399" cy="3373114"/>
          </a:xfrm>
        </p:spPr>
        <p:txBody>
          <a:bodyPr>
            <a:normAutofit fontScale="92500" lnSpcReduction="10000"/>
          </a:bodyPr>
          <a:lstStyle/>
          <a:p>
            <a:pPr algn="ctr"/>
            <a:r>
              <a:rPr lang="de-DE" dirty="0"/>
              <a:t>Jedes Modell hat seine Vor- und Nachteile.</a:t>
            </a:r>
          </a:p>
          <a:p>
            <a:r>
              <a:rPr lang="de-DE" dirty="0"/>
              <a:t>Nach dem 2. Symposium – </a:t>
            </a:r>
            <a:r>
              <a:rPr lang="de-DE" dirty="0" err="1"/>
              <a:t>Gemeinschafliches</a:t>
            </a:r>
            <a:r>
              <a:rPr lang="de-DE" dirty="0"/>
              <a:t> Wohnen in Lörrach, am 30.11.19.</a:t>
            </a:r>
            <a:br>
              <a:rPr lang="de-DE" dirty="0"/>
            </a:br>
            <a:r>
              <a:rPr lang="de-DE" dirty="0"/>
              <a:t>Danach haben wir am 5.12.19 festgelegt, uns auf den mühsamen Weg zu begeben, eine kleine Genossenschaft eG zu gründen, da wir unser Waldrain Projekt in alleiniger Verantwortung realisieren möchten. Mit der Beratungshilfe vom Zentralverband deutscher Konsumgenossenschaften e.V. Hamburg, haben wir uns durch die unübersichtlichen Voraussetzungen durchgewühlt. Die  Syndikus-rechtsanwältin Frau </a:t>
            </a:r>
            <a:r>
              <a:rPr lang="de-DE" dirty="0" err="1"/>
              <a:t>Bejnoud</a:t>
            </a:r>
            <a:r>
              <a:rPr lang="de-DE" dirty="0"/>
              <a:t> hat uns dabei begleitet. Nach 6 Monaten sind unsere Entwürfe für Konzept und Satzung jetzt für eine Gründungsveranstaltung in Ordnung und können in dieser Version von den Gründungsmitglieder unterschrieben werden. Dieses Dokument ist dann zur Begutachtung an den Prüfungsverband mit allen erforderlichen Unterlagen zu senden. </a:t>
            </a:r>
            <a:br>
              <a:rPr lang="de-DE" dirty="0"/>
            </a:br>
            <a:r>
              <a:rPr lang="de-DE" dirty="0"/>
              <a:t>Mit dem Ziel: Anmeldung ins amtliche Genossenschaftsregister.</a:t>
            </a:r>
          </a:p>
          <a:p>
            <a:endParaRPr lang="de-DE" dirty="0"/>
          </a:p>
        </p:txBody>
      </p:sp>
      <p:sp>
        <p:nvSpPr>
          <p:cNvPr id="7" name="Fußzeilenplatzhalter 6">
            <a:extLst>
              <a:ext uri="{FF2B5EF4-FFF2-40B4-BE49-F238E27FC236}">
                <a16:creationId xmlns:a16="http://schemas.microsoft.com/office/drawing/2014/main" id="{497D0A39-8414-4FF3-80FF-3BC34DD2BFE8}"/>
              </a:ext>
            </a:extLst>
          </p:cNvPr>
          <p:cNvSpPr>
            <a:spLocks noGrp="1"/>
          </p:cNvSpPr>
          <p:nvPr>
            <p:ph type="ftr" sz="quarter" idx="11"/>
          </p:nvPr>
        </p:nvSpPr>
        <p:spPr/>
        <p:txBody>
          <a:bodyPr/>
          <a:lstStyle/>
          <a:p>
            <a:r>
              <a:rPr lang="en-US"/>
              <a:t>Waldrain Geschäfsform</a:t>
            </a:r>
            <a:endParaRPr lang="en-US" dirty="0"/>
          </a:p>
        </p:txBody>
      </p:sp>
      <p:sp>
        <p:nvSpPr>
          <p:cNvPr id="8" name="Foliennummernplatzhalter 7">
            <a:extLst>
              <a:ext uri="{FF2B5EF4-FFF2-40B4-BE49-F238E27FC236}">
                <a16:creationId xmlns:a16="http://schemas.microsoft.com/office/drawing/2014/main" id="{3CE15BE5-6F7F-4787-8E6A-644B222CF99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64666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4471-C651-4908-B50A-C5156CEE40A5}"/>
              </a:ext>
            </a:extLst>
          </p:cNvPr>
          <p:cNvSpPr>
            <a:spLocks noGrp="1"/>
          </p:cNvSpPr>
          <p:nvPr>
            <p:ph type="title"/>
          </p:nvPr>
        </p:nvSpPr>
        <p:spPr>
          <a:xfrm>
            <a:off x="2592925" y="624110"/>
            <a:ext cx="9017828" cy="1509490"/>
          </a:xfrm>
        </p:spPr>
        <p:txBody>
          <a:bodyPr>
            <a:normAutofit fontScale="90000"/>
          </a:bodyPr>
          <a:lstStyle/>
          <a:p>
            <a:pPr algn="ctr"/>
            <a:r>
              <a:rPr lang="de-DE" dirty="0"/>
              <a:t>Wichtige Fragen zur selbstverwalteten alternativen Hausprojekten</a:t>
            </a:r>
            <a:br>
              <a:rPr lang="de-DE" dirty="0"/>
            </a:br>
            <a:r>
              <a:rPr lang="de-DE" dirty="0"/>
              <a:t>Finden einer geeignete </a:t>
            </a:r>
            <a:r>
              <a:rPr lang="de-DE" b="1" dirty="0"/>
              <a:t>Rechtsform</a:t>
            </a:r>
            <a:endParaRPr lang="de-DE" dirty="0"/>
          </a:p>
        </p:txBody>
      </p:sp>
      <p:sp>
        <p:nvSpPr>
          <p:cNvPr id="3" name="Untertitel 2">
            <a:extLst>
              <a:ext uri="{FF2B5EF4-FFF2-40B4-BE49-F238E27FC236}">
                <a16:creationId xmlns:a16="http://schemas.microsoft.com/office/drawing/2014/main" id="{0D71D7DF-E1C8-47C1-B31F-622DB2946A47}"/>
              </a:ext>
            </a:extLst>
          </p:cNvPr>
          <p:cNvSpPr>
            <a:spLocks noGrp="1"/>
          </p:cNvSpPr>
          <p:nvPr>
            <p:ph idx="1"/>
          </p:nvPr>
        </p:nvSpPr>
        <p:spPr/>
        <p:txBody>
          <a:bodyPr>
            <a:normAutofit fontScale="92500" lnSpcReduction="10000"/>
          </a:bodyPr>
          <a:lstStyle/>
          <a:p>
            <a:endParaRPr lang="de-DE" b="1" dirty="0"/>
          </a:p>
          <a:p>
            <a:r>
              <a:rPr lang="de-DE" b="1" dirty="0"/>
              <a:t>Einzelne Rechtsformen die i.d.R. in Frage kommen sind:</a:t>
            </a:r>
            <a:br>
              <a:rPr lang="de-DE" b="1" dirty="0"/>
            </a:br>
            <a:r>
              <a:rPr lang="de-DE" dirty="0"/>
              <a:t>• Personengesellschaften: GbR, selten: Kommanditgesellschaft</a:t>
            </a:r>
            <a:br>
              <a:rPr lang="de-DE" dirty="0"/>
            </a:br>
            <a:br>
              <a:rPr lang="de-DE" dirty="0"/>
            </a:br>
            <a:r>
              <a:rPr lang="de-DE" dirty="0"/>
              <a:t>• Juristische Personen privaten Rechts: Verein, Genossenschaft, </a:t>
            </a:r>
            <a:br>
              <a:rPr lang="de-DE" dirty="0"/>
            </a:br>
            <a:r>
              <a:rPr lang="de-DE" dirty="0"/>
              <a:t>   selten: Stiftung</a:t>
            </a:r>
            <a:br>
              <a:rPr lang="de-DE" dirty="0"/>
            </a:br>
            <a:br>
              <a:rPr lang="de-DE" dirty="0"/>
            </a:br>
            <a:r>
              <a:rPr lang="de-DE" dirty="0"/>
              <a:t>• Kapitalgesellschaften: GmbH</a:t>
            </a:r>
            <a:br>
              <a:rPr lang="de-DE" dirty="0"/>
            </a:br>
            <a:endParaRPr lang="de-DE" dirty="0"/>
          </a:p>
          <a:p>
            <a:r>
              <a:rPr lang="de-DE" b="1" dirty="0"/>
              <a:t>Kombinations-Modelle </a:t>
            </a:r>
            <a:r>
              <a:rPr lang="de-DE" dirty="0"/>
              <a:t>die bereits typische Charakteristika selbstverwalteter Projekte fokussieren:</a:t>
            </a:r>
            <a:br>
              <a:rPr lang="de-DE" dirty="0"/>
            </a:br>
            <a:r>
              <a:rPr lang="de-DE" dirty="0"/>
              <a:t>• Mietshäuser Syndikat (GmbH in Kombination mit Verein)</a:t>
            </a:r>
            <a:br>
              <a:rPr lang="de-DE" dirty="0"/>
            </a:br>
            <a:br>
              <a:rPr lang="de-DE" dirty="0"/>
            </a:br>
            <a:r>
              <a:rPr lang="de-DE" dirty="0"/>
              <a:t>• besondere Stiftungsmodelle</a:t>
            </a:r>
          </a:p>
        </p:txBody>
      </p:sp>
      <p:sp>
        <p:nvSpPr>
          <p:cNvPr id="5" name="Foliennummernplatzhalter 4">
            <a:extLst>
              <a:ext uri="{FF2B5EF4-FFF2-40B4-BE49-F238E27FC236}">
                <a16:creationId xmlns:a16="http://schemas.microsoft.com/office/drawing/2014/main" id="{8AC71BCC-C5CF-49FE-A8DB-DCBDE404F85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Fußzeilenplatzhalter 5">
            <a:extLst>
              <a:ext uri="{FF2B5EF4-FFF2-40B4-BE49-F238E27FC236}">
                <a16:creationId xmlns:a16="http://schemas.microsoft.com/office/drawing/2014/main" id="{1AB5836D-D4C7-4C4F-8965-E9BCDACB1D87}"/>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415275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D44471-C651-4908-B50A-C5156CEE40A5}"/>
              </a:ext>
            </a:extLst>
          </p:cNvPr>
          <p:cNvSpPr>
            <a:spLocks noGrp="1"/>
          </p:cNvSpPr>
          <p:nvPr>
            <p:ph type="ctrTitle"/>
          </p:nvPr>
        </p:nvSpPr>
        <p:spPr>
          <a:xfrm>
            <a:off x="2589213" y="1594885"/>
            <a:ext cx="8915399" cy="1772278"/>
          </a:xfrm>
        </p:spPr>
        <p:txBody>
          <a:bodyPr/>
          <a:lstStyle/>
          <a:p>
            <a:r>
              <a:rPr lang="de-DE" dirty="0"/>
              <a:t>Genossenschaft oder Miethäuser Syndikat</a:t>
            </a:r>
          </a:p>
        </p:txBody>
      </p:sp>
      <p:sp>
        <p:nvSpPr>
          <p:cNvPr id="3" name="Untertitel 2">
            <a:extLst>
              <a:ext uri="{FF2B5EF4-FFF2-40B4-BE49-F238E27FC236}">
                <a16:creationId xmlns:a16="http://schemas.microsoft.com/office/drawing/2014/main" id="{0D71D7DF-E1C8-47C1-B31F-622DB2946A47}"/>
              </a:ext>
            </a:extLst>
          </p:cNvPr>
          <p:cNvSpPr>
            <a:spLocks noGrp="1"/>
          </p:cNvSpPr>
          <p:nvPr>
            <p:ph type="subTitle" idx="1"/>
          </p:nvPr>
        </p:nvSpPr>
        <p:spPr>
          <a:xfrm>
            <a:off x="2589213" y="3721395"/>
            <a:ext cx="8915399" cy="2828261"/>
          </a:xfrm>
        </p:spPr>
        <p:txBody>
          <a:bodyPr>
            <a:normAutofit/>
          </a:bodyPr>
          <a:lstStyle/>
          <a:p>
            <a:r>
              <a:rPr lang="de-DE" dirty="0"/>
              <a:t>Welche Rechtsform passt besser zu unseren gemeinschaftlichen </a:t>
            </a:r>
            <a:br>
              <a:rPr lang="de-DE" dirty="0"/>
            </a:br>
            <a:r>
              <a:rPr lang="de-DE" dirty="0"/>
              <a:t>Wohnprojekt </a:t>
            </a:r>
            <a:r>
              <a:rPr lang="de-DE" b="1" dirty="0"/>
              <a:t>Waldrain</a:t>
            </a:r>
            <a:r>
              <a:rPr lang="de-DE" dirty="0"/>
              <a:t>?</a:t>
            </a:r>
          </a:p>
          <a:p>
            <a:r>
              <a:rPr lang="de-DE" dirty="0"/>
              <a:t>Beide Modelle stellen eine Möglichkeit dar, als Gruppe ein Haus zu erwerben. Doch welche Vor- und Nachteile bringen sie mit sich?</a:t>
            </a:r>
          </a:p>
          <a:p>
            <a:endParaRPr lang="de-DE" dirty="0"/>
          </a:p>
          <a:p>
            <a:r>
              <a:rPr lang="de-DE" b="1" dirty="0"/>
              <a:t>Was sind die Unterschiede bzw. Gemeinsamkeiten beider Modelle?</a:t>
            </a:r>
          </a:p>
        </p:txBody>
      </p:sp>
      <p:sp>
        <p:nvSpPr>
          <p:cNvPr id="5" name="Foliennummernplatzhalter 4">
            <a:extLst>
              <a:ext uri="{FF2B5EF4-FFF2-40B4-BE49-F238E27FC236}">
                <a16:creationId xmlns:a16="http://schemas.microsoft.com/office/drawing/2014/main" id="{0EF3C75A-2501-40A4-8A4B-4AD59A990B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Fußzeilenplatzhalter 5">
            <a:extLst>
              <a:ext uri="{FF2B5EF4-FFF2-40B4-BE49-F238E27FC236}">
                <a16:creationId xmlns:a16="http://schemas.microsoft.com/office/drawing/2014/main" id="{AF96239A-C8DB-49AD-BDDF-1AEEE5116AF0}"/>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297249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a:t>Geschichtliche Entwicklung  </a:t>
            </a:r>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62500" lnSpcReduction="20000"/>
          </a:bodyPr>
          <a:lstStyle/>
          <a:p>
            <a:r>
              <a:rPr lang="de-DE" dirty="0"/>
              <a:t>Seit mehr als 160 Jahren sind Genossenschaften im Finanzwesen, in der Landwirtschaft, in Handel und Gewerbe oder im Wohnungsbau organisiert.</a:t>
            </a:r>
          </a:p>
          <a:p>
            <a:r>
              <a:rPr lang="de-DE" dirty="0"/>
              <a:t>Weltweit sind rund 800 Millionen Menschen in Genossenschaften organisiert. </a:t>
            </a:r>
          </a:p>
          <a:p>
            <a:r>
              <a:rPr lang="de-DE" dirty="0"/>
              <a:t>In Deutschland gibt es fast 8.000 Genossenschaften mit mehr als 22 Millionen Mitgliedern, davon sind ca. 2.000 Wohnungsgenossenschaften mit 2,2 Millionen Wohnungen vorhanden.</a:t>
            </a:r>
          </a:p>
          <a:p>
            <a:r>
              <a:rPr lang="de-DE" dirty="0"/>
              <a:t>Besonders</a:t>
            </a:r>
            <a:r>
              <a:rPr lang="de-DE" b="1" dirty="0"/>
              <a:t> </a:t>
            </a:r>
            <a:r>
              <a:rPr lang="de-DE" i="1" dirty="0"/>
              <a:t>die Wohn-Genossenschaftsbewegung gegen e</a:t>
            </a:r>
            <a:r>
              <a:rPr lang="de-DE" dirty="0"/>
              <a:t>nde des 19. Jahrhunderts versuchte, die desolaten Wohnsituation, teuren Mietpreisen, Kreditmangel für Wohnneubauten und Versorgungsmangel mit Selbstorganisierung, solidarischer Selbsthilfe und sozialen Mieten zu begegnen.</a:t>
            </a:r>
          </a:p>
          <a:p>
            <a:r>
              <a:rPr lang="de-DE" dirty="0"/>
              <a:t>In den 70 Jahren gab es mit der Begründung „Skandal  der Neue Heimat“ es zu einer Verschlechterung der staatlichen Förderung. Doch seit 2000 ist wieder eine spürbare Zunahme der Wohn-Genossenschaftsbewegung zu erkennen. </a:t>
            </a:r>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62500" lnSpcReduction="20000"/>
          </a:bodyPr>
          <a:lstStyle/>
          <a:p>
            <a:r>
              <a:rPr lang="de-DE" dirty="0"/>
              <a:t>Aus der Hausbesetzer-Bewegung 1983 entstand die Gründungsversammlung der Grether-Baukooperation für Instandsetzung in Selbsthilfe in Freiburg.</a:t>
            </a:r>
          </a:p>
          <a:p>
            <a:r>
              <a:rPr lang="de-DE" dirty="0"/>
              <a:t>Aus dieser Keimzelle wurde 10 Jahre später, das Mietshäuser Syndikat.</a:t>
            </a:r>
          </a:p>
          <a:p>
            <a:r>
              <a:rPr lang="de-DE" dirty="0"/>
              <a:t>1996 Gründung Miethäuser Syndikat GmbH als Dachverband für Deutschland.</a:t>
            </a:r>
          </a:p>
          <a:p>
            <a:r>
              <a:rPr lang="de-DE" dirty="0"/>
              <a:t>Ende 2017 hat das Syndikat 763 Mitglieder mit Einlagen von rund 400.000€. Auch jeder der 154 Hausvereine ist ein Mitglied im Syndikat. </a:t>
            </a:r>
          </a:p>
          <a:p>
            <a:r>
              <a:rPr lang="de-DE" dirty="0"/>
              <a:t>In BaWü gibt es 43 Syndikatsprojekte, mit Schwerpunkt Freiburger mit Umland.</a:t>
            </a:r>
          </a:p>
          <a:p>
            <a:r>
              <a:rPr lang="de-DE" dirty="0"/>
              <a:t>Die Bandbreite der Projekte ist groß, manche stecken noch in der Sanierung und Aufbauphase, andere unterstützen bereits neue Initiativen.</a:t>
            </a:r>
          </a:p>
          <a:p>
            <a:r>
              <a:rPr lang="de-DE" dirty="0"/>
              <a:t>Es gibt sehr unterschiedliche Formen im Syndikat. Z.B. einzelne Wohnungen, Haus-WGs, Haussiedlungen mit Miethäuser bis zu 280 Bewohner.</a:t>
            </a:r>
          </a:p>
          <a:p>
            <a:endParaRPr lang="de-DE" dirty="0"/>
          </a:p>
        </p:txBody>
      </p:sp>
      <p:sp>
        <p:nvSpPr>
          <p:cNvPr id="8" name="Foliennummernplatzhalter 7">
            <a:extLst>
              <a:ext uri="{FF2B5EF4-FFF2-40B4-BE49-F238E27FC236}">
                <a16:creationId xmlns:a16="http://schemas.microsoft.com/office/drawing/2014/main" id="{25474E5A-81AB-4E29-8163-9673B161659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9" name="Fußzeilenplatzhalter 8">
            <a:extLst>
              <a:ext uri="{FF2B5EF4-FFF2-40B4-BE49-F238E27FC236}">
                <a16:creationId xmlns:a16="http://schemas.microsoft.com/office/drawing/2014/main" id="{A68AC790-66D7-4124-8F8B-FAC19B037421}"/>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347686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a:t>Ziele </a:t>
            </a:r>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70000" lnSpcReduction="20000"/>
          </a:bodyPr>
          <a:lstStyle/>
          <a:p>
            <a:r>
              <a:rPr lang="de-DE" dirty="0"/>
              <a:t>In einer (Haus-)Genossenschaft schließen sich die BewohnerInnen/Nutzer-Innen des Hauses zusammen. Es gibt unzählige Modele.</a:t>
            </a:r>
          </a:p>
          <a:p>
            <a:r>
              <a:rPr lang="de-DE" dirty="0"/>
              <a:t>Die wirtschaftlichen und sozialen Förderung ihrer Mitgliede soll sicheres und preiswertes Wohnen ermöglichen. </a:t>
            </a:r>
          </a:p>
          <a:p>
            <a:r>
              <a:rPr lang="de-DE" dirty="0"/>
              <a:t>Ein grundsätzlicher Verzicht auf Privatisierung ist nicht vorhanden, jedoch die Satzung kann dies sehr eingeschränkt werden. </a:t>
            </a:r>
          </a:p>
          <a:p>
            <a:r>
              <a:rPr lang="de-DE" dirty="0"/>
              <a:t>Eine (Haus-)Genossenschaft ist autonom und verwaltet sich selber in allen Belangen, durch Satzung und einer Geschäftsordnung. </a:t>
            </a:r>
          </a:p>
          <a:p>
            <a:r>
              <a:rPr lang="de-DE" dirty="0"/>
              <a:t>Es sollen gemeinschaftlich und individuelle Lebensform entwickeln werden. </a:t>
            </a:r>
          </a:p>
          <a:p>
            <a:r>
              <a:rPr lang="de-DE" dirty="0"/>
              <a:t>Die Gemeinschaftsräume innen und außen werden gemeinsam gestalten und bewohnt.</a:t>
            </a:r>
          </a:p>
          <a:p>
            <a:endParaRPr lang="de-DE" dirty="0"/>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70000" lnSpcReduction="20000"/>
          </a:bodyPr>
          <a:lstStyle/>
          <a:p>
            <a:r>
              <a:rPr lang="de-DE" dirty="0"/>
              <a:t>Es gibt sehr unterschiedliche Formen im Syndikat. Einzelne Wohnungen, Haus-WGs, Haussiedlungen mit Miethäuser </a:t>
            </a:r>
            <a:br>
              <a:rPr lang="de-DE" dirty="0"/>
            </a:br>
            <a:r>
              <a:rPr lang="de-DE" dirty="0"/>
              <a:t>bis zu 280 Bewohner.</a:t>
            </a:r>
          </a:p>
          <a:p>
            <a:r>
              <a:rPr lang="de-DE" dirty="0"/>
              <a:t>Die Projekte sollen preiswerte Mieten absichern.</a:t>
            </a:r>
          </a:p>
          <a:p>
            <a:r>
              <a:rPr lang="de-DE" dirty="0"/>
              <a:t>Grundsätzlicher ist der Verzicht auf eine Privatisierung, durch den Verbund zwischen einzelne Hausprojekten und dem Syndikat abgesichert.</a:t>
            </a:r>
          </a:p>
          <a:p>
            <a:r>
              <a:rPr lang="de-DE" dirty="0"/>
              <a:t>Die Mietergemeinschaften verwaltet sich im inneren eigenständig, z.B. mit Hausordnung, je nach Projekt selbst.</a:t>
            </a:r>
          </a:p>
          <a:p>
            <a:r>
              <a:rPr lang="de-DE" dirty="0"/>
              <a:t>Es sollen gemeinschaftliche und individuelle Lebensform entwickeln werden. </a:t>
            </a:r>
          </a:p>
          <a:p>
            <a:r>
              <a:rPr lang="de-DE" dirty="0"/>
              <a:t>Die Gemeinschaftsräume innen und außen werden gemeinsam gestalten und bewohnt.</a:t>
            </a:r>
          </a:p>
          <a:p>
            <a:endParaRPr lang="de-DE" dirty="0"/>
          </a:p>
        </p:txBody>
      </p:sp>
      <p:sp>
        <p:nvSpPr>
          <p:cNvPr id="8" name="Foliennummernplatzhalter 7">
            <a:extLst>
              <a:ext uri="{FF2B5EF4-FFF2-40B4-BE49-F238E27FC236}">
                <a16:creationId xmlns:a16="http://schemas.microsoft.com/office/drawing/2014/main" id="{225EF029-90A8-4BDA-A62A-079132F7738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Fußzeilenplatzhalter 8">
            <a:extLst>
              <a:ext uri="{FF2B5EF4-FFF2-40B4-BE49-F238E27FC236}">
                <a16:creationId xmlns:a16="http://schemas.microsoft.com/office/drawing/2014/main" id="{6EDA3D89-A553-4C2F-8B6E-CBBB8E04431E}"/>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2831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a:t>Rechtsformgerüst</a:t>
            </a:r>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55000" lnSpcReduction="20000"/>
          </a:bodyPr>
          <a:lstStyle/>
          <a:p>
            <a:r>
              <a:rPr lang="de-DE" dirty="0"/>
              <a:t>Geschäftstätigkeit kann sich auf soziale, kulturelle und/oder wirtschaftliche Ziele richten. </a:t>
            </a:r>
            <a:br>
              <a:rPr lang="de-DE" dirty="0"/>
            </a:br>
            <a:r>
              <a:rPr lang="de-DE" dirty="0"/>
              <a:t>Daher sehr flexibel in seinen möglichen Tätigkeitsfeldern. </a:t>
            </a:r>
          </a:p>
          <a:p>
            <a:r>
              <a:rPr lang="de-DE" dirty="0"/>
              <a:t>Eine Genossenschaft ist autonom und verwaltet sich selber, ohne Einwirkung anderer Personen, durch Satzung und Geschäftsordnung. </a:t>
            </a:r>
            <a:br>
              <a:rPr lang="de-DE" dirty="0"/>
            </a:br>
            <a:r>
              <a:rPr lang="de-DE" dirty="0"/>
              <a:t>Nach außen ist eG ein juristische Person. </a:t>
            </a:r>
          </a:p>
          <a:p>
            <a:r>
              <a:rPr lang="de-DE" dirty="0"/>
              <a:t>Eine Förderung der Mitglieder steht im Mittelpunkt der Rechtsform. </a:t>
            </a:r>
          </a:p>
          <a:p>
            <a:r>
              <a:rPr lang="de-DE" dirty="0"/>
              <a:t>Jedes Mitglied hat nur eine Stimme. Grundsätzlich gilt gleiche Rechte und Pflichten.</a:t>
            </a:r>
          </a:p>
          <a:p>
            <a:r>
              <a:rPr lang="de-DE" dirty="0"/>
              <a:t>Die Nutzung einer Genossenschaftswohnung steht vorrangig Mitgliedern der Genossenschaft zu.</a:t>
            </a:r>
          </a:p>
          <a:p>
            <a:r>
              <a:rPr lang="de-DE" dirty="0"/>
              <a:t>Alle „GenossInnen“ beteiligen sich meistens anteilig auch finanziell an das Projekt. </a:t>
            </a:r>
          </a:p>
          <a:p>
            <a:r>
              <a:rPr lang="de-DE" dirty="0"/>
              <a:t>Genossenschaft-Mitglieder sind gleichberechtige Anteilseigner an dem gesamten Objekt.</a:t>
            </a:r>
          </a:p>
          <a:p>
            <a:endParaRPr lang="de-DE" dirty="0"/>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55000" lnSpcReduction="20000"/>
          </a:bodyPr>
          <a:lstStyle/>
          <a:p>
            <a:r>
              <a:rPr lang="de-DE" dirty="0"/>
              <a:t>Mietshäuser Syndikat ist eine GmbH in Kombination mit einem Haus-Verein. </a:t>
            </a:r>
          </a:p>
          <a:p>
            <a:r>
              <a:rPr lang="de-DE" dirty="0"/>
              <a:t>Es wird eine Haus GmbH gegründet, die aus zwei Gesellschaftern besteht. </a:t>
            </a:r>
          </a:p>
          <a:p>
            <a:r>
              <a:rPr lang="de-DE" dirty="0"/>
              <a:t>Ein Gesellschafter ist von der Syndikat GmbH und ein Gesellschafter von der Haus GmbH bestimmt. Die Gesellschafter vertreten die GmbH nach </a:t>
            </a:r>
            <a:r>
              <a:rPr lang="de-DE" dirty="0" err="1"/>
              <a:t>aussen</a:t>
            </a:r>
            <a:r>
              <a:rPr lang="de-DE" dirty="0"/>
              <a:t>.</a:t>
            </a:r>
          </a:p>
          <a:p>
            <a:endParaRPr lang="de-DE" dirty="0"/>
          </a:p>
          <a:p>
            <a:r>
              <a:rPr lang="de-DE" dirty="0"/>
              <a:t>Die „Haus“- GmbH: ist Eigentümerin des Grundstücks. Es gründet einen Haus-Verein bzw. Mieter-Verein.</a:t>
            </a:r>
          </a:p>
          <a:p>
            <a:r>
              <a:rPr lang="de-DE" dirty="0"/>
              <a:t>Die GmbH vermietet das Objekt zur sozial-räumlichen Nutzung an BewohnerInnen und andere NutzerInnen </a:t>
            </a:r>
            <a:br>
              <a:rPr lang="de-DE" dirty="0"/>
            </a:br>
            <a:r>
              <a:rPr lang="de-DE" dirty="0"/>
              <a:t>(z.B. Vereine, MitarbeiterInnen, Gewerbe). </a:t>
            </a:r>
          </a:p>
          <a:p>
            <a:r>
              <a:rPr lang="de-DE" dirty="0"/>
              <a:t>Der Haus-VEREIN ist selbstbestimmter Mehrheitsgesellschafter der GmbH und verwaltet das Objekt. </a:t>
            </a:r>
          </a:p>
          <a:p>
            <a:r>
              <a:rPr lang="de-DE" dirty="0"/>
              <a:t>Nutzer-Innen sind NICHT EigentümerInnen, sondern nur ein Mieter-Verein.</a:t>
            </a:r>
          </a:p>
        </p:txBody>
      </p:sp>
      <p:sp>
        <p:nvSpPr>
          <p:cNvPr id="8" name="Foliennummernplatzhalter 7">
            <a:extLst>
              <a:ext uri="{FF2B5EF4-FFF2-40B4-BE49-F238E27FC236}">
                <a16:creationId xmlns:a16="http://schemas.microsoft.com/office/drawing/2014/main" id="{22E4584D-668F-4E55-91BA-60F7B51846A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Fußzeilenplatzhalter 8">
            <a:extLst>
              <a:ext uri="{FF2B5EF4-FFF2-40B4-BE49-F238E27FC236}">
                <a16:creationId xmlns:a16="http://schemas.microsoft.com/office/drawing/2014/main" id="{3A61E057-79BE-406E-8534-3FA6622FD66C}"/>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11489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a:t>Voraussetzungen</a:t>
            </a:r>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55000" lnSpcReduction="20000"/>
          </a:bodyPr>
          <a:lstStyle/>
          <a:p>
            <a:r>
              <a:rPr lang="de-DE" dirty="0"/>
              <a:t>Die eG muss Mitglied in einem Genossenschaftsverband werden, dem das Prüfungsrecht verliehen wurde.</a:t>
            </a:r>
          </a:p>
          <a:p>
            <a:r>
              <a:rPr lang="de-DE" dirty="0"/>
              <a:t>Es gibt einige formale umständliche Vorgaben, um eine eG zu gründen. Eine juristische Beratung über Konzept- und Satzungsentwurf sind nötig. </a:t>
            </a:r>
          </a:p>
          <a:p>
            <a:r>
              <a:rPr lang="de-DE" dirty="0"/>
              <a:t>Nach der Gründungssitzung prüft der genossenschaftliche Prüfungsverband die gesamten Unterlagen für die Voraussetzung für den Eintrag ins Genossenschaftsregister.</a:t>
            </a:r>
          </a:p>
          <a:p>
            <a:r>
              <a:rPr lang="de-DE" dirty="0"/>
              <a:t>Ein Genossenschaftsgesetz regelt die nötigen Organe, wie Generalversammlung, Vorstand, Aufsichtsrat, bzw. Bevollmächtigter bei der kleinen eG.  </a:t>
            </a:r>
          </a:p>
          <a:p>
            <a:r>
              <a:rPr lang="de-DE" dirty="0"/>
              <a:t>Die (Haus)-Genossenschaft ist auf ein Projekt  konzentriert und versucht die Bedürfnisse der Bewohner innerhalb dieses Rahmens zu regeln. Erweiterungsmöglichkeiten sind darüber sehr flexibel möglich.</a:t>
            </a:r>
          </a:p>
          <a:p>
            <a:r>
              <a:rPr lang="de-DE" dirty="0"/>
              <a:t>Es gibt keinen vorgeschriebene Stammkapital  höhe.  </a:t>
            </a:r>
          </a:p>
          <a:p>
            <a:r>
              <a:rPr lang="de-DE" dirty="0"/>
              <a:t>Die Genossenschaft macht direkte Verträge mit Direkt- Kreditgeber unter Privatleuten.</a:t>
            </a:r>
          </a:p>
          <a:p>
            <a:endParaRPr lang="de-DE" dirty="0"/>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55000" lnSpcReduction="20000"/>
          </a:bodyPr>
          <a:lstStyle/>
          <a:p>
            <a:r>
              <a:rPr lang="de-DE" dirty="0"/>
              <a:t>Mitglieder eines Wohnprojekt müssen Mitglieder des Miethäuser Syndikats werden und einen Antrag auf Unterstützung ihres Projekt stellen. </a:t>
            </a:r>
          </a:p>
          <a:p>
            <a:r>
              <a:rPr lang="de-DE" dirty="0"/>
              <a:t>Die Projektgründungsphase ist häufig ein jahrelanger Prozess mit intensiver Beratung. Es gibt auch einige grundsätzliche Ausschluss-Kriterien. </a:t>
            </a:r>
          </a:p>
          <a:p>
            <a:r>
              <a:rPr lang="de-DE" dirty="0"/>
              <a:t>Über einer Beteiligung des Syndikats an der Gründung einer  „Haus“- GmbH“ entscheidet grundsätzlich die Mietgliederversammlung des bundesweiten Vereins Miethäuser Syndikat. Normal gibt diese Versammlung 3 bis 4 mal im Jahr, je nach Bedarf.</a:t>
            </a:r>
          </a:p>
          <a:p>
            <a:r>
              <a:rPr lang="de-DE" dirty="0"/>
              <a:t>Es sollen viele Häuser vielen Menschen gehören, aber keinem Mensch ein Haus. Mit der Entstehung von Netzwerken wie dem Mietshäuser Syndikat entstehen immer mehr kollektiv selbst organisierte nachhaltig angelegte Projekte,</a:t>
            </a:r>
          </a:p>
          <a:p>
            <a:r>
              <a:rPr lang="de-DE" dirty="0"/>
              <a:t>Als Haus GmbH ist mindestens ein Stammkapital von 25.000€ nötig.</a:t>
            </a:r>
          </a:p>
          <a:p>
            <a:r>
              <a:rPr lang="de-DE" dirty="0"/>
              <a:t>Das Miethäuser Syndikat ist behilflich um Direkt- Kreditgeber unter Privatleuten zu gewinnen und deren Risiko zu splitten unter mehreren Haus GmbHs.</a:t>
            </a:r>
          </a:p>
        </p:txBody>
      </p:sp>
      <p:sp>
        <p:nvSpPr>
          <p:cNvPr id="8" name="Foliennummernplatzhalter 7">
            <a:extLst>
              <a:ext uri="{FF2B5EF4-FFF2-40B4-BE49-F238E27FC236}">
                <a16:creationId xmlns:a16="http://schemas.microsoft.com/office/drawing/2014/main" id="{31C5F18D-514D-4743-A0A3-B4B5722262E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9" name="Fußzeilenplatzhalter 8">
            <a:extLst>
              <a:ext uri="{FF2B5EF4-FFF2-40B4-BE49-F238E27FC236}">
                <a16:creationId xmlns:a16="http://schemas.microsoft.com/office/drawing/2014/main" id="{D77ED3BB-F892-4629-ACCA-EF908A230499}"/>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324419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a:t>Wohnrecht</a:t>
            </a:r>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92500" lnSpcReduction="20000"/>
          </a:bodyPr>
          <a:lstStyle/>
          <a:p>
            <a:r>
              <a:rPr lang="de-DE" dirty="0"/>
              <a:t>Die Überlassung einer Genossenschaftswohnung begründet grundsätzlich ein dauerndes Nutzungsrecht des Mitglieds. (Außer ganz besonderen satzungsmäßigen Ausschluss- Bedingungen.)</a:t>
            </a:r>
          </a:p>
          <a:p>
            <a:r>
              <a:rPr lang="de-DE" dirty="0"/>
              <a:t>Über Mietverträge entscheidet die Generalversammlung, mit einfacher Mehrheit.</a:t>
            </a:r>
          </a:p>
          <a:p>
            <a:r>
              <a:rPr lang="de-DE" dirty="0"/>
              <a:t>Ab Einzug kann sich jede/r </a:t>
            </a:r>
            <a:r>
              <a:rPr lang="de-DE" dirty="0" err="1"/>
              <a:t>MieterIn</a:t>
            </a:r>
            <a:r>
              <a:rPr lang="de-DE" dirty="0"/>
              <a:t> auf die Genossenschaftsatzung und das deutsche Mietrecht berufen.</a:t>
            </a:r>
          </a:p>
          <a:p>
            <a:endParaRPr lang="de-DE" dirty="0"/>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92500" lnSpcReduction="20000"/>
          </a:bodyPr>
          <a:lstStyle/>
          <a:p>
            <a:r>
              <a:rPr lang="de-DE" dirty="0"/>
              <a:t>Ein Wohnrecht, noch eine Pflicht zu einer finanziellen Einlage, ist nicht vorhanden. </a:t>
            </a:r>
          </a:p>
          <a:p>
            <a:r>
              <a:rPr lang="de-DE" dirty="0"/>
              <a:t>Wer einzieht entscheidet beim Syndikat der jeweilige Hausverein, in dem alle MieterInnen organisiert sind und der in den Projekten in der Regel im Konsens</a:t>
            </a:r>
            <a:r>
              <a:rPr lang="de-DE" b="1" dirty="0"/>
              <a:t> </a:t>
            </a:r>
            <a:r>
              <a:rPr lang="de-DE" dirty="0"/>
              <a:t>entscheidet.</a:t>
            </a:r>
          </a:p>
          <a:p>
            <a:r>
              <a:rPr lang="de-DE" dirty="0"/>
              <a:t>Ab Einzug kann sich jede/r </a:t>
            </a:r>
            <a:r>
              <a:rPr lang="de-DE" dirty="0" err="1"/>
              <a:t>MieterIn</a:t>
            </a:r>
            <a:r>
              <a:rPr lang="de-DE" dirty="0"/>
              <a:t> nur auf das deutsche Mietrecht berufen. </a:t>
            </a:r>
          </a:p>
          <a:p>
            <a:endParaRPr lang="de-DE" dirty="0"/>
          </a:p>
        </p:txBody>
      </p:sp>
      <p:sp>
        <p:nvSpPr>
          <p:cNvPr id="9" name="Foliennummernplatzhalter 8">
            <a:extLst>
              <a:ext uri="{FF2B5EF4-FFF2-40B4-BE49-F238E27FC236}">
                <a16:creationId xmlns:a16="http://schemas.microsoft.com/office/drawing/2014/main" id="{A1657190-30F3-4FE0-8EBC-5679BA4CD01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0" name="Fußzeilenplatzhalter 9">
            <a:extLst>
              <a:ext uri="{FF2B5EF4-FFF2-40B4-BE49-F238E27FC236}">
                <a16:creationId xmlns:a16="http://schemas.microsoft.com/office/drawing/2014/main" id="{00474783-8C98-4C6F-A688-E78AC0ADD75D}"/>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330619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809B9A-4496-402C-ADED-FA0563C0FDBB}"/>
              </a:ext>
            </a:extLst>
          </p:cNvPr>
          <p:cNvSpPr>
            <a:spLocks noGrp="1"/>
          </p:cNvSpPr>
          <p:nvPr>
            <p:ph type="title"/>
          </p:nvPr>
        </p:nvSpPr>
        <p:spPr/>
        <p:txBody>
          <a:bodyPr/>
          <a:lstStyle/>
          <a:p>
            <a:pPr algn="ctr"/>
            <a:r>
              <a:rPr lang="de-DE" dirty="0"/>
              <a:t>Zwei Modelle kollektiver Hausprojekte</a:t>
            </a:r>
            <a:br>
              <a:rPr lang="de-DE" dirty="0"/>
            </a:br>
            <a:r>
              <a:rPr lang="de-DE" dirty="0" err="1"/>
              <a:t>Organisatzionsformen</a:t>
            </a:r>
            <a:endParaRPr lang="de-DE" dirty="0"/>
          </a:p>
        </p:txBody>
      </p:sp>
      <p:sp>
        <p:nvSpPr>
          <p:cNvPr id="3" name="Textplatzhalter 2">
            <a:extLst>
              <a:ext uri="{FF2B5EF4-FFF2-40B4-BE49-F238E27FC236}">
                <a16:creationId xmlns:a16="http://schemas.microsoft.com/office/drawing/2014/main" id="{5091F0A5-1815-4A21-B299-9FB9CA7D4A12}"/>
              </a:ext>
            </a:extLst>
          </p:cNvPr>
          <p:cNvSpPr>
            <a:spLocks noGrp="1"/>
          </p:cNvSpPr>
          <p:nvPr>
            <p:ph type="body" idx="1"/>
          </p:nvPr>
        </p:nvSpPr>
        <p:spPr/>
        <p:txBody>
          <a:bodyPr/>
          <a:lstStyle/>
          <a:p>
            <a:r>
              <a:rPr lang="de-DE" dirty="0"/>
              <a:t>Genossenschaft</a:t>
            </a:r>
          </a:p>
        </p:txBody>
      </p:sp>
      <p:sp>
        <p:nvSpPr>
          <p:cNvPr id="4" name="Inhaltsplatzhalter 3">
            <a:extLst>
              <a:ext uri="{FF2B5EF4-FFF2-40B4-BE49-F238E27FC236}">
                <a16:creationId xmlns:a16="http://schemas.microsoft.com/office/drawing/2014/main" id="{B0D58491-6994-4E09-B854-551A9C611586}"/>
              </a:ext>
            </a:extLst>
          </p:cNvPr>
          <p:cNvSpPr>
            <a:spLocks noGrp="1"/>
          </p:cNvSpPr>
          <p:nvPr>
            <p:ph sz="half" idx="2"/>
          </p:nvPr>
        </p:nvSpPr>
        <p:spPr/>
        <p:txBody>
          <a:bodyPr>
            <a:normAutofit fontScale="92500" lnSpcReduction="20000"/>
          </a:bodyPr>
          <a:lstStyle/>
          <a:p>
            <a:r>
              <a:rPr lang="de-DE" dirty="0"/>
              <a:t>Die Generalversammlung beschließt die Satzung mit einfacher Mehrheit.</a:t>
            </a:r>
          </a:p>
          <a:p>
            <a:r>
              <a:rPr lang="de-DE" dirty="0"/>
              <a:t>Jedes Mitglied hat nur eine Stimme. </a:t>
            </a:r>
          </a:p>
          <a:p>
            <a:r>
              <a:rPr lang="de-DE" dirty="0"/>
              <a:t>Der Vorstand wird alle drei Jahre gewählt und vertritt die Genossenschaft nach außen in eigener Verantwortung, jedoch im festgelegten Rahmen der Beschlüsse der Vollversammlung.</a:t>
            </a:r>
          </a:p>
          <a:p>
            <a:r>
              <a:rPr lang="de-DE" dirty="0"/>
              <a:t>Nur durch Bundesgenossenschafts-verband wird alle 2 Jahre die Geschäftsführung von außen überprüft.</a:t>
            </a:r>
          </a:p>
          <a:p>
            <a:endParaRPr lang="de-DE" dirty="0"/>
          </a:p>
        </p:txBody>
      </p:sp>
      <p:sp>
        <p:nvSpPr>
          <p:cNvPr id="5" name="Textplatzhalter 4">
            <a:extLst>
              <a:ext uri="{FF2B5EF4-FFF2-40B4-BE49-F238E27FC236}">
                <a16:creationId xmlns:a16="http://schemas.microsoft.com/office/drawing/2014/main" id="{00812833-1F38-4F32-8DF0-4597358000FF}"/>
              </a:ext>
            </a:extLst>
          </p:cNvPr>
          <p:cNvSpPr>
            <a:spLocks noGrp="1"/>
          </p:cNvSpPr>
          <p:nvPr>
            <p:ph type="body" sz="quarter" idx="3"/>
          </p:nvPr>
        </p:nvSpPr>
        <p:spPr/>
        <p:txBody>
          <a:bodyPr/>
          <a:lstStyle/>
          <a:p>
            <a:r>
              <a:rPr lang="de-DE" dirty="0"/>
              <a:t>Miethäuser Syndikat</a:t>
            </a:r>
          </a:p>
        </p:txBody>
      </p:sp>
      <p:sp>
        <p:nvSpPr>
          <p:cNvPr id="6" name="Inhaltsplatzhalter 5">
            <a:extLst>
              <a:ext uri="{FF2B5EF4-FFF2-40B4-BE49-F238E27FC236}">
                <a16:creationId xmlns:a16="http://schemas.microsoft.com/office/drawing/2014/main" id="{893B9009-C3C5-4C2C-A5AF-C5B993016963}"/>
              </a:ext>
            </a:extLst>
          </p:cNvPr>
          <p:cNvSpPr>
            <a:spLocks noGrp="1"/>
          </p:cNvSpPr>
          <p:nvPr>
            <p:ph sz="quarter" idx="4"/>
          </p:nvPr>
        </p:nvSpPr>
        <p:spPr/>
        <p:txBody>
          <a:bodyPr>
            <a:normAutofit fontScale="92500" lnSpcReduction="20000"/>
          </a:bodyPr>
          <a:lstStyle/>
          <a:p>
            <a:r>
              <a:rPr lang="de-DE" dirty="0"/>
              <a:t>Die an den Haus GmbHs beteiligte bundesweite Syndikats GmbH als Rahmenstruktur und Wächter kann nur bei der Gewinnverwendung, Beteiligungen und einem Verkauf von Grund und Boden ein Veto einlegen. </a:t>
            </a:r>
          </a:p>
          <a:p>
            <a:r>
              <a:rPr lang="de-DE" dirty="0"/>
              <a:t>Durch den von Häuser Syndikat festgelegten zweiten Gesellschafter.</a:t>
            </a:r>
          </a:p>
          <a:p>
            <a:r>
              <a:rPr lang="de-DE" dirty="0"/>
              <a:t>Die rechtlich verbindliche Eigentumsneutralisierung, soll einen Solidartransfer gleichberechtigten Selbstorganisation schaffen.</a:t>
            </a:r>
          </a:p>
          <a:p>
            <a:endParaRPr lang="de-DE" dirty="0"/>
          </a:p>
        </p:txBody>
      </p:sp>
      <p:sp>
        <p:nvSpPr>
          <p:cNvPr id="8" name="Foliennummernplatzhalter 7">
            <a:extLst>
              <a:ext uri="{FF2B5EF4-FFF2-40B4-BE49-F238E27FC236}">
                <a16:creationId xmlns:a16="http://schemas.microsoft.com/office/drawing/2014/main" id="{66059F7D-0379-41AC-84C2-0D44E95745D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Fußzeilenplatzhalter 8">
            <a:extLst>
              <a:ext uri="{FF2B5EF4-FFF2-40B4-BE49-F238E27FC236}">
                <a16:creationId xmlns:a16="http://schemas.microsoft.com/office/drawing/2014/main" id="{BAEF01AF-F5B9-4954-9DD6-0727473A9F7D}"/>
              </a:ext>
            </a:extLst>
          </p:cNvPr>
          <p:cNvSpPr>
            <a:spLocks noGrp="1"/>
          </p:cNvSpPr>
          <p:nvPr>
            <p:ph type="ftr" sz="quarter" idx="11"/>
          </p:nvPr>
        </p:nvSpPr>
        <p:spPr/>
        <p:txBody>
          <a:bodyPr/>
          <a:lstStyle/>
          <a:p>
            <a:pPr algn="ctr"/>
            <a:r>
              <a:rPr lang="en-US" dirty="0" err="1"/>
              <a:t>Waldrain</a:t>
            </a:r>
            <a:r>
              <a:rPr lang="en-US" dirty="0"/>
              <a:t> </a:t>
            </a:r>
            <a:r>
              <a:rPr lang="en-US" dirty="0" err="1"/>
              <a:t>Geschäfsform</a:t>
            </a:r>
            <a:endParaRPr lang="en-US" dirty="0"/>
          </a:p>
        </p:txBody>
      </p:sp>
    </p:spTree>
    <p:extLst>
      <p:ext uri="{BB962C8B-B14F-4D97-AF65-F5344CB8AC3E}">
        <p14:creationId xmlns:p14="http://schemas.microsoft.com/office/powerpoint/2010/main" val="3617745350"/>
      </p:ext>
    </p:extLst>
  </p:cSld>
  <p:clrMapOvr>
    <a:masterClrMapping/>
  </p:clrMapOvr>
</p:sld>
</file>

<file path=ppt/theme/theme1.xml><?xml version="1.0" encoding="utf-8"?>
<a:theme xmlns:a="http://schemas.openxmlformats.org/drawingml/2006/main" name="Fetze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1579</Words>
  <Application>Microsoft Office PowerPoint</Application>
  <PresentationFormat>Breitbild</PresentationFormat>
  <Paragraphs>122</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Century Gothic</vt:lpstr>
      <vt:lpstr>Wingdings 3</vt:lpstr>
      <vt:lpstr>Fetzen</vt:lpstr>
      <vt:lpstr>Wichtige Fragen zur selbstverwalteten alternativen Hausprojekten</vt:lpstr>
      <vt:lpstr>Wichtige Fragen zur selbstverwalteten alternativen Hausprojekten Finden einer geeignete Rechtsform</vt:lpstr>
      <vt:lpstr>Genossenschaft oder Miethäuser Syndikat</vt:lpstr>
      <vt:lpstr>Zwei Modelle kollektiver Hausprojekte Geschichtliche Entwicklung  </vt:lpstr>
      <vt:lpstr>Zwei Modelle kollektiver Hausprojekte Ziele </vt:lpstr>
      <vt:lpstr>Zwei Modelle kollektiver Hausprojekte Rechtsformgerüst</vt:lpstr>
      <vt:lpstr>Zwei Modelle kollektiver Hausprojekte Voraussetzungen</vt:lpstr>
      <vt:lpstr>Zwei Modelle kollektiver Hausprojekte Wohnrecht</vt:lpstr>
      <vt:lpstr>Zwei Modelle kollektiver Hausprojekte Organisatzionsformen</vt:lpstr>
      <vt:lpstr>Zwei Modelle kollektiver Hausprojekte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Genossenschaft oder Miethäuser Syndikat</dc:title>
  <dc:creator>Michael Schreier</dc:creator>
  <cp:lastModifiedBy>Michael Schreier</cp:lastModifiedBy>
  <cp:revision>110</cp:revision>
  <dcterms:created xsi:type="dcterms:W3CDTF">2020-05-01T13:59:33Z</dcterms:created>
  <dcterms:modified xsi:type="dcterms:W3CDTF">2020-05-06T16:00:51Z</dcterms:modified>
</cp:coreProperties>
</file>