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e9eee5375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e9eee5375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e9eee537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e9eee537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9eee5375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9eee5375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9eee5375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9eee5375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9eee537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9eee537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e9eee53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e9eee53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Svelte,</a:t>
            </a:r>
            <a:r>
              <a:rPr lang="es" sz="1200"/>
              <a:t> en el futuro podríamos eliminar la dependencia de la abstracción DOM escribiendo un objetivo de compilación personalizado para svelte que </a:t>
            </a:r>
            <a:r>
              <a:rPr lang="es" sz="1200"/>
              <a:t>emitirá</a:t>
            </a:r>
            <a:r>
              <a:rPr lang="es" sz="1200"/>
              <a:t> código Nativescript-core directamente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s" sz="1200"/>
              <a:t>DOM real =</a:t>
            </a:r>
            <a:r>
              <a:rPr lang="es" sz="1200"/>
              <a:t> Entonces, mientras HTML es un texto, el DOM es una representación en memoria de este texto.</a:t>
            </a:r>
            <a:endParaRPr sz="1200"/>
          </a:p>
          <a:p>
            <a:pPr indent="0" lvl="0" marL="0" rtl="0" algn="l">
              <a:spcBef>
                <a:spcPts val="0"/>
              </a:spcBef>
              <a:spcAft>
                <a:spcPts val="0"/>
              </a:spcAft>
              <a:buNone/>
            </a:pPr>
            <a:r>
              <a:rPr b="1" lang="es" sz="1200"/>
              <a:t>DOM virtual =</a:t>
            </a:r>
            <a:r>
              <a:rPr lang="es" sz="1200"/>
              <a:t> Es una abstracción del DOM HTML. Es liviano y está separado de los detalles de implementación específicos del navegador. Dado que el DOM en sí ya era una abstracción, el DOM virtual es, de hecho, una abstracción de una abstracción.</a:t>
            </a:r>
            <a:endParaRPr sz="1600">
              <a:solidFill>
                <a:srgbClr val="333333"/>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9eee5375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9eee5375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9eee5375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9eee5375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9eee537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9eee537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s"/>
              <a:t>Modulo loader =</a:t>
            </a:r>
            <a:r>
              <a:rPr lang="es"/>
              <a:t> Un cargador de módulos es típicamente una biblioteca que puede cargar, interpretar y ejecutar módulos JavaScript. Ejemplo de esto es webpack</a:t>
            </a:r>
            <a:endParaRPr/>
          </a:p>
          <a:p>
            <a:pPr indent="0" lvl="0" marL="0" rtl="0" algn="l">
              <a:spcBef>
                <a:spcPts val="0"/>
              </a:spcBef>
              <a:spcAft>
                <a:spcPts val="0"/>
              </a:spcAft>
              <a:buNone/>
            </a:pPr>
            <a:r>
              <a:rPr b="1" lang="es"/>
              <a:t>Debugging = </a:t>
            </a:r>
            <a:r>
              <a:rPr lang="es"/>
              <a:t>las mismas herramientas que </a:t>
            </a:r>
            <a:r>
              <a:rPr lang="es"/>
              <a:t>conocemos</a:t>
            </a:r>
            <a:r>
              <a:rPr lang="es"/>
              <a:t> de angular, react y chrome</a:t>
            </a:r>
            <a:endParaRPr/>
          </a:p>
          <a:p>
            <a:pPr indent="0" lvl="0" marL="0" rtl="0" algn="l">
              <a:spcBef>
                <a:spcPts val="0"/>
              </a:spcBef>
              <a:spcAft>
                <a:spcPts val="0"/>
              </a:spcAft>
              <a:buNone/>
            </a:pPr>
            <a:r>
              <a:rPr b="1" lang="es"/>
              <a:t>JS Workers = </a:t>
            </a:r>
            <a:r>
              <a:rPr lang="es"/>
              <a:t>es un script JavaScript ejecutado desde una página HTML que se ejecuta en segundo plano, independientemente de los scripts</a:t>
            </a:r>
            <a:endParaRPr/>
          </a:p>
          <a:p>
            <a:pPr indent="0" lvl="0" marL="0" rtl="0" algn="l">
              <a:spcBef>
                <a:spcPts val="0"/>
              </a:spcBef>
              <a:spcAft>
                <a:spcPts val="0"/>
              </a:spcAft>
              <a:buNone/>
            </a:pPr>
            <a:r>
              <a:rPr b="1" lang="es"/>
              <a:t>Live Sync =</a:t>
            </a:r>
            <a:r>
              <a:rPr lang="es"/>
              <a:t> Incremento de versiones </a:t>
            </a:r>
            <a:r>
              <a:rPr lang="es"/>
              <a:t>automáticamente</a:t>
            </a:r>
            <a:r>
              <a:rPr lang="es"/>
              <a:t> y despliegue </a:t>
            </a:r>
            <a:r>
              <a:rPr lang="es"/>
              <a:t>automático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Las </a:t>
            </a:r>
            <a:r>
              <a:rPr b="1" lang="es"/>
              <a:t>Directivas </a:t>
            </a:r>
            <a:r>
              <a:rPr lang="es"/>
              <a:t>extienden la funcionalidad del HTML usando para ello una nueva sintaxis.</a:t>
            </a:r>
            <a:endParaRPr/>
          </a:p>
          <a:p>
            <a:pPr indent="0" lvl="0" marL="0" rtl="0" algn="l">
              <a:spcBef>
                <a:spcPts val="0"/>
              </a:spcBef>
              <a:spcAft>
                <a:spcPts val="0"/>
              </a:spcAft>
              <a:buClr>
                <a:schemeClr val="dk1"/>
              </a:buClr>
              <a:buSzPts val="1100"/>
              <a:buFont typeface="Arial"/>
              <a:buNone/>
            </a:pPr>
            <a:r>
              <a:rPr lang="es"/>
              <a:t>Con ella podemos usar lógica que será ejecutada en el DOM (Document Object Model).</a:t>
            </a:r>
            <a:endParaRPr/>
          </a:p>
          <a:p>
            <a:pPr indent="0" lvl="0" marL="0" rtl="0" algn="l">
              <a:spcBef>
                <a:spcPts val="0"/>
              </a:spcBef>
              <a:spcAft>
                <a:spcPts val="0"/>
              </a:spcAft>
              <a:buClr>
                <a:schemeClr val="dk1"/>
              </a:buClr>
              <a:buSzPts val="1100"/>
              <a:buFont typeface="Arial"/>
              <a:buNone/>
            </a:pPr>
            <a:r>
              <a:rPr lang="es"/>
              <a:t>Cada Directiva que usamos tiene un nombre, y determina donde puede ser usada, sea en un elemento, atributo, componente o clase.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t>Directivas de Atributo</a:t>
            </a:r>
            <a:endParaRPr b="1"/>
          </a:p>
          <a:p>
            <a:pPr indent="0" lvl="0" marL="0" rtl="0" algn="l">
              <a:spcBef>
                <a:spcPts val="0"/>
              </a:spcBef>
              <a:spcAft>
                <a:spcPts val="0"/>
              </a:spcAft>
              <a:buNone/>
            </a:pPr>
            <a:r>
              <a:rPr lang="es"/>
              <a:t>Alteran la apariencia o comportamiento de un elemento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a:t>Directivas Estructurales</a:t>
            </a:r>
            <a:endParaRPr b="1"/>
          </a:p>
          <a:p>
            <a:pPr indent="0" lvl="0" marL="0" rtl="0" algn="l">
              <a:spcBef>
                <a:spcPts val="0"/>
              </a:spcBef>
              <a:spcAft>
                <a:spcPts val="0"/>
              </a:spcAft>
              <a:buNone/>
            </a:pPr>
            <a:r>
              <a:rPr lang="es"/>
              <a:t>Alteran la estructura del DOM, agregando, eliminando y manipulando los elementos host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a:t>Directivas de Componente</a:t>
            </a:r>
            <a:endParaRPr b="1"/>
          </a:p>
          <a:p>
            <a:pPr indent="0" lvl="0" marL="0" rtl="0" algn="l">
              <a:spcBef>
                <a:spcPts val="0"/>
              </a:spcBef>
              <a:spcAft>
                <a:spcPts val="0"/>
              </a:spcAft>
              <a:buClr>
                <a:schemeClr val="dk1"/>
              </a:buClr>
              <a:buSzPts val="1100"/>
              <a:buFont typeface="Arial"/>
              <a:buNone/>
            </a:pPr>
            <a:r>
              <a:rPr lang="es"/>
              <a:t>Las Directivas de Componente son directivas con un Template</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e9eee5375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e9eee5375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NativeScript está compuesto de una máquina virtual JavaScript, un ejecutor, y un módulo de puente. La máquina virtual JavaScript interpreta y ejecuta código JavaScript. Luego, el módulo de puente traduce las llamadas a las API específicas de la plataforma y retorna los resultados a la función que los solicitó.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9eee5375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e9eee5375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Nos abstrae de la </a:t>
            </a:r>
            <a:r>
              <a:rPr lang="es" sz="1400"/>
              <a:t>compilación</a:t>
            </a:r>
            <a:r>
              <a:rPr lang="es" sz="1400"/>
              <a:t> de de archivos especificos como pueden ser scss, less o sass</a:t>
            </a:r>
            <a:endParaRPr sz="1400"/>
          </a:p>
          <a:p>
            <a:pPr indent="0" lvl="0" marL="0" rtl="0" algn="l">
              <a:spcBef>
                <a:spcPts val="0"/>
              </a:spcBef>
              <a:spcAft>
                <a:spcPts val="0"/>
              </a:spcAft>
              <a:buNone/>
            </a:pPr>
            <a:r>
              <a:rPr lang="es" sz="1400"/>
              <a:t>Ejemplo de compilador de sass : Node-sass</a:t>
            </a:r>
            <a:endParaRPr b="1" sz="1700">
              <a:solidFill>
                <a:srgbClr val="3A3A3A"/>
              </a:solidFill>
              <a:highlight>
                <a:srgbClr val="FEFEFE"/>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59c10351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59c10351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Este es un ejemplo podemos ver </a:t>
            </a:r>
            <a:r>
              <a:rPr lang="es" sz="1400"/>
              <a:t>cómo</a:t>
            </a:r>
            <a:r>
              <a:rPr lang="es" sz="1400"/>
              <a:t> se realiza la </a:t>
            </a:r>
            <a:r>
              <a:rPr lang="es" sz="1400"/>
              <a:t>importación</a:t>
            </a:r>
            <a:r>
              <a:rPr lang="es" sz="1400"/>
              <a:t> del </a:t>
            </a:r>
            <a:r>
              <a:rPr lang="es" sz="1400"/>
              <a:t>módulo</a:t>
            </a:r>
            <a:r>
              <a:rPr lang="es" sz="1400"/>
              <a:t> file-system y su </a:t>
            </a:r>
            <a:r>
              <a:rPr lang="es" sz="1400"/>
              <a:t>instanciación</a:t>
            </a:r>
            <a:r>
              <a:rPr lang="es" sz="1400"/>
              <a:t> para posterior </a:t>
            </a:r>
            <a:r>
              <a:rPr lang="es" sz="1400"/>
              <a:t>utilización</a:t>
            </a:r>
            <a:r>
              <a:rPr lang="es" sz="1400"/>
              <a:t> en los tres entornos distintos, </a:t>
            </a:r>
            <a:r>
              <a:rPr lang="es" sz="1400"/>
              <a:t>javascript</a:t>
            </a:r>
            <a:r>
              <a:rPr lang="es" sz="1400"/>
              <a:t>, java y swift</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
    <p:bg>
      <p:bgPr>
        <a:solidFill>
          <a:srgbClr val="FFFFFF"/>
        </a:solidFill>
      </p:bgPr>
    </p:bg>
    <p:spTree>
      <p:nvGrpSpPr>
        <p:cNvPr id="60"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play.nativescript.org/?template=play-vue" TargetMode="External"/><Relationship Id="rId4" Type="http://schemas.openxmlformats.org/officeDocument/2006/relationships/hyperlink" Target="https://nativescript-vue.org/es/docs/getting-started/playground-tutorial/" TargetMode="External"/><Relationship Id="rId5" Type="http://schemas.openxmlformats.org/officeDocument/2006/relationships/hyperlink" Target="https://nativescript-vue.org/es/docs/getting-started/templates" TargetMode="External"/><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github.com/EddyVerbruggen/nativescript-plugin-firebase" TargetMode="External"/><Relationship Id="rId4" Type="http://schemas.openxmlformats.org/officeDocument/2006/relationships/hyperlink" Target="https://www.npmjs.com/package/nativescript-videoplayer" TargetMode="External"/><Relationship Id="rId9" Type="http://schemas.openxmlformats.org/officeDocument/2006/relationships/hyperlink" Target="https://github.com/EddyVerbruggen/nativescript-bluetooth" TargetMode="External"/><Relationship Id="rId5" Type="http://schemas.openxmlformats.org/officeDocument/2006/relationships/hyperlink" Target="https://www.npmjs.com/package/nativescript-videoplayer" TargetMode="External"/><Relationship Id="rId6" Type="http://schemas.openxmlformats.org/officeDocument/2006/relationships/hyperlink" Target="https://github.com/dapriett/nativescript-google-maps-sdk" TargetMode="External"/><Relationship Id="rId7" Type="http://schemas.openxmlformats.org/officeDocument/2006/relationships/hyperlink" Target="https://github.com/tjvantoll/nativescript-maps" TargetMode="External"/><Relationship Id="rId8" Type="http://schemas.openxmlformats.org/officeDocument/2006/relationships/hyperlink" Target="https://docs.nativescript.org/hardware/came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976075" y="1393850"/>
            <a:ext cx="39708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Native</a:t>
            </a:r>
            <a:r>
              <a:rPr lang="es"/>
              <a:t>S</a:t>
            </a:r>
            <a:r>
              <a:rPr lang="es"/>
              <a:t>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663900" y="1036013"/>
            <a:ext cx="8040000" cy="180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Una aplicación visual construida que te permite arrastrar y soltar diferentes componentes de UI</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Una base de datos en la nube que te proporciona la base de datos para tu aplicación</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Actualizaciones de aplicación en vivo. La publicación de updates sin tener que reenviar la app a la tienda de aplicaciones y hacer que el usuario actualice la aplicación manualmente.</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Un servicio de analíticas que responde preguntas sobre cómo está siendo usada la aplicación, cómo es su desempeño, y qué piensan los usuarios de ella.</a:t>
            </a:r>
            <a:endParaRPr>
              <a:latin typeface="Comic Sans MS"/>
              <a:ea typeface="Comic Sans MS"/>
              <a:cs typeface="Comic Sans MS"/>
              <a:sym typeface="Comic Sans MS"/>
            </a:endParaRPr>
          </a:p>
        </p:txBody>
      </p:sp>
      <p:sp>
        <p:nvSpPr>
          <p:cNvPr id="143" name="Google Shape;143;p23"/>
          <p:cNvSpPr txBox="1"/>
          <p:nvPr/>
        </p:nvSpPr>
        <p:spPr>
          <a:xfrm>
            <a:off x="6164900" y="1014100"/>
            <a:ext cx="219000" cy="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4" name="Google Shape;144;p23"/>
          <p:cNvSpPr txBox="1"/>
          <p:nvPr/>
        </p:nvSpPr>
        <p:spPr>
          <a:xfrm>
            <a:off x="1247675" y="343025"/>
            <a:ext cx="63765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accent1"/>
                </a:solidFill>
                <a:latin typeface="Comic Sans MS"/>
                <a:ea typeface="Comic Sans MS"/>
                <a:cs typeface="Comic Sans MS"/>
                <a:sym typeface="Comic Sans MS"/>
              </a:rPr>
              <a:t>NativeScript. Algunos ejemplos de las herramientas que ofrece son:</a:t>
            </a:r>
            <a:endParaRPr b="1" sz="1800">
              <a:solidFill>
                <a:schemeClr val="accent1"/>
              </a:solidFill>
            </a:endParaRPr>
          </a:p>
        </p:txBody>
      </p:sp>
      <p:sp>
        <p:nvSpPr>
          <p:cNvPr id="145" name="Google Shape;145;p23"/>
          <p:cNvSpPr txBox="1"/>
          <p:nvPr/>
        </p:nvSpPr>
        <p:spPr>
          <a:xfrm>
            <a:off x="802500" y="2991275"/>
            <a:ext cx="7901400" cy="12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002E43"/>
                </a:solidFill>
                <a:latin typeface="Comic Sans MS"/>
                <a:ea typeface="Comic Sans MS"/>
                <a:cs typeface="Comic Sans MS"/>
                <a:sym typeface="Comic Sans MS"/>
              </a:rPr>
              <a:t>Telerik UI para NativeScript</a:t>
            </a:r>
            <a:endParaRPr b="1" sz="1800">
              <a:solidFill>
                <a:srgbClr val="002E43"/>
              </a:solidFill>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rPr lang="es">
                <a:latin typeface="Comic Sans MS"/>
                <a:ea typeface="Comic Sans MS"/>
                <a:cs typeface="Comic Sans MS"/>
                <a:sym typeface="Comic Sans MS"/>
              </a:rPr>
              <a:t>Al estar basado en las suites comerciales de Telerik para Android e iOS, la interfaz de usuario para NativeScript también es un producto comercial y, por lo tanto, no se otorga de forma gratuita como el resto del marco de NativeScript. </a:t>
            </a:r>
            <a:endParaRPr>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nvSpPr>
        <p:spPr>
          <a:xfrm>
            <a:off x="721450" y="321025"/>
            <a:ext cx="76032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002E43"/>
                </a:solidFill>
                <a:latin typeface="Comic Sans MS"/>
                <a:ea typeface="Comic Sans MS"/>
                <a:cs typeface="Comic Sans MS"/>
                <a:sym typeface="Comic Sans MS"/>
              </a:rPr>
              <a:t>Alternativa a Telerik UI para NativeScript</a:t>
            </a:r>
            <a:endParaRPr b="1" sz="1800">
              <a:solidFill>
                <a:srgbClr val="002E43"/>
              </a:solidFill>
              <a:latin typeface="Comic Sans MS"/>
              <a:ea typeface="Comic Sans MS"/>
              <a:cs typeface="Comic Sans MS"/>
              <a:sym typeface="Comic Sans MS"/>
            </a:endParaRPr>
          </a:p>
          <a:p>
            <a:pPr indent="0" lvl="0" marL="0" rtl="0" algn="ctr">
              <a:spcBef>
                <a:spcPts val="0"/>
              </a:spcBef>
              <a:spcAft>
                <a:spcPts val="0"/>
              </a:spcAft>
              <a:buNone/>
            </a:pPr>
            <a:r>
              <a:t/>
            </a:r>
            <a:endParaRPr>
              <a:latin typeface="Roboto"/>
              <a:ea typeface="Roboto"/>
              <a:cs typeface="Roboto"/>
              <a:sym typeface="Roboto"/>
            </a:endParaRPr>
          </a:p>
        </p:txBody>
      </p:sp>
      <p:sp>
        <p:nvSpPr>
          <p:cNvPr id="151" name="Google Shape;151;p24"/>
          <p:cNvSpPr txBox="1"/>
          <p:nvPr/>
        </p:nvSpPr>
        <p:spPr>
          <a:xfrm>
            <a:off x="627450" y="780625"/>
            <a:ext cx="7959600" cy="16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uFill>
                  <a:noFill/>
                </a:uFill>
                <a:latin typeface="Comic Sans MS"/>
                <a:ea typeface="Comic Sans MS"/>
                <a:cs typeface="Comic Sans MS"/>
                <a:sym typeface="Comic Sans MS"/>
                <a:hlinkClick r:id="rId3"/>
              </a:rPr>
              <a:t>NativeScript Playground</a:t>
            </a:r>
            <a:r>
              <a:rPr lang="es">
                <a:latin typeface="Comic Sans MS"/>
                <a:ea typeface="Comic Sans MS"/>
                <a:cs typeface="Comic Sans MS"/>
                <a:sym typeface="Comic Sans MS"/>
              </a:rPr>
              <a:t> es un lugar en la nube donde puedas dar tus primeros pasos con </a:t>
            </a:r>
            <a:r>
              <a:rPr lang="es">
                <a:uFill>
                  <a:noFill/>
                </a:uFill>
                <a:latin typeface="Comic Sans MS"/>
                <a:ea typeface="Comic Sans MS"/>
                <a:cs typeface="Comic Sans MS"/>
                <a:sym typeface="Comic Sans MS"/>
                <a:hlinkClick r:id="rId4"/>
              </a:rPr>
              <a:t>NativeScript-Vue</a:t>
            </a:r>
            <a:r>
              <a:rPr lang="es">
                <a:latin typeface="Comic Sans MS"/>
                <a:ea typeface="Comic Sans MS"/>
                <a:cs typeface="Comic Sans MS"/>
                <a:sym typeface="Comic Sans MS"/>
              </a:rPr>
              <a:t> desde tu navegador. Simplemente ingresa al link y comienza arrastrar y soltar componentes.</a:t>
            </a:r>
            <a:endParaRPr>
              <a:latin typeface="Comic Sans MS"/>
              <a:ea typeface="Comic Sans MS"/>
              <a:cs typeface="Comic Sans MS"/>
              <a:sym typeface="Comic Sans MS"/>
            </a:endParaRPr>
          </a:p>
          <a:p>
            <a:pPr indent="0" lvl="0" marL="0" rtl="0" algn="l">
              <a:spcBef>
                <a:spcPts val="0"/>
              </a:spcBef>
              <a:spcAft>
                <a:spcPts val="0"/>
              </a:spcAft>
              <a:buNone/>
            </a:pPr>
            <a:r>
              <a:rPr lang="es">
                <a:latin typeface="Comic Sans MS"/>
                <a:ea typeface="Comic Sans MS"/>
                <a:cs typeface="Comic Sans MS"/>
                <a:sym typeface="Comic Sans MS"/>
              </a:rPr>
              <a:t>Puedes trabajar con el Playground tanto como quieras: usarlo para probar cómo desarrollar con NativeScript o incluso desarrollar todo tu proyecto en la plataforma. Sin embargo, cuando llegue el momento de llevar tu aplicación al mundo, vas a necesitar instalar las herramientas de NativeScript localmente y luego elegir uno de los templates</a:t>
            </a:r>
            <a:r>
              <a:rPr lang="es">
                <a:uFill>
                  <a:noFill/>
                </a:uFill>
                <a:latin typeface="Comic Sans MS"/>
                <a:ea typeface="Comic Sans MS"/>
                <a:cs typeface="Comic Sans MS"/>
                <a:sym typeface="Comic Sans MS"/>
                <a:hlinkClick r:id="rId5"/>
              </a:rPr>
              <a:t> </a:t>
            </a:r>
            <a:r>
              <a:rPr lang="es">
                <a:latin typeface="Comic Sans MS"/>
                <a:ea typeface="Comic Sans MS"/>
                <a:cs typeface="Comic Sans MS"/>
                <a:sym typeface="Comic Sans MS"/>
              </a:rPr>
              <a:t>disponibles.</a:t>
            </a:r>
            <a:endParaRPr sz="1200">
              <a:highlight>
                <a:srgbClr val="FFFFFF"/>
              </a:highlight>
              <a:latin typeface="Comic Sans MS"/>
              <a:ea typeface="Comic Sans MS"/>
              <a:cs typeface="Comic Sans MS"/>
              <a:sym typeface="Comic Sans MS"/>
            </a:endParaRPr>
          </a:p>
        </p:txBody>
      </p:sp>
      <p:pic>
        <p:nvPicPr>
          <p:cNvPr id="152" name="Google Shape;152;p24"/>
          <p:cNvPicPr preferRelativeResize="0"/>
          <p:nvPr/>
        </p:nvPicPr>
        <p:blipFill>
          <a:blip r:embed="rId6">
            <a:alphaModFix/>
          </a:blip>
          <a:stretch>
            <a:fillRect/>
          </a:stretch>
        </p:blipFill>
        <p:spPr>
          <a:xfrm>
            <a:off x="3762775" y="2440525"/>
            <a:ext cx="2478372" cy="2398174"/>
          </a:xfrm>
          <a:prstGeom prst="rect">
            <a:avLst/>
          </a:prstGeom>
          <a:noFill/>
          <a:ln>
            <a:noFill/>
          </a:ln>
        </p:spPr>
      </p:pic>
      <p:pic>
        <p:nvPicPr>
          <p:cNvPr id="153" name="Google Shape;153;p24"/>
          <p:cNvPicPr preferRelativeResize="0"/>
          <p:nvPr/>
        </p:nvPicPr>
        <p:blipFill>
          <a:blip r:embed="rId7">
            <a:alphaModFix/>
          </a:blip>
          <a:stretch>
            <a:fillRect/>
          </a:stretch>
        </p:blipFill>
        <p:spPr>
          <a:xfrm>
            <a:off x="6628022" y="2440525"/>
            <a:ext cx="1696709" cy="2398175"/>
          </a:xfrm>
          <a:prstGeom prst="rect">
            <a:avLst/>
          </a:prstGeom>
          <a:noFill/>
          <a:ln>
            <a:noFill/>
          </a:ln>
        </p:spPr>
      </p:pic>
      <p:pic>
        <p:nvPicPr>
          <p:cNvPr id="154" name="Google Shape;154;p24"/>
          <p:cNvPicPr preferRelativeResize="0"/>
          <p:nvPr/>
        </p:nvPicPr>
        <p:blipFill>
          <a:blip r:embed="rId8">
            <a:alphaModFix/>
          </a:blip>
          <a:stretch>
            <a:fillRect/>
          </a:stretch>
        </p:blipFill>
        <p:spPr>
          <a:xfrm>
            <a:off x="721450" y="2440525"/>
            <a:ext cx="2781049" cy="18050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488450" y="393950"/>
            <a:ext cx="7792800" cy="63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400"/>
              </a:spcAft>
              <a:buNone/>
            </a:pPr>
            <a:r>
              <a:rPr b="1" lang="es" sz="2000">
                <a:solidFill>
                  <a:srgbClr val="002E43"/>
                </a:solidFill>
                <a:highlight>
                  <a:srgbClr val="FFFFFF"/>
                </a:highlight>
                <a:latin typeface="Comic Sans MS"/>
                <a:ea typeface="Comic Sans MS"/>
                <a:cs typeface="Comic Sans MS"/>
                <a:sym typeface="Comic Sans MS"/>
              </a:rPr>
              <a:t>R</a:t>
            </a:r>
            <a:r>
              <a:rPr b="1" lang="es" sz="2000">
                <a:solidFill>
                  <a:srgbClr val="002E43"/>
                </a:solidFill>
                <a:highlight>
                  <a:srgbClr val="FFFFFF"/>
                </a:highlight>
                <a:latin typeface="Comic Sans MS"/>
                <a:ea typeface="Comic Sans MS"/>
                <a:cs typeface="Comic Sans MS"/>
                <a:sym typeface="Comic Sans MS"/>
              </a:rPr>
              <a:t>espaldo corporativo</a:t>
            </a:r>
            <a:endParaRPr b="1" sz="2000">
              <a:solidFill>
                <a:srgbClr val="002E43"/>
              </a:solidFill>
              <a:highlight>
                <a:srgbClr val="FFFFFF"/>
              </a:highlight>
              <a:latin typeface="Comic Sans MS"/>
              <a:ea typeface="Comic Sans MS"/>
              <a:cs typeface="Comic Sans MS"/>
              <a:sym typeface="Comic Sans MS"/>
            </a:endParaRPr>
          </a:p>
        </p:txBody>
      </p:sp>
      <p:sp>
        <p:nvSpPr>
          <p:cNvPr id="160" name="Google Shape;160;p25"/>
          <p:cNvSpPr txBox="1"/>
          <p:nvPr/>
        </p:nvSpPr>
        <p:spPr>
          <a:xfrm>
            <a:off x="4868850" y="1273300"/>
            <a:ext cx="3328200" cy="215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latin typeface="Comic Sans MS"/>
                <a:ea typeface="Comic Sans MS"/>
                <a:cs typeface="Comic Sans MS"/>
                <a:sym typeface="Comic Sans MS"/>
              </a:rPr>
              <a:t>NativeScript está respaldado por Progress, una empresa grande que cotiza en bolsa con un historial de software de construcción para pantallas de todos los tamaños, y que ofrece una variedad de acuerdos de soporte empresarial para organizaciones que desean adoptar NativeScript a mayor escala</a:t>
            </a:r>
            <a:endParaRPr>
              <a:latin typeface="Comic Sans MS"/>
              <a:ea typeface="Comic Sans MS"/>
              <a:cs typeface="Comic Sans MS"/>
              <a:sym typeface="Comic Sans MS"/>
            </a:endParaRPr>
          </a:p>
        </p:txBody>
      </p:sp>
      <p:pic>
        <p:nvPicPr>
          <p:cNvPr id="161" name="Google Shape;161;p25"/>
          <p:cNvPicPr preferRelativeResize="0"/>
          <p:nvPr/>
        </p:nvPicPr>
        <p:blipFill>
          <a:blip r:embed="rId3">
            <a:alphaModFix/>
          </a:blip>
          <a:stretch>
            <a:fillRect/>
          </a:stretch>
        </p:blipFill>
        <p:spPr>
          <a:xfrm>
            <a:off x="888275" y="1273312"/>
            <a:ext cx="3181751" cy="167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860900" y="1342425"/>
            <a:ext cx="7456200" cy="300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None/>
            </a:pPr>
            <a:r>
              <a:rPr lang="es">
                <a:highlight>
                  <a:srgbClr val="FEFEFE"/>
                </a:highlight>
                <a:latin typeface="Comic Sans MS"/>
                <a:ea typeface="Comic Sans MS"/>
                <a:cs typeface="Comic Sans MS"/>
                <a:sym typeface="Comic Sans MS"/>
              </a:rPr>
              <a:t>NativeScript es una buena opción para construir aplicaciones móviles usando las habilidades que ya cuentan los desarrolladores de aplicaciones web. </a:t>
            </a:r>
            <a:r>
              <a:rPr lang="es">
                <a:highlight>
                  <a:srgbClr val="FFFFFF"/>
                </a:highlight>
                <a:latin typeface="Comic Sans MS"/>
                <a:ea typeface="Comic Sans MS"/>
                <a:cs typeface="Comic Sans MS"/>
                <a:sym typeface="Comic Sans MS"/>
              </a:rPr>
              <a:t>Una de las grandes ventajas es que, con un mismo código se pueden crear apps para dos plataformas, esto implica un ahorro de recursos y tiempo. Que si cuentan con conocimientos de Javascript, HTML y CSS los mismos pueden aplicarse fácilmente para desarrollar una app </a:t>
            </a:r>
            <a:r>
              <a:rPr lang="es">
                <a:highlight>
                  <a:srgbClr val="FFFFFF"/>
                </a:highlight>
                <a:latin typeface="Comic Sans MS"/>
                <a:ea typeface="Comic Sans MS"/>
                <a:cs typeface="Comic Sans MS"/>
                <a:sym typeface="Comic Sans MS"/>
              </a:rPr>
              <a:t>móvil</a:t>
            </a:r>
            <a:r>
              <a:rPr lang="es">
                <a:highlight>
                  <a:srgbClr val="FFFFFF"/>
                </a:highlight>
                <a:latin typeface="Comic Sans MS"/>
                <a:ea typeface="Comic Sans MS"/>
                <a:cs typeface="Comic Sans MS"/>
                <a:sym typeface="Comic Sans MS"/>
              </a:rPr>
              <a:t>.</a:t>
            </a:r>
            <a:endParaRPr>
              <a:highlight>
                <a:srgbClr val="FFFFFF"/>
              </a:highlight>
              <a:latin typeface="Comic Sans MS"/>
              <a:ea typeface="Comic Sans MS"/>
              <a:cs typeface="Comic Sans MS"/>
              <a:sym typeface="Comic Sans MS"/>
            </a:endParaRPr>
          </a:p>
        </p:txBody>
      </p:sp>
      <p:sp>
        <p:nvSpPr>
          <p:cNvPr id="167" name="Google Shape;167;p26"/>
          <p:cNvSpPr txBox="1"/>
          <p:nvPr/>
        </p:nvSpPr>
        <p:spPr>
          <a:xfrm>
            <a:off x="2908475" y="554450"/>
            <a:ext cx="3152700" cy="8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1200"/>
              </a:spcAft>
              <a:buNone/>
            </a:pPr>
            <a:r>
              <a:rPr b="1" lang="es" sz="2000">
                <a:solidFill>
                  <a:srgbClr val="002E43"/>
                </a:solidFill>
                <a:latin typeface="Comic Sans MS"/>
                <a:ea typeface="Comic Sans MS"/>
                <a:cs typeface="Comic Sans MS"/>
                <a:sym typeface="Comic Sans MS"/>
              </a:rPr>
              <a:t>Conclusiones</a:t>
            </a:r>
            <a:endParaRPr b="1" sz="2000">
              <a:solidFill>
                <a:srgbClr val="002E43"/>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nvSpPr>
        <p:spPr>
          <a:xfrm>
            <a:off x="2860475" y="52375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3" name="Google Shape;73;p15"/>
          <p:cNvSpPr txBox="1"/>
          <p:nvPr/>
        </p:nvSpPr>
        <p:spPr>
          <a:xfrm>
            <a:off x="903000" y="1316100"/>
            <a:ext cx="7338000" cy="27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333333"/>
                </a:solidFill>
                <a:highlight>
                  <a:srgbClr val="FFFFFF"/>
                </a:highlight>
                <a:latin typeface="Comic Sans MS"/>
                <a:ea typeface="Comic Sans MS"/>
                <a:cs typeface="Comic Sans MS"/>
                <a:sym typeface="Comic Sans MS"/>
              </a:rPr>
              <a:t>NativeScript es un marco para la creación de aplicaciones móviles nativas multiplataforma. Permite a los desarrolladores utilizar HTML, CSS y JavaScript para crear aplicaciones para Android, iOS e incluso la plataforma universal de Windows.  A diferencia de Cordova, que usa un WebView para renderizar la UI de la aplicación, NativeScript usa el motor de renderizado de la plataforma, lo que significa que proporciona una experiencia de usuario verdaderamente nativa.</a:t>
            </a:r>
            <a:endParaRPr sz="1900">
              <a:latin typeface="Comic Sans MS"/>
              <a:ea typeface="Comic Sans MS"/>
              <a:cs typeface="Comic Sans MS"/>
              <a:sym typeface="Comic Sans MS"/>
            </a:endParaRPr>
          </a:p>
        </p:txBody>
      </p:sp>
      <p:sp>
        <p:nvSpPr>
          <p:cNvPr id="74" name="Google Shape;74;p15"/>
          <p:cNvSpPr txBox="1"/>
          <p:nvPr/>
        </p:nvSpPr>
        <p:spPr>
          <a:xfrm>
            <a:off x="903000" y="523750"/>
            <a:ext cx="7338000" cy="8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400"/>
              </a:spcAft>
              <a:buNone/>
            </a:pPr>
            <a:r>
              <a:rPr b="1" lang="es" sz="2600">
                <a:solidFill>
                  <a:srgbClr val="073763"/>
                </a:solidFill>
                <a:highlight>
                  <a:srgbClr val="FFFFFF"/>
                </a:highlight>
                <a:latin typeface="Comic Sans MS"/>
                <a:ea typeface="Comic Sans MS"/>
                <a:cs typeface="Comic Sans MS"/>
                <a:sym typeface="Comic Sans MS"/>
              </a:rPr>
              <a:t>¿Qué es NativeScript?</a:t>
            </a:r>
            <a:endParaRPr b="1" sz="2600">
              <a:solidFill>
                <a:srgbClr val="073763"/>
              </a:solidFill>
              <a:highlight>
                <a:srgbClr val="FFFFFF"/>
              </a:highlight>
              <a:latin typeface="Comic Sans MS"/>
              <a:ea typeface="Comic Sans MS"/>
              <a:cs typeface="Comic Sans MS"/>
              <a:sym typeface="Comic Sans MS"/>
            </a:endParaRPr>
          </a:p>
        </p:txBody>
      </p:sp>
      <p:pic>
        <p:nvPicPr>
          <p:cNvPr id="75" name="Google Shape;75;p15"/>
          <p:cNvPicPr preferRelativeResize="0"/>
          <p:nvPr/>
        </p:nvPicPr>
        <p:blipFill>
          <a:blip r:embed="rId3">
            <a:alphaModFix/>
          </a:blip>
          <a:stretch>
            <a:fillRect/>
          </a:stretch>
        </p:blipFill>
        <p:spPr>
          <a:xfrm>
            <a:off x="4834750" y="3493125"/>
            <a:ext cx="2893399" cy="124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87200" y="900725"/>
            <a:ext cx="628650" cy="628650"/>
          </a:xfrm>
          <a:prstGeom prst="rect">
            <a:avLst/>
          </a:prstGeom>
          <a:noFill/>
          <a:ln>
            <a:noFill/>
          </a:ln>
        </p:spPr>
      </p:pic>
      <p:sp>
        <p:nvSpPr>
          <p:cNvPr id="81" name="Google Shape;81;p16"/>
          <p:cNvSpPr txBox="1"/>
          <p:nvPr/>
        </p:nvSpPr>
        <p:spPr>
          <a:xfrm>
            <a:off x="184725" y="1134775"/>
            <a:ext cx="2605200" cy="198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a:solidFill>
                  <a:schemeClr val="accent1"/>
                </a:solidFill>
                <a:latin typeface="Comic Sans MS"/>
                <a:ea typeface="Comic Sans MS"/>
                <a:cs typeface="Comic Sans MS"/>
                <a:sym typeface="Comic Sans MS"/>
              </a:rPr>
              <a:t>Angular</a:t>
            </a:r>
            <a:endParaRPr b="1">
              <a:solidFill>
                <a:schemeClr val="accent1"/>
              </a:solidFill>
              <a:latin typeface="Comic Sans MS"/>
              <a:ea typeface="Comic Sans MS"/>
              <a:cs typeface="Comic Sans MS"/>
              <a:sym typeface="Comic Sans MS"/>
            </a:endParaRPr>
          </a:p>
          <a:p>
            <a:pPr indent="0" lvl="0" marL="0" rtl="0" algn="ctr">
              <a:lnSpc>
                <a:spcPct val="115000"/>
              </a:lnSpc>
              <a:spcBef>
                <a:spcPts val="600"/>
              </a:spcBef>
              <a:spcAft>
                <a:spcPts val="1500"/>
              </a:spcAft>
              <a:buNone/>
            </a:pPr>
            <a:r>
              <a:rPr lang="es" sz="1200">
                <a:latin typeface="Comic Sans MS"/>
                <a:ea typeface="Comic Sans MS"/>
                <a:cs typeface="Comic Sans MS"/>
                <a:sym typeface="Comic Sans MS"/>
              </a:rPr>
              <a:t>NativeScript presenta una integración profunda con Angular moderno con características de pila completa como integración con Angular CLI, soporte de enrutador, generación de código, paquete web y más.</a:t>
            </a:r>
            <a:endParaRPr sz="1200">
              <a:latin typeface="Comic Sans MS"/>
              <a:ea typeface="Comic Sans MS"/>
              <a:cs typeface="Comic Sans MS"/>
              <a:sym typeface="Comic Sans MS"/>
            </a:endParaRPr>
          </a:p>
        </p:txBody>
      </p:sp>
      <p:pic>
        <p:nvPicPr>
          <p:cNvPr id="82" name="Google Shape;82;p16"/>
          <p:cNvPicPr preferRelativeResize="0"/>
          <p:nvPr/>
        </p:nvPicPr>
        <p:blipFill>
          <a:blip r:embed="rId4">
            <a:alphaModFix/>
          </a:blip>
          <a:stretch>
            <a:fillRect/>
          </a:stretch>
        </p:blipFill>
        <p:spPr>
          <a:xfrm>
            <a:off x="3329000" y="976925"/>
            <a:ext cx="628650" cy="628650"/>
          </a:xfrm>
          <a:prstGeom prst="rect">
            <a:avLst/>
          </a:prstGeom>
          <a:noFill/>
          <a:ln>
            <a:noFill/>
          </a:ln>
        </p:spPr>
      </p:pic>
      <p:sp>
        <p:nvSpPr>
          <p:cNvPr id="83" name="Google Shape;83;p16"/>
          <p:cNvSpPr txBox="1"/>
          <p:nvPr/>
        </p:nvSpPr>
        <p:spPr>
          <a:xfrm>
            <a:off x="3068675" y="1210975"/>
            <a:ext cx="2216100" cy="158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a:solidFill>
                  <a:schemeClr val="accent1"/>
                </a:solidFill>
                <a:latin typeface="Comic Sans MS"/>
                <a:ea typeface="Comic Sans MS"/>
                <a:cs typeface="Comic Sans MS"/>
                <a:sym typeface="Comic Sans MS"/>
              </a:rPr>
              <a:t>   Vue.js</a:t>
            </a:r>
            <a:endParaRPr>
              <a:solidFill>
                <a:schemeClr val="accent1"/>
              </a:solidFill>
              <a:highlight>
                <a:srgbClr val="FFFFFF"/>
              </a:highlight>
              <a:latin typeface="Comic Sans MS"/>
              <a:ea typeface="Comic Sans MS"/>
              <a:cs typeface="Comic Sans MS"/>
              <a:sym typeface="Comic Sans MS"/>
            </a:endParaRPr>
          </a:p>
          <a:p>
            <a:pPr indent="0" lvl="0" marL="0" rtl="0" algn="ctr">
              <a:spcBef>
                <a:spcPts val="600"/>
              </a:spcBef>
              <a:spcAft>
                <a:spcPts val="0"/>
              </a:spcAft>
              <a:buNone/>
            </a:pPr>
            <a:r>
              <a:rPr lang="es" sz="1200">
                <a:highlight>
                  <a:srgbClr val="FFFFFF"/>
                </a:highlight>
                <a:latin typeface="Comic Sans MS"/>
                <a:ea typeface="Comic Sans MS"/>
                <a:cs typeface="Comic Sans MS"/>
                <a:sym typeface="Comic Sans MS"/>
              </a:rPr>
              <a:t>Se pueden crear aplicaciones móviles nativas usando Vue.js, Vue CLI, Vuex y todas las características del marco de Vue que existen.</a:t>
            </a:r>
            <a:endParaRPr sz="1200">
              <a:latin typeface="Comic Sans MS"/>
              <a:ea typeface="Comic Sans MS"/>
              <a:cs typeface="Comic Sans MS"/>
              <a:sym typeface="Comic Sans MS"/>
            </a:endParaRPr>
          </a:p>
        </p:txBody>
      </p:sp>
      <p:pic>
        <p:nvPicPr>
          <p:cNvPr id="84" name="Google Shape;84;p16"/>
          <p:cNvPicPr preferRelativeResize="0"/>
          <p:nvPr/>
        </p:nvPicPr>
        <p:blipFill>
          <a:blip r:embed="rId5">
            <a:alphaModFix/>
          </a:blip>
          <a:stretch>
            <a:fillRect/>
          </a:stretch>
        </p:blipFill>
        <p:spPr>
          <a:xfrm>
            <a:off x="6231650" y="824525"/>
            <a:ext cx="1962150" cy="628650"/>
          </a:xfrm>
          <a:prstGeom prst="rect">
            <a:avLst/>
          </a:prstGeom>
          <a:noFill/>
          <a:ln>
            <a:noFill/>
          </a:ln>
        </p:spPr>
      </p:pic>
      <p:sp>
        <p:nvSpPr>
          <p:cNvPr id="85" name="Google Shape;85;p16"/>
          <p:cNvSpPr txBox="1"/>
          <p:nvPr/>
        </p:nvSpPr>
        <p:spPr>
          <a:xfrm>
            <a:off x="5417325" y="1363375"/>
            <a:ext cx="3567000" cy="167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a:solidFill>
                  <a:srgbClr val="002E43"/>
                </a:solidFill>
                <a:latin typeface="Comic Sans MS"/>
                <a:ea typeface="Comic Sans MS"/>
                <a:cs typeface="Comic Sans MS"/>
                <a:sym typeface="Comic Sans MS"/>
              </a:rPr>
              <a:t>JavaScript, TypeScript, CSS</a:t>
            </a:r>
            <a:endParaRPr b="1">
              <a:solidFill>
                <a:srgbClr val="002E43"/>
              </a:solidFill>
              <a:latin typeface="Comic Sans MS"/>
              <a:ea typeface="Comic Sans MS"/>
              <a:cs typeface="Comic Sans MS"/>
              <a:sym typeface="Comic Sans MS"/>
            </a:endParaRPr>
          </a:p>
          <a:p>
            <a:pPr indent="0" lvl="0" marL="0" rtl="0" algn="ctr">
              <a:lnSpc>
                <a:spcPct val="115000"/>
              </a:lnSpc>
              <a:spcBef>
                <a:spcPts val="600"/>
              </a:spcBef>
              <a:spcAft>
                <a:spcPts val="2300"/>
              </a:spcAft>
              <a:buNone/>
            </a:pPr>
            <a:r>
              <a:rPr lang="es" sz="1200">
                <a:latin typeface="Comic Sans MS"/>
                <a:ea typeface="Comic Sans MS"/>
                <a:cs typeface="Comic Sans MS"/>
                <a:sym typeface="Comic Sans MS"/>
              </a:rPr>
              <a:t>NativeScript proporciona un gran soporte, JavaScript moderno, TypeScript, CSS, Flexbox y otras habilidades web. Se pueden crear  aplicaciones móviles sin limitaciones de rendimiento y con experiencia del usuario en aplicaciones híbridas basadas en WebVie</a:t>
            </a:r>
            <a:r>
              <a:rPr lang="es" sz="1200"/>
              <a:t>w.</a:t>
            </a:r>
            <a:endParaRPr sz="1200"/>
          </a:p>
        </p:txBody>
      </p:sp>
      <p:sp>
        <p:nvSpPr>
          <p:cNvPr id="86" name="Google Shape;86;p16"/>
          <p:cNvSpPr txBox="1"/>
          <p:nvPr/>
        </p:nvSpPr>
        <p:spPr>
          <a:xfrm>
            <a:off x="514375" y="262075"/>
            <a:ext cx="8088900" cy="6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100">
                <a:solidFill>
                  <a:srgbClr val="002E43"/>
                </a:solidFill>
                <a:latin typeface="Comic Sans MS"/>
                <a:ea typeface="Comic Sans MS"/>
                <a:cs typeface="Comic Sans MS"/>
                <a:sym typeface="Comic Sans MS"/>
              </a:rPr>
              <a:t>Su naturaleza lo hace ideal para integraciones productivas</a:t>
            </a:r>
            <a:endParaRPr b="1" i="1" sz="2100">
              <a:solidFill>
                <a:srgbClr val="002E43"/>
              </a:solidFill>
              <a:latin typeface="Comic Sans MS"/>
              <a:ea typeface="Comic Sans MS"/>
              <a:cs typeface="Comic Sans MS"/>
              <a:sym typeface="Comic Sans MS"/>
            </a:endParaRPr>
          </a:p>
        </p:txBody>
      </p:sp>
      <p:pic>
        <p:nvPicPr>
          <p:cNvPr id="87" name="Google Shape;87;p16"/>
          <p:cNvPicPr preferRelativeResize="0"/>
          <p:nvPr/>
        </p:nvPicPr>
        <p:blipFill>
          <a:blip r:embed="rId6">
            <a:alphaModFix/>
          </a:blip>
          <a:stretch>
            <a:fillRect/>
          </a:stretch>
        </p:blipFill>
        <p:spPr>
          <a:xfrm>
            <a:off x="895375" y="3352401"/>
            <a:ext cx="483126" cy="581750"/>
          </a:xfrm>
          <a:prstGeom prst="rect">
            <a:avLst/>
          </a:prstGeom>
          <a:noFill/>
          <a:ln>
            <a:noFill/>
          </a:ln>
        </p:spPr>
      </p:pic>
      <p:sp>
        <p:nvSpPr>
          <p:cNvPr id="88" name="Google Shape;88;p16"/>
          <p:cNvSpPr txBox="1"/>
          <p:nvPr/>
        </p:nvSpPr>
        <p:spPr>
          <a:xfrm>
            <a:off x="1356850" y="3130125"/>
            <a:ext cx="6836100" cy="14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accent1"/>
                </a:solidFill>
                <a:latin typeface="Comic Sans MS"/>
                <a:ea typeface="Comic Sans MS"/>
                <a:cs typeface="Comic Sans MS"/>
                <a:sym typeface="Comic Sans MS"/>
              </a:rPr>
              <a:t>Svelte</a:t>
            </a:r>
            <a:endParaRPr sz="1200">
              <a:latin typeface="Comic Sans MS"/>
              <a:ea typeface="Comic Sans MS"/>
              <a:cs typeface="Comic Sans MS"/>
              <a:sym typeface="Comic Sans MS"/>
            </a:endParaRPr>
          </a:p>
          <a:p>
            <a:pPr indent="0" lvl="0" marL="0" rtl="0" algn="l">
              <a:spcBef>
                <a:spcPts val="0"/>
              </a:spcBef>
              <a:spcAft>
                <a:spcPts val="0"/>
              </a:spcAft>
              <a:buNone/>
            </a:pPr>
            <a:r>
              <a:t/>
            </a:r>
            <a:endParaRPr sz="1200">
              <a:latin typeface="Comic Sans MS"/>
              <a:ea typeface="Comic Sans MS"/>
              <a:cs typeface="Comic Sans MS"/>
              <a:sym typeface="Comic Sans MS"/>
            </a:endParaRPr>
          </a:p>
          <a:p>
            <a:pPr indent="0" lvl="0" marL="0" rtl="0" algn="l">
              <a:spcBef>
                <a:spcPts val="0"/>
              </a:spcBef>
              <a:spcAft>
                <a:spcPts val="0"/>
              </a:spcAft>
              <a:buNone/>
            </a:pPr>
            <a:r>
              <a:rPr lang="es" sz="1200">
                <a:latin typeface="Comic Sans MS"/>
                <a:ea typeface="Comic Sans MS"/>
                <a:cs typeface="Comic Sans MS"/>
                <a:sym typeface="Comic Sans MS"/>
              </a:rPr>
              <a:t>Es un nuevo framework de JavaScript para construir interfaces de usuario. Comparado con otras herramientas de desarrollo web como React, Angular o Vue, las cuales realizan la mayor parte de su trabajo en el navegador, Svelte cambia este paradigma y se ejecuta en tiempo de compilación, ​no utiliza un Virtual DOM, sino que escribe código que actualiza el DOM cuando cambia el estado de la aplicación.</a:t>
            </a:r>
            <a:endParaRPr sz="1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5370600" y="3419050"/>
            <a:ext cx="2076900" cy="15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Comic Sans MS"/>
                <a:ea typeface="Comic Sans MS"/>
                <a:cs typeface="Comic Sans MS"/>
                <a:sym typeface="Comic Sans MS"/>
              </a:rPr>
              <a:t>IDEs</a:t>
            </a:r>
            <a:endParaRPr b="1">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VSCode</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Sublime text</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intellij idea</a:t>
            </a:r>
            <a:endParaRPr>
              <a:latin typeface="Comic Sans MS"/>
              <a:ea typeface="Comic Sans MS"/>
              <a:cs typeface="Comic Sans MS"/>
              <a:sym typeface="Comic Sans MS"/>
            </a:endParaRPr>
          </a:p>
        </p:txBody>
      </p:sp>
      <p:sp>
        <p:nvSpPr>
          <p:cNvPr id="94" name="Google Shape;94;p17"/>
          <p:cNvSpPr txBox="1"/>
          <p:nvPr/>
        </p:nvSpPr>
        <p:spPr>
          <a:xfrm>
            <a:off x="820900" y="1761350"/>
            <a:ext cx="3000000" cy="26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Comic Sans MS"/>
                <a:ea typeface="Comic Sans MS"/>
                <a:cs typeface="Comic Sans MS"/>
                <a:sym typeface="Comic Sans MS"/>
              </a:rPr>
              <a:t>Licencia</a:t>
            </a:r>
            <a:endParaRPr b="1">
              <a:latin typeface="Comic Sans MS"/>
              <a:ea typeface="Comic Sans MS"/>
              <a:cs typeface="Comic Sans MS"/>
              <a:sym typeface="Comic Sans MS"/>
            </a:endParaRPr>
          </a:p>
          <a:p>
            <a:pPr indent="0" lvl="0" marL="0" rtl="0" algn="ctr">
              <a:spcBef>
                <a:spcPts val="0"/>
              </a:spcBef>
              <a:spcAft>
                <a:spcPts val="0"/>
              </a:spcAft>
              <a:buNone/>
            </a:pPr>
            <a:br>
              <a:rPr lang="es">
                <a:latin typeface="Comic Sans MS"/>
                <a:ea typeface="Comic Sans MS"/>
                <a:cs typeface="Comic Sans MS"/>
                <a:sym typeface="Comic Sans MS"/>
              </a:rPr>
            </a:br>
            <a:r>
              <a:rPr lang="es">
                <a:latin typeface="Comic Sans MS"/>
                <a:ea typeface="Comic Sans MS"/>
                <a:cs typeface="Comic Sans MS"/>
                <a:sym typeface="Comic Sans MS"/>
              </a:rPr>
              <a:t>NativeScript está licenciado bajo la licencia de software Apache 2.0 para empresas. Todo esto equivale a que NativeScript es de uso gratuito para cualquier proyecto</a:t>
            </a:r>
            <a:endParaRPr>
              <a:latin typeface="Comic Sans MS"/>
              <a:ea typeface="Comic Sans MS"/>
              <a:cs typeface="Comic Sans MS"/>
              <a:sym typeface="Comic Sans MS"/>
            </a:endParaRPr>
          </a:p>
        </p:txBody>
      </p:sp>
      <p:sp>
        <p:nvSpPr>
          <p:cNvPr id="95" name="Google Shape;95;p17"/>
          <p:cNvSpPr txBox="1"/>
          <p:nvPr/>
        </p:nvSpPr>
        <p:spPr>
          <a:xfrm>
            <a:off x="3919325" y="413225"/>
            <a:ext cx="4902300" cy="20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Comic Sans MS"/>
                <a:ea typeface="Comic Sans MS"/>
                <a:cs typeface="Comic Sans MS"/>
                <a:sym typeface="Comic Sans MS"/>
              </a:rPr>
              <a:t>Plugins</a:t>
            </a:r>
            <a:endParaRPr b="1">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s">
                <a:latin typeface="Comic Sans MS"/>
                <a:ea typeface="Comic Sans MS"/>
                <a:cs typeface="Comic Sans MS"/>
                <a:sym typeface="Comic Sans MS"/>
              </a:rPr>
              <a:t>C</a:t>
            </a:r>
            <a:r>
              <a:rPr lang="es">
                <a:latin typeface="Comic Sans MS"/>
                <a:ea typeface="Comic Sans MS"/>
                <a:cs typeface="Comic Sans MS"/>
                <a:sym typeface="Comic Sans MS"/>
              </a:rPr>
              <a:t>asi todos los complementos de NativeScript escritos en la comunidad también son gratuitos y de código abierto. Por lo tanto, si los desarrolladores necesitan extender una aplicación con funcionalidad nativa, tienen muchos ejemplos existentes para referenciar y construir sobre ellos</a:t>
            </a:r>
            <a:endParaRPr>
              <a:latin typeface="Comic Sans MS"/>
              <a:ea typeface="Comic Sans MS"/>
              <a:cs typeface="Comic Sans MS"/>
              <a:sym typeface="Comic Sans MS"/>
            </a:endParaRPr>
          </a:p>
        </p:txBody>
      </p:sp>
      <p:pic>
        <p:nvPicPr>
          <p:cNvPr id="96" name="Google Shape;96;p17"/>
          <p:cNvPicPr preferRelativeResize="0"/>
          <p:nvPr/>
        </p:nvPicPr>
        <p:blipFill>
          <a:blip r:embed="rId3">
            <a:alphaModFix/>
          </a:blip>
          <a:stretch>
            <a:fillRect/>
          </a:stretch>
        </p:blipFill>
        <p:spPr>
          <a:xfrm>
            <a:off x="1130275" y="599300"/>
            <a:ext cx="2381250" cy="1162050"/>
          </a:xfrm>
          <a:prstGeom prst="rect">
            <a:avLst/>
          </a:prstGeom>
          <a:noFill/>
          <a:ln>
            <a:noFill/>
          </a:ln>
        </p:spPr>
      </p:pic>
      <p:pic>
        <p:nvPicPr>
          <p:cNvPr id="97" name="Google Shape;97;p17"/>
          <p:cNvPicPr preferRelativeResize="0"/>
          <p:nvPr/>
        </p:nvPicPr>
        <p:blipFill>
          <a:blip r:embed="rId4">
            <a:alphaModFix/>
          </a:blip>
          <a:stretch>
            <a:fillRect/>
          </a:stretch>
        </p:blipFill>
        <p:spPr>
          <a:xfrm>
            <a:off x="5433963" y="2763686"/>
            <a:ext cx="500574" cy="498627"/>
          </a:xfrm>
          <a:prstGeom prst="rect">
            <a:avLst/>
          </a:prstGeom>
          <a:noFill/>
          <a:ln>
            <a:noFill/>
          </a:ln>
        </p:spPr>
      </p:pic>
      <p:pic>
        <p:nvPicPr>
          <p:cNvPr id="98" name="Google Shape;98;p17"/>
          <p:cNvPicPr preferRelativeResize="0"/>
          <p:nvPr/>
        </p:nvPicPr>
        <p:blipFill>
          <a:blip r:embed="rId5">
            <a:alphaModFix/>
          </a:blip>
          <a:stretch>
            <a:fillRect/>
          </a:stretch>
        </p:blipFill>
        <p:spPr>
          <a:xfrm>
            <a:off x="6121725" y="2725663"/>
            <a:ext cx="574651" cy="574651"/>
          </a:xfrm>
          <a:prstGeom prst="rect">
            <a:avLst/>
          </a:prstGeom>
          <a:noFill/>
          <a:ln>
            <a:noFill/>
          </a:ln>
        </p:spPr>
      </p:pic>
      <p:pic>
        <p:nvPicPr>
          <p:cNvPr id="99" name="Google Shape;99;p17"/>
          <p:cNvPicPr preferRelativeResize="0"/>
          <p:nvPr/>
        </p:nvPicPr>
        <p:blipFill>
          <a:blip r:embed="rId6">
            <a:alphaModFix/>
          </a:blip>
          <a:stretch>
            <a:fillRect/>
          </a:stretch>
        </p:blipFill>
        <p:spPr>
          <a:xfrm>
            <a:off x="6732338" y="2725667"/>
            <a:ext cx="574650" cy="57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2000250" y="459650"/>
            <a:ext cx="5143500" cy="466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800"/>
              </a:spcAft>
              <a:buNone/>
            </a:pPr>
            <a:r>
              <a:rPr b="1" lang="es" sz="1900">
                <a:solidFill>
                  <a:schemeClr val="accent1"/>
                </a:solidFill>
                <a:highlight>
                  <a:srgbClr val="FFFFFF"/>
                </a:highlight>
                <a:latin typeface="Comic Sans MS"/>
                <a:ea typeface="Comic Sans MS"/>
                <a:cs typeface="Comic Sans MS"/>
                <a:sym typeface="Comic Sans MS"/>
              </a:rPr>
              <a:t>¿Qué aplicaciones puedo construir?</a:t>
            </a:r>
            <a:endParaRPr b="1" sz="1900">
              <a:solidFill>
                <a:schemeClr val="accent1"/>
              </a:solidFill>
              <a:highlight>
                <a:srgbClr val="FFFFFF"/>
              </a:highlight>
              <a:latin typeface="Comic Sans MS"/>
              <a:ea typeface="Comic Sans MS"/>
              <a:cs typeface="Comic Sans MS"/>
              <a:sym typeface="Comic Sans MS"/>
            </a:endParaRPr>
          </a:p>
        </p:txBody>
      </p:sp>
      <p:sp>
        <p:nvSpPr>
          <p:cNvPr id="105" name="Google Shape;105;p18"/>
          <p:cNvSpPr txBox="1"/>
          <p:nvPr/>
        </p:nvSpPr>
        <p:spPr>
          <a:xfrm>
            <a:off x="824425" y="1331400"/>
            <a:ext cx="3253500" cy="327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Aplicaciones que se conectan a servidor, como aplicaciones de noticias y aplicaciones de redes sociales.</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Juegos simples como damas, ta-te-ti, o pinball.</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Aplicaciones en tiempo real como aplicaciones de chats o emisiones en vivo. Hay un </a:t>
            </a:r>
            <a:r>
              <a:rPr lang="es">
                <a:uFill>
                  <a:noFill/>
                </a:uFill>
                <a:latin typeface="Comic Sans MS"/>
                <a:ea typeface="Comic Sans MS"/>
                <a:cs typeface="Comic Sans MS"/>
                <a:sym typeface="Comic Sans MS"/>
                <a:hlinkClick r:id="rId3"/>
              </a:rPr>
              <a:t>plugin de Firebase para NativeScript</a:t>
            </a:r>
            <a:r>
              <a:rPr lang="es">
                <a:latin typeface="Comic Sans MS"/>
                <a:ea typeface="Comic Sans MS"/>
                <a:cs typeface="Comic Sans MS"/>
                <a:sym typeface="Comic Sans MS"/>
              </a:rPr>
              <a:t> que puedes usar para implementar aplicaciones en tiempo real.</a:t>
            </a:r>
            <a:endParaRPr>
              <a:latin typeface="Comic Sans MS"/>
              <a:ea typeface="Comic Sans MS"/>
              <a:cs typeface="Comic Sans MS"/>
              <a:sym typeface="Comic Sans MS"/>
            </a:endParaRPr>
          </a:p>
          <a:p>
            <a:pPr indent="0" lvl="0" marL="457200" rtl="0" algn="l">
              <a:spcBef>
                <a:spcPts val="0"/>
              </a:spcBef>
              <a:spcAft>
                <a:spcPts val="0"/>
              </a:spcAft>
              <a:buNone/>
            </a:pPr>
            <a:r>
              <a:t/>
            </a:r>
            <a:endParaRPr sz="1200"/>
          </a:p>
        </p:txBody>
      </p:sp>
      <p:sp>
        <p:nvSpPr>
          <p:cNvPr id="106" name="Google Shape;106;p18"/>
          <p:cNvSpPr txBox="1"/>
          <p:nvPr/>
        </p:nvSpPr>
        <p:spPr>
          <a:xfrm>
            <a:off x="4392050" y="1284025"/>
            <a:ext cx="3748800" cy="327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Aplicaciones de streaming de música y video. Hay un </a:t>
            </a:r>
            <a:r>
              <a:rPr lang="es">
                <a:uFill>
                  <a:noFill/>
                </a:uFill>
                <a:latin typeface="Comic Sans MS"/>
                <a:ea typeface="Comic Sans MS"/>
                <a:cs typeface="Comic Sans MS"/>
                <a:sym typeface="Comic Sans MS"/>
                <a:hlinkClick r:id="rId4"/>
              </a:rPr>
              <a:t>plugin de reproductor de </a:t>
            </a:r>
            <a:r>
              <a:rPr lang="es">
                <a:uFill>
                  <a:noFill/>
                </a:uFill>
                <a:latin typeface="Comic Sans MS"/>
                <a:ea typeface="Comic Sans MS"/>
                <a:cs typeface="Comic Sans MS"/>
                <a:sym typeface="Comic Sans MS"/>
                <a:hlinkClick r:id="rId5"/>
              </a:rPr>
              <a:t>vídeo</a:t>
            </a:r>
            <a:r>
              <a:rPr lang="es">
                <a:latin typeface="Comic Sans MS"/>
                <a:ea typeface="Comic Sans MS"/>
                <a:cs typeface="Comic Sans MS"/>
                <a:sym typeface="Comic Sans MS"/>
              </a:rPr>
              <a:t> que te permite reproducir videos almacenados localmente o </a:t>
            </a:r>
            <a:r>
              <a:rPr lang="es">
                <a:latin typeface="Comic Sans MS"/>
                <a:ea typeface="Comic Sans MS"/>
                <a:cs typeface="Comic Sans MS"/>
                <a:sym typeface="Comic Sans MS"/>
              </a:rPr>
              <a:t>vídeos</a:t>
            </a:r>
            <a:r>
              <a:rPr lang="es">
                <a:latin typeface="Comic Sans MS"/>
                <a:ea typeface="Comic Sans MS"/>
                <a:cs typeface="Comic Sans MS"/>
                <a:sym typeface="Comic Sans MS"/>
              </a:rPr>
              <a:t> remotos en streaming como los de YouTube</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Aplicaciones de mapas y geolocalización. Hay plugins para </a:t>
            </a:r>
            <a:r>
              <a:rPr lang="es">
                <a:uFill>
                  <a:noFill/>
                </a:uFill>
                <a:latin typeface="Comic Sans MS"/>
                <a:ea typeface="Comic Sans MS"/>
                <a:cs typeface="Comic Sans MS"/>
                <a:sym typeface="Comic Sans MS"/>
                <a:hlinkClick r:id="rId6"/>
              </a:rPr>
              <a:t>Google Maps</a:t>
            </a:r>
            <a:r>
              <a:rPr lang="es">
                <a:latin typeface="Comic Sans MS"/>
                <a:ea typeface="Comic Sans MS"/>
                <a:cs typeface="Comic Sans MS"/>
                <a:sym typeface="Comic Sans MS"/>
              </a:rPr>
              <a:t>, y </a:t>
            </a:r>
            <a:r>
              <a:rPr lang="es">
                <a:uFill>
                  <a:noFill/>
                </a:uFill>
                <a:latin typeface="Comic Sans MS"/>
                <a:ea typeface="Comic Sans MS"/>
                <a:cs typeface="Comic Sans MS"/>
                <a:sym typeface="Comic Sans MS"/>
                <a:hlinkClick r:id="rId7"/>
              </a:rPr>
              <a:t>API de mapas nativos</a:t>
            </a:r>
            <a:r>
              <a:rPr lang="es">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s">
                <a:latin typeface="Comic Sans MS"/>
                <a:ea typeface="Comic Sans MS"/>
                <a:cs typeface="Comic Sans MS"/>
                <a:sym typeface="Comic Sans MS"/>
              </a:rPr>
              <a:t>Aplicaciones que acceden al hardware del dispositivo. Los ejemplos incluyen </a:t>
            </a:r>
            <a:r>
              <a:rPr lang="es">
                <a:uFill>
                  <a:noFill/>
                </a:uFill>
                <a:latin typeface="Comic Sans MS"/>
                <a:ea typeface="Comic Sans MS"/>
                <a:cs typeface="Comic Sans MS"/>
                <a:sym typeface="Comic Sans MS"/>
                <a:hlinkClick r:id="rId8"/>
              </a:rPr>
              <a:t>aplicaciones de cámara</a:t>
            </a:r>
            <a:r>
              <a:rPr lang="es">
                <a:latin typeface="Comic Sans MS"/>
                <a:ea typeface="Comic Sans MS"/>
                <a:cs typeface="Comic Sans MS"/>
                <a:sym typeface="Comic Sans MS"/>
              </a:rPr>
              <a:t> y de </a:t>
            </a:r>
            <a:r>
              <a:rPr lang="es">
                <a:uFill>
                  <a:noFill/>
                </a:uFill>
                <a:latin typeface="Comic Sans MS"/>
                <a:ea typeface="Comic Sans MS"/>
                <a:cs typeface="Comic Sans MS"/>
                <a:sym typeface="Comic Sans MS"/>
                <a:hlinkClick r:id="rId9"/>
              </a:rPr>
              <a:t>IoT</a:t>
            </a:r>
            <a:r>
              <a:rPr lang="es">
                <a:latin typeface="Comic Sans MS"/>
                <a:ea typeface="Comic Sans MS"/>
                <a:cs typeface="Comic Sans MS"/>
                <a:sym typeface="Comic Sans MS"/>
              </a:rPr>
              <a:t>.</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509875" y="152400"/>
            <a:ext cx="5973098" cy="4838700"/>
          </a:xfrm>
          <a:prstGeom prst="rect">
            <a:avLst/>
          </a:prstGeom>
          <a:noFill/>
          <a:ln>
            <a:noFill/>
          </a:ln>
        </p:spPr>
      </p:pic>
      <p:pic>
        <p:nvPicPr>
          <p:cNvPr id="112" name="Google Shape;112;p19"/>
          <p:cNvPicPr preferRelativeResize="0"/>
          <p:nvPr/>
        </p:nvPicPr>
        <p:blipFill>
          <a:blip r:embed="rId4">
            <a:alphaModFix/>
          </a:blip>
          <a:stretch>
            <a:fillRect/>
          </a:stretch>
        </p:blipFill>
        <p:spPr>
          <a:xfrm>
            <a:off x="5449925" y="3413100"/>
            <a:ext cx="3510776" cy="1442050"/>
          </a:xfrm>
          <a:prstGeom prst="rect">
            <a:avLst/>
          </a:prstGeom>
          <a:noFill/>
          <a:ln>
            <a:noFill/>
          </a:ln>
        </p:spPr>
      </p:pic>
      <p:cxnSp>
        <p:nvCxnSpPr>
          <p:cNvPr id="113" name="Google Shape;113;p19"/>
          <p:cNvCxnSpPr/>
          <p:nvPr/>
        </p:nvCxnSpPr>
        <p:spPr>
          <a:xfrm>
            <a:off x="4939225" y="437750"/>
            <a:ext cx="24732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9"/>
          <p:cNvCxnSpPr/>
          <p:nvPr/>
        </p:nvCxnSpPr>
        <p:spPr>
          <a:xfrm>
            <a:off x="7419775" y="445050"/>
            <a:ext cx="14700" cy="29475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9"/>
          <p:cNvSpPr txBox="1"/>
          <p:nvPr/>
        </p:nvSpPr>
        <p:spPr>
          <a:xfrm>
            <a:off x="7602150" y="547175"/>
            <a:ext cx="1510200" cy="18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highlight>
                  <a:srgbClr val="FEFEFE"/>
                </a:highlight>
              </a:rPr>
              <a:t>M</a:t>
            </a:r>
            <a:r>
              <a:rPr lang="es" sz="1200">
                <a:highlight>
                  <a:srgbClr val="FEFEFE"/>
                </a:highlight>
              </a:rPr>
              <a:t>otor Webkit JavaScriptCore para ejecutar el código de la aplicación en iOS y el motor de Google V8 en Android</a:t>
            </a:r>
            <a:endParaRPr/>
          </a:p>
        </p:txBody>
      </p:sp>
      <p:cxnSp>
        <p:nvCxnSpPr>
          <p:cNvPr id="116" name="Google Shape;116;p19"/>
          <p:cNvCxnSpPr/>
          <p:nvPr/>
        </p:nvCxnSpPr>
        <p:spPr>
          <a:xfrm flipH="1" rot="10800000">
            <a:off x="3202825" y="758625"/>
            <a:ext cx="1335000" cy="5838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9"/>
          <p:cNvCxnSpPr/>
          <p:nvPr/>
        </p:nvCxnSpPr>
        <p:spPr>
          <a:xfrm>
            <a:off x="4559850" y="751450"/>
            <a:ext cx="3078900" cy="3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b="4187" l="0" r="0" t="4178"/>
          <a:stretch/>
        </p:blipFill>
        <p:spPr>
          <a:xfrm>
            <a:off x="0" y="0"/>
            <a:ext cx="9144000" cy="5143500"/>
          </a:xfrm>
          <a:prstGeom prst="rect">
            <a:avLst/>
          </a:prstGeom>
          <a:noFill/>
          <a:ln>
            <a:noFill/>
          </a:ln>
        </p:spPr>
      </p:pic>
      <p:sp>
        <p:nvSpPr>
          <p:cNvPr id="123" name="Google Shape;123;p20"/>
          <p:cNvSpPr txBox="1"/>
          <p:nvPr/>
        </p:nvSpPr>
        <p:spPr>
          <a:xfrm>
            <a:off x="1134975" y="2967400"/>
            <a:ext cx="795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JNI</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488825" y="518000"/>
            <a:ext cx="853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9" name="Google Shape;129;p21"/>
          <p:cNvSpPr txBox="1"/>
          <p:nvPr/>
        </p:nvSpPr>
        <p:spPr>
          <a:xfrm>
            <a:off x="598250" y="466925"/>
            <a:ext cx="65700" cy="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21"/>
          <p:cNvSpPr txBox="1"/>
          <p:nvPr/>
        </p:nvSpPr>
        <p:spPr>
          <a:xfrm>
            <a:off x="255350" y="3221375"/>
            <a:ext cx="5620800" cy="19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latin typeface="Comic Sans MS"/>
                <a:ea typeface="Comic Sans MS"/>
                <a:cs typeface="Comic Sans MS"/>
                <a:sym typeface="Comic Sans MS"/>
              </a:rPr>
              <a:t>Maquina Virtual V8</a:t>
            </a:r>
            <a:endParaRPr b="1" sz="1300">
              <a:latin typeface="Comic Sans MS"/>
              <a:ea typeface="Comic Sans MS"/>
              <a:cs typeface="Comic Sans MS"/>
              <a:sym typeface="Comic Sans MS"/>
            </a:endParaRPr>
          </a:p>
          <a:p>
            <a:pPr indent="0" lvl="0" marL="0" rtl="0" algn="ctr">
              <a:spcBef>
                <a:spcPts val="0"/>
              </a:spcBef>
              <a:spcAft>
                <a:spcPts val="0"/>
              </a:spcAft>
              <a:buNone/>
            </a:pPr>
            <a:r>
              <a:t/>
            </a:r>
            <a:endParaRPr b="1" sz="1300">
              <a:latin typeface="Comic Sans MS"/>
              <a:ea typeface="Comic Sans MS"/>
              <a:cs typeface="Comic Sans MS"/>
              <a:sym typeface="Comic Sans MS"/>
            </a:endParaRPr>
          </a:p>
          <a:p>
            <a:pPr indent="0" lvl="0" marL="0" rtl="0" algn="ctr">
              <a:spcBef>
                <a:spcPts val="0"/>
              </a:spcBef>
              <a:spcAft>
                <a:spcPts val="0"/>
              </a:spcAft>
              <a:buNone/>
            </a:pPr>
            <a:r>
              <a:rPr lang="es" sz="1300">
                <a:latin typeface="Comic Sans MS"/>
                <a:ea typeface="Comic Sans MS"/>
                <a:cs typeface="Comic Sans MS"/>
                <a:sym typeface="Comic Sans MS"/>
              </a:rPr>
              <a:t>Es responsable del procesamiento del código JavaScript. Se puede hacer una buena analogía con la forma en que Node.js procesa JavaScript y lo traduce a las API del sistema subyacente. </a:t>
            </a:r>
            <a:endParaRPr sz="1300">
              <a:latin typeface="Comic Sans MS"/>
              <a:ea typeface="Comic Sans MS"/>
              <a:cs typeface="Comic Sans MS"/>
              <a:sym typeface="Comic Sans MS"/>
            </a:endParaRPr>
          </a:p>
        </p:txBody>
      </p:sp>
      <p:sp>
        <p:nvSpPr>
          <p:cNvPr id="131" name="Google Shape;131;p21"/>
          <p:cNvSpPr txBox="1"/>
          <p:nvPr/>
        </p:nvSpPr>
        <p:spPr>
          <a:xfrm>
            <a:off x="255350" y="233375"/>
            <a:ext cx="3000000" cy="29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latin typeface="Comic Sans MS"/>
                <a:ea typeface="Comic Sans MS"/>
                <a:cs typeface="Comic Sans MS"/>
                <a:sym typeface="Comic Sans MS"/>
              </a:rPr>
              <a:t>WebPack</a:t>
            </a:r>
            <a:endParaRPr b="1" sz="1300">
              <a:latin typeface="Comic Sans MS"/>
              <a:ea typeface="Comic Sans MS"/>
              <a:cs typeface="Comic Sans MS"/>
              <a:sym typeface="Comic Sans MS"/>
            </a:endParaRPr>
          </a:p>
          <a:p>
            <a:pPr indent="0" lvl="0" marL="0" rtl="0" algn="ctr">
              <a:spcBef>
                <a:spcPts val="0"/>
              </a:spcBef>
              <a:spcAft>
                <a:spcPts val="0"/>
              </a:spcAft>
              <a:buNone/>
            </a:pPr>
            <a:r>
              <a:t/>
            </a:r>
            <a:endParaRPr b="1" sz="1300">
              <a:latin typeface="Comic Sans MS"/>
              <a:ea typeface="Comic Sans MS"/>
              <a:cs typeface="Comic Sans MS"/>
              <a:sym typeface="Comic Sans MS"/>
            </a:endParaRPr>
          </a:p>
          <a:p>
            <a:pPr indent="0" lvl="0" marL="0" rtl="0" algn="ctr">
              <a:spcBef>
                <a:spcPts val="0"/>
              </a:spcBef>
              <a:spcAft>
                <a:spcPts val="0"/>
              </a:spcAft>
              <a:buNone/>
            </a:pPr>
            <a:r>
              <a:rPr lang="es" sz="1200">
                <a:latin typeface="Comic Sans MS"/>
                <a:ea typeface="Comic Sans MS"/>
                <a:cs typeface="Comic Sans MS"/>
                <a:sym typeface="Comic Sans MS"/>
              </a:rPr>
              <a:t>Es un empaquetador de módulos o module bundler, gracias a este componente, los plugins, puede hacer las veces de tasks runner, es decir podemos hacer tareas de todo tipo, como mover directorios, hacer clean up, etc.</a:t>
            </a:r>
            <a:endParaRPr sz="1200">
              <a:latin typeface="Comic Sans MS"/>
              <a:ea typeface="Comic Sans MS"/>
              <a:cs typeface="Comic Sans MS"/>
              <a:sym typeface="Comic Sans MS"/>
            </a:endParaRPr>
          </a:p>
          <a:p>
            <a:pPr indent="0" lvl="0" marL="0" rtl="0" algn="ctr">
              <a:spcBef>
                <a:spcPts val="0"/>
              </a:spcBef>
              <a:spcAft>
                <a:spcPts val="0"/>
              </a:spcAft>
              <a:buNone/>
            </a:pPr>
            <a:r>
              <a:t/>
            </a:r>
            <a:endParaRPr sz="1200">
              <a:latin typeface="Comic Sans MS"/>
              <a:ea typeface="Comic Sans MS"/>
              <a:cs typeface="Comic Sans MS"/>
              <a:sym typeface="Comic Sans MS"/>
            </a:endParaRPr>
          </a:p>
          <a:p>
            <a:pPr indent="0" lvl="0" marL="0" rtl="0" algn="ctr">
              <a:spcBef>
                <a:spcPts val="0"/>
              </a:spcBef>
              <a:spcAft>
                <a:spcPts val="0"/>
              </a:spcAft>
              <a:buNone/>
            </a:pPr>
            <a:r>
              <a:rPr lang="es" sz="1200">
                <a:latin typeface="Comic Sans MS"/>
                <a:ea typeface="Comic Sans MS"/>
                <a:cs typeface="Comic Sans MS"/>
                <a:sym typeface="Comic Sans MS"/>
              </a:rPr>
              <a:t>Webpack se encarga de tomar todos los módulos y los transforma a assets que puede entender el navegador, como por ejemplo archivos JS, CSS, imágenes, videos, etc.</a:t>
            </a:r>
            <a:endParaRPr sz="1200">
              <a:latin typeface="Comic Sans MS"/>
              <a:ea typeface="Comic Sans MS"/>
              <a:cs typeface="Comic Sans MS"/>
              <a:sym typeface="Comic Sans MS"/>
            </a:endParaRPr>
          </a:p>
        </p:txBody>
      </p:sp>
      <p:pic>
        <p:nvPicPr>
          <p:cNvPr id="132" name="Google Shape;132;p21"/>
          <p:cNvPicPr preferRelativeResize="0"/>
          <p:nvPr/>
        </p:nvPicPr>
        <p:blipFill>
          <a:blip r:embed="rId3">
            <a:alphaModFix/>
          </a:blip>
          <a:stretch>
            <a:fillRect/>
          </a:stretch>
        </p:blipFill>
        <p:spPr>
          <a:xfrm>
            <a:off x="3255350" y="233374"/>
            <a:ext cx="5661474" cy="29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218050" y="400450"/>
            <a:ext cx="8839199" cy="42517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