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97" r:id="rId4"/>
    <p:sldId id="257" r:id="rId5"/>
    <p:sldId id="296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66" autoAdjust="0"/>
  </p:normalViewPr>
  <p:slideViewPr>
    <p:cSldViewPr>
      <p:cViewPr>
        <p:scale>
          <a:sx n="81" d="100"/>
          <a:sy n="81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19/01/2013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5" name="Rectangle 17" descr="Narrow horizontal"/>
          <p:cNvSpPr>
            <a:spLocks noChangeArrowheads="1"/>
          </p:cNvSpPr>
          <p:nvPr userDrawn="1"/>
        </p:nvSpPr>
        <p:spPr bwMode="auto">
          <a:xfrm>
            <a:off x="750095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45" name="Picture 2" descr="C:\Documents and Settings\Usuario\Mis documentos\Mis imágenes\planeta tierra\1141596411CbW8Hk.jpg"/>
          <p:cNvPicPr>
            <a:picLocks noChangeAspect="1" noChangeArrowheads="1"/>
          </p:cNvPicPr>
          <p:nvPr userDrawn="1"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2880000" y="642918"/>
            <a:ext cx="6572272" cy="6572272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41" name="Picture 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1369682"/>
            <a:ext cx="4786314" cy="54883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19/01/2013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19/01/2013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525963"/>
          </a:xfrm>
        </p:spPr>
        <p:txBody>
          <a:bodyPr/>
          <a:lstStyle>
            <a:lvl1pPr>
              <a:buClr>
                <a:srgbClr val="0070C0"/>
              </a:buClr>
              <a:buSzPct val="73000"/>
              <a:buFont typeface="Wingdings" pitchFamily="2" charset="2"/>
              <a:buChar char="¥"/>
              <a:defRPr sz="2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innerShdw blurRad="63500" dist="50800">
                    <a:prstClr val="black"/>
                  </a:innerShdw>
                </a:effectLst>
                <a:latin typeface="Arial" pitchFamily="34" charset="0"/>
                <a:cs typeface="Arial" pitchFamily="34" charset="0"/>
              </a:defRPr>
            </a:lvl1pPr>
            <a:lvl2pPr>
              <a:buClr>
                <a:schemeClr val="bg1"/>
              </a:buClr>
              <a:buFont typeface="Wingdings" pitchFamily="2" charset="2"/>
              <a:buChar char="¥"/>
              <a:defRPr sz="2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innerShdw blurRad="63500" dist="50800">
                    <a:prstClr val="black"/>
                  </a:innerShdw>
                </a:effectLst>
                <a:latin typeface="Arial" pitchFamily="34" charset="0"/>
                <a:cs typeface="Arial" pitchFamily="34" charset="0"/>
              </a:defRPr>
            </a:lvl2pPr>
            <a:lvl3pPr>
              <a:defRPr sz="2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innerShdw blurRad="63500" dist="50800">
                    <a:prstClr val="black"/>
                  </a:innerShdw>
                </a:effectLst>
                <a:latin typeface="Arial" pitchFamily="34" charset="0"/>
                <a:cs typeface="Arial" pitchFamily="34" charset="0"/>
              </a:defRPr>
            </a:lvl3pPr>
            <a:lvl4pPr>
              <a:defRPr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innerShdw blurRad="63500" dist="50800">
                    <a:prstClr val="black"/>
                  </a:innerShdw>
                </a:effectLst>
                <a:latin typeface="Arial" pitchFamily="34" charset="0"/>
                <a:cs typeface="Arial" pitchFamily="34" charset="0"/>
              </a:defRPr>
            </a:lvl4pPr>
            <a:lvl5pPr>
              <a:defRPr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innerShdw blurRad="63500" dist="50800">
                    <a:prstClr val="black"/>
                  </a:innerShdw>
                </a:effectLst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19/01/2013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2359728"/>
            <a:ext cx="3286116" cy="44982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4312" r="43119" b="-3650"/>
          <a:stretch>
            <a:fillRect/>
          </a:stretch>
        </p:blipFill>
        <p:spPr bwMode="auto">
          <a:xfrm>
            <a:off x="0" y="928581"/>
            <a:ext cx="9144000" cy="3572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10" name="Picture 2" descr="C:\Documents and Settings\Usuario\Mis documentos\Mis imágenes\planeta tierra\1141596411CbW8Hk.jpg"/>
          <p:cNvPicPr>
            <a:picLocks noChangeAspect="1" noChangeArrowheads="1"/>
          </p:cNvPicPr>
          <p:nvPr userDrawn="1"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7072330" y="4786322"/>
            <a:ext cx="2285992" cy="2285992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274638"/>
            <a:ext cx="6858048" cy="796908"/>
          </a:xfrm>
        </p:spPr>
        <p:txBody>
          <a:bodyPr>
            <a:noAutofit/>
          </a:bodyPr>
          <a:lstStyle>
            <a:lvl1pPr marL="0" indent="0" algn="l">
              <a:defRPr sz="3200" b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19/01/2013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19/01/2013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19/01/2013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19/01/2013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19/01/2013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19/01/2013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19/01/2013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8963-59A6-42C9-8F7D-A83B254759AC}" type="datetimeFigureOut">
              <a:rPr lang="es-ES" smtClean="0"/>
              <a:pPr/>
              <a:t>19/01/2013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angle 17" descr="Narrow horizontal"/>
          <p:cNvSpPr>
            <a:spLocks noChangeArrowheads="1"/>
          </p:cNvSpPr>
          <p:nvPr/>
        </p:nvSpPr>
        <p:spPr bwMode="auto">
          <a:xfrm>
            <a:off x="8823325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Rectangle 17" descr="Narrow horizontal"/>
          <p:cNvSpPr>
            <a:spLocks noChangeArrowheads="1"/>
          </p:cNvSpPr>
          <p:nvPr/>
        </p:nvSpPr>
        <p:spPr bwMode="auto">
          <a:xfrm>
            <a:off x="850109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Rectangle 17" descr="Narrow horizontal"/>
          <p:cNvSpPr>
            <a:spLocks noChangeArrowheads="1"/>
          </p:cNvSpPr>
          <p:nvPr/>
        </p:nvSpPr>
        <p:spPr bwMode="auto">
          <a:xfrm>
            <a:off x="821533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Rectangle 17" descr="Narrow horizontal"/>
          <p:cNvSpPr>
            <a:spLocks noChangeArrowheads="1"/>
          </p:cNvSpPr>
          <p:nvPr/>
        </p:nvSpPr>
        <p:spPr bwMode="auto">
          <a:xfrm>
            <a:off x="7929586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Rectangle 17" descr="Narrow horizontal"/>
          <p:cNvSpPr>
            <a:spLocks noChangeArrowheads="1"/>
          </p:cNvSpPr>
          <p:nvPr/>
        </p:nvSpPr>
        <p:spPr bwMode="auto">
          <a:xfrm>
            <a:off x="7643834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Rectangle 17" descr="Narrow horizontal"/>
          <p:cNvSpPr>
            <a:spLocks noChangeArrowheads="1"/>
          </p:cNvSpPr>
          <p:nvPr/>
        </p:nvSpPr>
        <p:spPr bwMode="auto">
          <a:xfrm>
            <a:off x="7358082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Rectangle 17" descr="Narrow horizontal"/>
          <p:cNvSpPr>
            <a:spLocks noChangeArrowheads="1"/>
          </p:cNvSpPr>
          <p:nvPr/>
        </p:nvSpPr>
        <p:spPr bwMode="auto">
          <a:xfrm>
            <a:off x="707233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Rectangle 17" descr="Narrow horizontal"/>
          <p:cNvSpPr>
            <a:spLocks noChangeArrowheads="1"/>
          </p:cNvSpPr>
          <p:nvPr/>
        </p:nvSpPr>
        <p:spPr bwMode="auto">
          <a:xfrm>
            <a:off x="678657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Rectangle 17" descr="Narrow horizontal"/>
          <p:cNvSpPr>
            <a:spLocks noChangeArrowheads="1"/>
          </p:cNvSpPr>
          <p:nvPr/>
        </p:nvSpPr>
        <p:spPr bwMode="auto">
          <a:xfrm>
            <a:off x="6500826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Rectangle 17" descr="Narrow horizontal"/>
          <p:cNvSpPr>
            <a:spLocks noChangeArrowheads="1"/>
          </p:cNvSpPr>
          <p:nvPr/>
        </p:nvSpPr>
        <p:spPr bwMode="auto">
          <a:xfrm>
            <a:off x="6215074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Rectangle 17" descr="Narrow horizontal"/>
          <p:cNvSpPr>
            <a:spLocks noChangeArrowheads="1"/>
          </p:cNvSpPr>
          <p:nvPr/>
        </p:nvSpPr>
        <p:spPr bwMode="auto">
          <a:xfrm>
            <a:off x="600076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Rectangle 17" descr="Narrow horizontal"/>
          <p:cNvSpPr>
            <a:spLocks noChangeArrowheads="1"/>
          </p:cNvSpPr>
          <p:nvPr/>
        </p:nvSpPr>
        <p:spPr bwMode="auto">
          <a:xfrm>
            <a:off x="571500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Rectangle 17" descr="Narrow horizontal"/>
          <p:cNvSpPr>
            <a:spLocks noChangeArrowheads="1"/>
          </p:cNvSpPr>
          <p:nvPr/>
        </p:nvSpPr>
        <p:spPr bwMode="auto">
          <a:xfrm>
            <a:off x="5429256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Rectangle 17" descr="Narrow horizontal"/>
          <p:cNvSpPr>
            <a:spLocks noChangeArrowheads="1"/>
          </p:cNvSpPr>
          <p:nvPr/>
        </p:nvSpPr>
        <p:spPr bwMode="auto">
          <a:xfrm>
            <a:off x="5143504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" name="Rectangle 17" descr="Narrow horizontal"/>
          <p:cNvSpPr>
            <a:spLocks noChangeArrowheads="1"/>
          </p:cNvSpPr>
          <p:nvPr/>
        </p:nvSpPr>
        <p:spPr bwMode="auto">
          <a:xfrm>
            <a:off x="4857752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" name="Rectangle 17" descr="Narrow horizontal"/>
          <p:cNvSpPr>
            <a:spLocks noChangeArrowheads="1"/>
          </p:cNvSpPr>
          <p:nvPr/>
        </p:nvSpPr>
        <p:spPr bwMode="auto">
          <a:xfrm>
            <a:off x="457200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" name="Rectangle 17" descr="Narrow horizontal"/>
          <p:cNvSpPr>
            <a:spLocks noChangeArrowheads="1"/>
          </p:cNvSpPr>
          <p:nvPr/>
        </p:nvSpPr>
        <p:spPr bwMode="auto">
          <a:xfrm>
            <a:off x="4357686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" name="Rectangle 17" descr="Narrow horizontal"/>
          <p:cNvSpPr>
            <a:spLocks noChangeArrowheads="1"/>
          </p:cNvSpPr>
          <p:nvPr/>
        </p:nvSpPr>
        <p:spPr bwMode="auto">
          <a:xfrm>
            <a:off x="4071934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Rectangle 17" descr="Narrow horizontal"/>
          <p:cNvSpPr>
            <a:spLocks noChangeArrowheads="1"/>
          </p:cNvSpPr>
          <p:nvPr/>
        </p:nvSpPr>
        <p:spPr bwMode="auto">
          <a:xfrm>
            <a:off x="3786182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6" name="Rectangle 17" descr="Narrow horizontal"/>
          <p:cNvSpPr>
            <a:spLocks noChangeArrowheads="1"/>
          </p:cNvSpPr>
          <p:nvPr/>
        </p:nvSpPr>
        <p:spPr bwMode="auto">
          <a:xfrm>
            <a:off x="350043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" name="Rectangle 17" descr="Narrow horizontal"/>
          <p:cNvSpPr>
            <a:spLocks noChangeArrowheads="1"/>
          </p:cNvSpPr>
          <p:nvPr/>
        </p:nvSpPr>
        <p:spPr bwMode="auto">
          <a:xfrm>
            <a:off x="321467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Rectangle 17" descr="Narrow horizontal"/>
          <p:cNvSpPr>
            <a:spLocks noChangeArrowheads="1"/>
          </p:cNvSpPr>
          <p:nvPr/>
        </p:nvSpPr>
        <p:spPr bwMode="auto">
          <a:xfrm>
            <a:off x="2928926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9" name="Rectangle 17" descr="Narrow horizontal"/>
          <p:cNvSpPr>
            <a:spLocks noChangeArrowheads="1"/>
          </p:cNvSpPr>
          <p:nvPr/>
        </p:nvSpPr>
        <p:spPr bwMode="auto">
          <a:xfrm>
            <a:off x="2643174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" name="Rectangle 17" descr="Narrow horizontal"/>
          <p:cNvSpPr>
            <a:spLocks noChangeArrowheads="1"/>
          </p:cNvSpPr>
          <p:nvPr/>
        </p:nvSpPr>
        <p:spPr bwMode="auto">
          <a:xfrm>
            <a:off x="2357422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" name="Rectangle 17" descr="Narrow horizontal"/>
          <p:cNvSpPr>
            <a:spLocks noChangeArrowheads="1"/>
          </p:cNvSpPr>
          <p:nvPr/>
        </p:nvSpPr>
        <p:spPr bwMode="auto">
          <a:xfrm>
            <a:off x="207167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" name="Rectangle 17" descr="Narrow horizontal"/>
          <p:cNvSpPr>
            <a:spLocks noChangeArrowheads="1"/>
          </p:cNvSpPr>
          <p:nvPr/>
        </p:nvSpPr>
        <p:spPr bwMode="auto">
          <a:xfrm>
            <a:off x="178591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" name="Rectangle 17" descr="Narrow horizontal"/>
          <p:cNvSpPr>
            <a:spLocks noChangeArrowheads="1"/>
          </p:cNvSpPr>
          <p:nvPr/>
        </p:nvSpPr>
        <p:spPr bwMode="auto">
          <a:xfrm>
            <a:off x="1571604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4" name="Rectangle 17" descr="Narrow horizontal"/>
          <p:cNvSpPr>
            <a:spLocks noChangeArrowheads="1"/>
          </p:cNvSpPr>
          <p:nvPr/>
        </p:nvSpPr>
        <p:spPr bwMode="auto">
          <a:xfrm>
            <a:off x="135729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" name="Rectangle 17" descr="Narrow horizontal"/>
          <p:cNvSpPr>
            <a:spLocks noChangeArrowheads="1"/>
          </p:cNvSpPr>
          <p:nvPr/>
        </p:nvSpPr>
        <p:spPr bwMode="auto">
          <a:xfrm>
            <a:off x="107153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" name="Rectangle 17" descr="Narrow horizontal"/>
          <p:cNvSpPr>
            <a:spLocks noChangeArrowheads="1"/>
          </p:cNvSpPr>
          <p:nvPr/>
        </p:nvSpPr>
        <p:spPr bwMode="auto">
          <a:xfrm>
            <a:off x="785786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" name="Rectangle 17" descr="Narrow horizontal"/>
          <p:cNvSpPr>
            <a:spLocks noChangeArrowheads="1"/>
          </p:cNvSpPr>
          <p:nvPr/>
        </p:nvSpPr>
        <p:spPr bwMode="auto">
          <a:xfrm>
            <a:off x="500034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" name="Rectangle 17" descr="Narrow horizontal"/>
          <p:cNvSpPr>
            <a:spLocks noChangeArrowheads="1"/>
          </p:cNvSpPr>
          <p:nvPr/>
        </p:nvSpPr>
        <p:spPr bwMode="auto">
          <a:xfrm>
            <a:off x="35715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Rectangle 17" descr="Narrow horizontal"/>
          <p:cNvSpPr>
            <a:spLocks noChangeArrowheads="1"/>
          </p:cNvSpPr>
          <p:nvPr/>
        </p:nvSpPr>
        <p:spPr bwMode="auto">
          <a:xfrm>
            <a:off x="214282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" name="Rectangle 17" descr="Narrow horizontal"/>
          <p:cNvSpPr>
            <a:spLocks noChangeArrowheads="1"/>
          </p:cNvSpPr>
          <p:nvPr/>
        </p:nvSpPr>
        <p:spPr bwMode="auto">
          <a:xfrm>
            <a:off x="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6516216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s-VE" sz="3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s-VE" sz="3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cs typeface="Arial" pitchFamily="34" charset="0"/>
              </a:rPr>
              <a:t>UNIDAD 3. </a:t>
            </a:r>
            <a:b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s-VE" sz="73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cs typeface="Arial" pitchFamily="34" charset="0"/>
              </a:rPr>
              <a:t>GIT Y GITHUB</a:t>
            </a:r>
            <a:endParaRPr lang="es-ES" sz="22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5949280"/>
            <a:ext cx="4608512" cy="576064"/>
          </a:xfrm>
        </p:spPr>
        <p:txBody>
          <a:bodyPr>
            <a:normAutofit/>
          </a:bodyPr>
          <a:lstStyle/>
          <a:p>
            <a:pPr algn="l"/>
            <a:r>
              <a:rPr lang="es-EC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Ing. </a:t>
            </a:r>
            <a:r>
              <a:rPr lang="es-EC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Mgs.</a:t>
            </a:r>
            <a:r>
              <a:rPr lang="es-EC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GONZALO ALLAUCA PEÑAFIEL</a:t>
            </a:r>
            <a:r>
              <a:rPr lang="es-EC" sz="2000" dirty="0" smtClean="0">
                <a:solidFill>
                  <a:schemeClr val="bg1"/>
                </a:solidFill>
              </a:rPr>
              <a:t>.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7" name="Rectangle 17" descr="Narrow horizontal"/>
          <p:cNvSpPr>
            <a:spLocks noChangeArrowheads="1"/>
          </p:cNvSpPr>
          <p:nvPr/>
        </p:nvSpPr>
        <p:spPr bwMode="auto">
          <a:xfrm>
            <a:off x="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4" name="AutoShape 6" descr="data:image/jpeg;base64,/9j/4AAQSkZJRgABAQAAAQABAAD/2wCEAAkGBhQRERQUEhQUFBQWGRwXFxgYGBoaGRwfHhwXGB0dGh0YHCcfHhojGhYcHy8gIycpLCwsFx4xNTAqNSYrLCkBCQoKDgwOGg8PGi8lHyIqKS80KSwtKSwsLCwvKSwqKSwsLCwsNSw0LCksKSwsLCwsLCwsLCwpLCwsLCwsLiwsLP/AABEIAOEA4QMBIgACEQEDEQH/xAAbAAACAwEBAQAAAAAAAAAAAAAABgQFBwMCAf/EAEkQAAIBAwIDBAYIAgcHAwUBAAECAwAEEQUhBhIxBxNBURQiMmFxgSNCUpGhscHRM2IWF1NygpLwFSQ0NbLh8USiwlRjc5PiJf/EABoBAAIDAQEAAAAAAAAAAAAAAAADAgQFAQb/xAA+EQABAwEEBgcFBwIHAAAAAAABAAIDEQQSITETMkFRYbEFInGBkaHRFDNSweEVI0JigpLwBnIWJENTosLS/9oADAMBAAIRAxEAPwDcaKKKEIooooQiiiihCKKKKEIor5VVq/FNtaj6aVVP2c5P3CuFwGJTI43yG6wEngravlIMvaXJMeWytZJcjZmGB/r5159C1m5wWkjtl8QvX7t/zpOnB1QT2LR+y5G4zOaz+44+AqVoBNcmu0HV1HzFIq9mk0jc097Kx/lyP1qQvZPb/WmuD/j/AO1F+Q/h80ezWNutPXsafmQnH02P7af5hXpLhT0ZT8CKTf6qLX+1uP8A9g/avDdlEQ9ie4X/ABUXpfh81zQWI/6x/Z9U85orP14AvIc+j37+4MD+ZJo9N1i1xzxpcqOvL7X6flRpSNZp5rv2fG/3MzTwNWnz9VoNFI9j2pxc3JdRSW7dDkZX76bbDVIp1DRSK49xqbZGvyKqz2Kez+8aQN+zxyUuiiimKoiiiihCKKKKEIooooQiiiihCKKKKEIooooQiiivjMAMnYUIRVNxBxbb2S5lcc3gg3Y/KlzXeO5JpPRtOXvJDs0n1V+H71J4f7PI4j3123fzdSXOVX7+vxNVzIXGkfjsWsyxRwNElrNK5MGse3cO1Vn+0NS1M/Qr6Lbn6x9oj8/uxVrpnZza2/0k575xuXkO347ffUqPtGsDOtuswLFuQMFPd832efHLn3VC7WtJM2ntIo5jbsJymTyuqnLKw8QVzXWwjN2JUJOkpLtyAXG7m5ntOZV3o/EVlKzQ200LMgyUQjYeeB4UuRcX6hdiSawtoWtkYqhlch5uU4YpjZR5ZqBwno8l5d21+ttDZ2qQsI0XlLyCQY9fl2CjqK96NLe6SJbQWct1Fzs1rJGRjDHPLJ9nBPXyp6zSa5rqvHb3FxpUkLMkNw0sU0RxkOo9lj5gg9Kse0+6eK3t5UdkKXUOeUkZUkgg46j3VTf0AuzZW5R4o71bo3TEjKIWzlRjqBt+NW8/CF5dW8kV9dxuWaNozHFyhCjcx67nPShcVP2icLxC5s5EaZHuLpI5eSWQAqeuwbb5VD47CWUthaCe7SEtLK7Rszy4xsM9SoJ8elaDrnD4uXtmLlfR5RLgY9YgYwfdVPxNwlczXsN5azxxyRRtEFkQspDHJ6UIVfw7xFDBb3F16dcXMEK+skyAMp6jB5QST0HxryOOb+FFubqyRbSQr7D5mjVyArSLjBG++OlStZ0C/u9PuYJ/RjMSjRGPmCvyMHw/N0yVx86LDi27maOI6fJAq/8AEST/AMJVUb92R7ZONvdQhXt/PZzzC1l7t5XjMioRklOmQaXtR7Mgh7yxleBxvy5PKcf68aVWuuW5g1qUlIpLloRk7LBylV297IT/AIqstM4rnitjdDMtzqVxi1hcnlVAeVdvABBzEjzFLfG1+YVyz22ez+7dhuzHgcFYWvHN1ZMI9ShPL0EyjY+842PyxT1p2px3CB4nV1PiD+dVeo8QWRb0a5mt+8YAGNmHU+49KWdS4JnsmNxpjnHVoScgj3Z60vrx8R5q7/lbZhhG/wD4H05LRKKV+FOOY7v6Nx3U6+1G22fPlz+VNFOa4OFQsyeCSB5ZIKFFFFFSSUUUUUIRRRRQhFFFFCEUUV8JoQvMsoUFmIAG5JrONU1mfV5jbWZKWw/iS4Iz/ry8a9a9qsuq3HodqxWBT9NIOh8x8Pd4086No8drCsUQwqj5k+Z99ViTKaDV5raY1vR7BI8VlOIB/CN547gqqK2tNHtGdsJGgy7kZZj08NySegFLmt8Ww6jC1nKlzZG5UiCSVeRXPUDPhnbY9QahcVa5Leo9sYAt7aTLOLcnKzxoc5jJxzbb48xXji7jO21WzFtbxyvdu6ckZRg0LBhlnJGAF38asAACgWRJI6Rxe81J2qt06yv9RjWBEtLYafKoeAg5kkTcMcD1UPUeea0/Q7ue4idby27hvZI51dHB6lcb4+NQrqK2sZPS5Ti4eJY3wd5OXx5fE5+tS5ccQ3moMUtlKR+JH/yb9BUHSBuG1V3yhuG3cmK0vLTSoFtxKSEzyrnmYZOce4b1UXXaU7nlt4CSenNufuFStI7No1w1wxkbyBwv39TTZaadHEMRoqgeQqPXdwUKSu4JCE+rXAyAUB9wT869LwlqL+1cEfFyfyrQ6+0aIbSV3QDaSs9/oPff/Uj/ADNXhuH9Uj3SZn93P+9aLRRoRxRoG8fFZ1/SLUrf+LEXA/l2+bLU/T+0qJ/VnjKZ2JHrL93WnUiqzUuGre4H0ka5+0Nm+8UXHDI+K5o3t1XeKr9Y0W11SzNuGXuiVPqYyuDkbeFUescOTQNc3aBT6LamKwjXJ5fV9ZiPteHwFeNQ4Cnt27yzkY4+rnDfLwPzrvo3aAyN3V6pVhtzYx/mH60CSho4UXRLQ0eKKJwroGnvpUSsYJHuV9aSQgu8zDJ3Prcysenhirwa5DpFjAl9cKXRApO5Z8bZC+0a4ajwJbyA3FglvFcscpKV5lBJ3cKDjnx40i8U8Dy200cZlF22oOkLyyjM6YPM5Tw5CoOR4bU5PT1xFwlHfxpdWzd3MVDo49Xm2yOb3++ufCPGjmT0S9Hd3C7Ano//AH/OnCNFijA2VEUDfYAAY3+QpN1iytdZhaSzlRpoWKq6now8D7vI0h7C032Z7t/1WtZ7UyVgs9p1djtrfpvCeKKTuB+LWm5ra59W5i2IO3MB4/GnGmMeHioVG02d9nkMb8/IjYRwKKKKKmq6KKKKEIooooQikftA4ifKWVtvPNscfVU/ln8qaNe1hbWB5n6KNh5nwFKnZ1oruXvrjeWYnkz4L7vj0+FIlJcbg28lq2GNsbTa5RUNyG92zuGZTFwvw4llAI13bq7eLGsp1/WVvjdvdS3EU8LGK0so2ZJA31XYD2ix38gBTZr3Eyy6iYzMYbawX0i435WkbHqoPNB1Pmdqga0sd9b2t3Ops76WXFk6Dmkwd05x4ry7nPQGnNAaKBZ0srpXl7zUleJ5HvUtIpba9gv4wO7u+6XlVgNyxDbocYINNGvcTpZIFHI90VHMVUAZxuxx7/CjW+JpLO1jSVke7ZcNyDC58WwfD3VX8HcIlyLm6yzN6yq3/U36ClvcSbrVUe8k3GZ8lG0ThGW8fv7xm5TuFPtN+y06y3NvZRjmaOFB0yQM48vEmvGucSW9kqtcSCMMcLnO5G+Bist4+4xtL/uu6inka3kDH1Dysh9oDGTkjocUANZ2qzZ7NtoabSm7U+1+xixyM82fsLgfMtil++7Zph7FpyKfZdy2Pn6vKPmarbPjWwiH+62EeM5YzuAyn3q+TnPlRqPGtxeK1v3UDRON4lhds4IPtez1rhcd/gEz2izsODCTxPyHqvGodp2pIjuwQKMexHkjPvLbn4Vx07i/VbrmMUj7KJGAVRhScD5+6ukel6mzYWO6UEA47uMR7bD2snNTE4J1JgfVK59r6QJnP90VGld6kLdTVib4epUW01zWJGIV5ThWfJC45VYoSNt/WBHvqB/WvqESqzt9G2wd4xy7DO+4OflV4vZ9qC+yMYGB9ORt5fD3VHm4P1BFwYmYeSlH/wCoUUI3oNvJzib+36rovazewAG4SFxkDZSnXoMZO5q4h7ZCgzc2jxjwKtnb3hgMH3UozabeKRJPFc4VxIoljUhWXZWHJ5eFW0XaPOT9PHayofBozGT55L7fhXbxG094Ufa4Trx07Kj1T7oXaNZXeAkoR8Z5JPVI+Z9U/I1Za3w3DdriRfW+q49ofuKxbUdYjvJhImnJ3cB+mEcgPOeqqvL0A67DfNaTw52o21y6QsrwzNsFYZGfIEePxAqdQcHIfCJGX2AlvcafzsCpkludIlw30kDH/Cfh9lqd7M2953VwFV2jzyE+0hIwR7jip97ZJMhSRQynYg/661nVxDNpFwGQl4HPyI8j/MPOoYx9nJUMYj+XkvuvTSahqbafdSei2qAOqA4a6H97wQeKjeulkkEWtxx6cAqCEi8CfwgBjus427wb/Kmq+0e01SFGljWVeqHJDKfHDKcg1ltzp1xKl3BZRLaW1pIO+tkY+kXA6lmfrgruN99xT1ZBqnPjTRRMq39kymWI5JQ5DBTvuOpGKY+E+IlvbdZBgN0dfJvH5Ur8D2HcSo1ipbTLtOflJP0EijBGG3w3QjzBqPOh0jUg42tbk4I8FP8A2O/wqu77t14ZHP1WzAfbYNA7XYKtO8bW/MLSqK+Kc19qwsZFFFFCEUUVHv7wRRPI3RFLfcKDgutBcaBIXGchv7+GxQ+oh55cf68B/wBVMfFevDT7Ud0oaVisNvH9pzso+A6mqTsxsjJ397J7czkKT9keX5fKuPaFqlqz91fW92kceHiu41YqrEdVKbgj3ikQitXnby2LV6ScGFtmblGKdrjrH5dyqZOH21K5ksdUSI3CRLNHc2/qsoJxyOD1wemdjVtp2hTWcj3mpTrcNAndWuByjB6kr9s7DPlmoPAttcQ3DTW8sWpW9wyiScvieMKMAMD1AHhUvjG8a8vEtIj6qnB/veJ/wimPddCxZX3W4ZrzwrpDX1w11cboDsD0J8B/dFaOBUfTrBYIljQYVRj/AL1JoY26ERsuDiompaXFcIY5kWRD4MM/MeR99Zrd9k9xFLJ6JPiKVs4JKMnu5l3YD76e+MNSe3tJJY/aXBFZ3D2hX7jmWLmXzAJFVZ7U2N10hbFl6LmtcRewilaYmmKl2/YpzljczIWb6yR5b4lpM5PvrSdM05YIUiTPKihQT1OPP31k0XaZeMeVUVm8hnNSP6d6h/YH7mpIt0bdh8la/wAO2lmFWjvVuBKvEckaPKEezL4LM0YkLBQwU+qNgNh+tUfC1rfveskks3JCZBdzlyY5QfZWJfqsPMdMV1/p3qH9gf8AKa8ycf36glocAbkkED51L7QZuPku/YFp3t/cFx0fT5UivrwT3sNvgxW6sXlkIzhpOUnqfq+VW3ZTq0s89xlp1gCju4p8s+c4LliNs/ZqHP2h3KrGfV9dcn78Vx/rJufJfxrRiZLKwPYzA8R6rAndHBI6J7sWmhwK16lzi3gWDUeXveZWQEKy48euxBB6UiHtKuf5fvNeR2nXB3BT7zUzBNtZ5j1StNCfxeR9FPuOx10INtcKpA2LKVf5NGRimjhHgOKyCu57653JmYb+t1A93vO9JX9ZV15L+NT9C46uJ51jbAB8s1B8MsTS8swGOY9V2KSEuusdieBWoVE1TTUuImjkGQw+4+Y99ShX2uZphFcFm3D+oPp121tMfo2Ox8N+jD3Hoaa7vhcNexXkbmN1UpKANpU8A3wO4NQ+PtB7+DvFH0kW+3iPEfrXXgXXPSLcKxy8fqn3jwP+vKlM6pu+Crx9R1w9y763xVZ6coE0ixk5Kooyx8SQq79aganJb6xYv6PIsmN18GVgMgMDuD7qoNLv7e11e79OGLqZ1FtIykqYiAAqHopzkGr3SNEkTV7y47sRQPFHHnP8Rx6xfHTYerTXNDhQq5FK6J4kbmDVe+zjXTcWvI/8WE922eu3Q02VnSD0DWsdIrofLmP/APX51olKhJu3TmMFe6SjaJRKzVeLw78x3Gq+0UUU5ZqKTe1K/KWfdr7UzhB+dOVZ9xoRPqllb9Qp52H4j/ppM56lBtwWn0UwG0tc7JtXeAqm/QdP9HtYolABVB8M4yfxNK0/Gt7bMVvdOd484WS1PeqR5sp9YVa9ot5JFp8zQllPqhnQZZFLAMwA8lzWeQXhkila1u57XTLKNuSbmPPcSnLZy+7KDtimgUFFnveXuLjmTVMXDU/dtqGoJC9tBIFEcbryF2A3cp4EttnxqV2b6cWMly+5YlVJ+9j8fCofEutyS6bZ95/EmRHk8Pqg9PjTtw5YdzbRJ0IUE/E7mla0nYqmtL2KzooopysJa7RP+XzfAfnSNw3Dz2aAlhu3snB6+dPPaJ/y+b4D86zrS5CbFVjlSOTJ3LAYGa8/0kKyeC9d0U0usNB/ufJeNLhjW5i7uGaM5bJfofVPT31P0a7drWRmZiwMmCTuMdK8abK7CDvH52Esg5s5Bwp6e6oel65JMZ0fk5RG5HKuOm1ZxBK1pGukqc6UxrXad+9XWhTM9tGWYkldznfxqs1e1ws695KQsQYAuSMkkb+Yqw4bP+6Rf3f1NRNa1FWSdA6Ed0CMEZJJO2fH4VBuuaKvHUWhwaPxf9kq61qAjSDbP0ZY749UHcjzI8qr1hkMgfPqE+ePV5c7jz5vHyq31G3Vkg5lB+jPX41y0zSDeu0alhCh5ZHXlJ5j0UBiMjzr3tj6tlY55w2ALwHSnWt8rWDG8alVNphmkI72RGGDiNiuP5mAwcedHcwlTyMmW3yfW2HmPIVqF7OY4+6BinbKokRgMDptkOOUkOoxk+G1e7DRI4lGEt5CAWkZZCkxHVnVWXB/YCoCRlKFg89qWYnVqHHyWYvGxRRG4PiTkgH7vD3dKYODrsenRoeuDvke47Drj31H1i8Es2RnCjlywHNy5JUHl2zg5yPAip3CEY9MQ4GcHfx++mWiMmzPezDDLPAbkqF4baGsdjj5lbmtfa+CvtVVcXxlyMHoazfTj6Bqhj6RyHHuw24PyO1aTSH2m2WO5nUbqeUn8V/HNKlGF7ckTjC8NiYuJtMnmRRbSRROG3eSMSYH8oPRqQIeHubUJ4dTvp5UiSOaItJ3KEE4bIU42batAknM9iWWR42eLPPGMupxuVHic1mEOjRzt3iadfX8nsmW9cRp8gcHGfDFMGKcDXFNXaXEr2kN1CysInVlYHIKnpgjqM4p00u8EsMcg+uoP3il99NlfS5IpoIoXEbBYojzIoG6gEgb157ML3vLBAesZKH5f+aSOrL2jktZ33tgB2sdTucK8wmyiiinrKXykG2xJr8h693F+WB+tP1Z/wAJoDrF+2NxsPnjP5UiXNo4rV6PwjnduYfMgJ/YAjB6eNKutyaXLLb29wYHk5/oYgc+sf5U28PrVB7ReFby6aN7aYmJB69tzmMSb7kOu4ONsGqHsw9Ft7meGW1NpcySc8SSrzMF5QMJKc53BPXxp6ylZcYASajbxAbLyrgdBk56Voqis8mHPrfnjH4LWiUmPNx4pEOJceKKKKKcnpb7Q1zYTAbnA/Osf0a6MDMWgMnMAMFTt94rZ+NTi0cjbdfzpazVGSxG0vJBpktazdOt6Pg0Lo7wca503JNuuI5DyGOAoUJI2JG4x0Aqr0+7lgdnRCSwIPMhI3Oa0bNGagOh3AUvDzT2f1dC1paLPgfzfRJQ4nuQMCJQPLuzio1zrEzoyGFAGGMiIg/Kta0vh/nXmkJAPQDr86tV0CED2c/M0o9GXTrDwVmP+ooz1hZgP1fRYneQtyQ+q3seR86ixLMoYK8qg74VQME9SPV61tN5wwDkxkg+R6VAThyY9cD51uQOLImxmhpvqvI2t7pbQ+YAi8a4UWTMJWILJkhSvNiTmweu/NsfhXmCOSNcJHt7w5b/ADEk/LxxWqXejyxjJGR5jeoPNTRiMGjxKqOmLTiXeSziO1YD2XJ6k8p3J3PhV1wlCwukJVhseoNNuajXjkGHBI+mjH40WmWQwObQUpxRZjHp2nGteC0pa+18FfaqLTRS/wAd2weylz9XDj5f+aYKr9fj5raYH7BqLhUFQeKtIVR2f3HPZKM7qWX8c/rWa6xdek3T20V5dhwxVpbqYQxLv0RQoL/eKfOy5v8Ad5R/9z9BSrxfqcEl1NFc6isaK3KVForcvuMjKd6jGatCjCasCdOBOElsbd09Je6Mhyzs3MOmPVGTgfOqvsplIF1CRgpLn78/tUbss07T4ZJVsrua4cqC6ucKBnqq8oxvUrgDa+1BR05x+tQk9409vJbVkxsk7eDT4O+qfqKKKespfKQOEdtXvx7/ANq0Cs+0uIR6/P4d5GW+Z5f2pEubTxWr0fjHO38nIgpn1rjK0s3CXM6xsRzAHO46Z2FJmpceW15f6ctrI0hEzB8KwABXAJJHTNNGs6qFv7e3eGJlnjkKuwyQ6YIXcdCDS2eJ5DY21z6kTx3giuEQALyiRo2B92MGnrKXZfV1vzz+q1odZ1r/ANFq8T+DlPu6GtEFJjzI4pEObhxX2iiinJ6oeNv+Ef4r+dLVMvG3/CP8V/OqvT9FeU7gqviSPypkBALq8FRtjC8tAG9QI4yxAAyT4CmLTOGwMNLufs+Hzq0stNSIeqN/PxqRLMFBLEAAZJ91SfKTkuxWUNxfmvQFFJcvahArkd3IUBxzDBJ+A67+VfLntJjktJZrYEvGd1YbqM4LEe47EdarB4OSsiRpyTrX2s70ftSHq+koQrEhJVHqsVGSMeY91dbjtUUkGGPmXfJY/djFcMjRmuGZoFSn7FRZNKibqi/diqLSeP4JVJkPdMCBhvH3jHhV1Za3DKhdJFKg4JzjB9+ak142FdvMfxS3rGkmFsjJQ9D5e41S33WH/wDNH+daTJGGGCAQaW9c4ZXlRoyV5JEcjqDg02SSsTgdyQyzXZmublUJmFfa+LX2oBW0VB1s/wC7y/3D+VTqpeMZ+SymPiVwPnUXZFReaNKo+y3+BL/f/SlziXQb1v8AaFpHa94t5Iskc3MojUerkNnfIxTZ2cQclmW+05b7sD9KXtA4aXWBNdXc85PeyJHHHI0awhGKgYXq22cmoxagUIRRgVtwbpdy15LdXEC2w7lIFQMGLFTlm9Xw22rjwGv+/wCoH+cfrUjs8u5Va+tZZWnW0lCRyMcuVZeblY+LL0qL2Wgu95MRjnlwPlzfvUJNdo7eS2rJhZZ3cGjxd9FoFFFFPWUis+4kHcazaS5wJByH5ZH6itBpG7VrM+jxTqN4ZA3y/wDIFInHUruxWp0U4e0BhyeC3xGHmpXaJpULxxXE1y9p6O/MsqDLDmGCB8az2HS7AFplstTvVU948rkqhOclwjEcx8dhWxWt2s1ushXnVkD4wDnbPQ+OaUJ+K9QugVtNPaFGBHfXTBAo6E8gyTTgarNc0tJadiicc3CTx2l5Cco49U+72hnyPhWgabdCWKNx0ZQfwpNttDiOkC3gnS4MS5LoQcsCWIwOmd9qmdnGqd5bmIn1oz+B6fd0pQ6snaqo6spG9N9FFFOVhVHFGoLbwGZgWWNgxA6n76RdU7RZ5BiICJfMbt9/hTX2jf8AL5vgPzrKljJGcbDrVGZ5a40O5ItF8hrWcVd6fxrdQqyh+bPi+5Hwqslv7iaTCl5ZZAducDmA3xucfKouauuFbWGKGS/mWQyQMwTJ9Qk7KQuNjvj51yMF5oTgqcIMhoTgF0/2RaWMVvLfFhcZ5u6Vt2bqvMOgx59K9DjxuZmhtYFV+pLes397AxSZf8Iz6nO08twqDOG3yR8F8ABgfKq620x9Pv8A0YS97G6cwPQfHGT5U9z8Oorrw4R32ZLQn4sjmAjvLONolOVMZyV82wcY+XWvGt6Ik0ct7aTgw4Dd2I9wRtykHdR5k7ikPVZr15H9FXKRkBjlck45uhOTt5VO7PeMJEkMjgYDBJl8GQ+JH2l/Ghri4daigLxaDIMCp8M4cbEHpn/XlXUMR0JFWvGdgYJ2md4+6l5e73CsFxsOXpyjPX31Renxf2sf+df3qs9haaKjJGWOork8SXOMd/Lj41O07im5J7tpS6tsebc+HQ+FL4NStN/ip8RSnuN04plne7Stx2hbinQV6r4nQV9rVC00Umdpt9y26Rjq7Z+S/wDmnOs311/TtTSJd0jIBx7t2P6UuU9Wm9InPVoNqbdGtngsEEShpBHzKpOAWPrYJ8NzWX31/Al1J6VHqGmTyrzzejvzwsOhc8mSM+eKf+OdelthbxW7wwyTvyCSYExrgZxttzHoM0oXmiajZTXLKsmoTXUIiWf1VWM5OxUnZRnIpgFBROAoKJt0dbS20x5LH1oijOHJJZ2wd2J3JzXPsrtCtjznrI7P8qrOLbf0HSIbRN2YJEMeJ6t95/OnXh+wEFtDGBjlQD9T+NJzl7BzWt7uwcXv8mj1KsKKKKespFQNd00XFvLEfrqR8/D8an18rhFRQqTHljg5uYSV2W6nzW727/xIGKkeOMnH45r2dbMesSRXMwjiaBe4jbCo+55zk7Fh5eVVmqj/AGbqqT9ILn1X8gf9YPzNN/EejW1zC3pUKTIgL4IyRgZ9U9R0pMJwunMfwLS6TYDIJ2asgr3/AIh3FJ+jzWx1oLpqr3QhYXZi2izn1AceqXz5eFc2P+zNSz0hk+7lP7GqxQl0dNijWTT7S6WVwsDBCZFzy87L19UZxVnpVm+oaa6u/ezWsskSS/2iocA+/I/EVORpIqMwsWVpIqMwtJVgRkbg9K9Um8AcR94no8hxIns58QPD4inKpNcHCqmx4eKhK/aUf/8AOn+A/MVl8F2IweYgIww2enu/GtQ7TP8Als/wH5iskvbUSxsh+sMVRnFXkHglzSaN8bt1V9uSpRs7qRg4PgaZeIJJY9Ms0kYO0koRmBB9UKWGeXbwApX07T3W1DkBlBMTnHQjYZH2T0Bpo4N0IS2WJ+YxGRmjjzhR/MvLuB5ChjwxpqpR2cl7mNyOI71W6BJ9NyMqlDu2c5OevQeG2x868cUaeq3qMVAYQjk+BJHzOKe9PsY4E5Il5V6nfJPxJ3NctX0mK6XllXOOjDZl+BG9VtKKq+bI4waKuKR9Intk71ZMOHwXHVlI9kJyjPrfHPyrPEu5La6uUihZkZiAGByN9s/Ktk0bhxo7pYVkClkPI/IOZuXqH8C4HRvLrXfjLg23t7bKGVrtyQjA5aRj6xBX2QMDrjYVcibm6tQkSMpGI6YhL/FtlHdaZYtOHS5eLlTGMdckPnquwOB5Vl9ppM8lw0LMgAzzMFXGPHG3XetS4m1Xv4YoUCC3SJHdxu6Y6qpHRyRygeOaULDTz6ZJLytGjAkL4b4wPjgb++mvkoSBuSJSWNLq0V1DEFVVHRQAPgNqmab/ABU+IqLUrTf4qfEVnv1Ss6z+9b2hbknQV9r4nQV8dgBk7Ada1wtVVnEusC2t3k+tjCjzJ6fvS32daUQr3UnV84J8urN8z+VVuqXLaperFHnuUPXwx4t8+gph4ws5zbxWlojATMInkHSKP6xPvI2HxpQ67q7Aq7fvH3tgShxhxi2pWzwQ2dy8DS8rzoiuO7VvWaPf29tquOzXX52d7WRLh4Y15oZ5o+R+XpySDO7DwbxqBoF9Hodxe2khK2yxi6t8nJIxyug8zzDp76cW4kKaf6VPH3LFObuyckE+yPj0ppNBUq2xhe4NbmUta0fTtYhgG8duOd/LPX88CtDFJHZjpTCKS6l3kuGJyevLn9etPFJhGBcdv8C0ek3ASNgZlGLvf+I+KKKKKestFFFFCFR8Y6ALy1eP649ZD5MOlVnZ7xB6RAYZf40PqOD1IG2f0pvrO+NNNexuU1C3G2QJlHiPP4Gq8nUOkHf2fRa9iItEZsj8zi0/m3fq5rtBwLaWV3A73MgXvHNrbOwEauw37vx6HpVXqev5jklixY3WnOxe3dgI5Iyc4wNiHG4YeNN2p6db6xZAZ2bDRuvtxuOhHkwNLekdmstzOtxq7RzPCBHGiDCsFOzyn6xPXB2FPBriFlOaWEtcKELjqlt30UOp2YZA4DsuMMp88eXgaceFuJ0u4/ASqPXX9R7quhEMcuBjGMeGKz/iLhaS0k9JtCcA5Kjqvy8V91KcCw3hkqrgYzebltCZuNdNa4spY16kflvWQuhBwRgjatX4Y4xjugEbCS+Knofev7V01XgqCc82ORj1K0mWMvN9mKk9jZ2ihpRZjw9dKszQyfwrkcpz0DgbEnwyNvjV9NI9vLp9nF6oye8xuORQ22/mSKsZOzLmyCUxnb1nz7j8alf0EfvBKXBkUAKSzHptvSDFJ8PL1VuBxjjDSRUduXgpCqM18yACT9UE/IDNd4NBuc+s8PyDfrUXWdJuUR+XkdCjBsZDDIIz5FR99J0EgxLeSv6ZhwBXnTJY5Z7SYEesHKe8Moz9wrl2ouqxQOGKzJJmLHU7et8RiqThiymEVnFCcywDd8ZXGMePgRTDq3BEl3Isk8il1HKuMgAHrgVbhfVhDRXNVJ2kGoIBWZS3JmP8IQLzF3UHPeP9s+7yWvdP/wDVl/OPxo/qz/nH40vRv+Hl6rMlgkldec4efos/qVp2zhvBdyfIZFPCdmYyMuMeOM0w6bwzb2y55RtuWbHh4+VGge7ClERWXRuD3HLcrhDsKROMuJzK3olt6xY8rkeP8o93ma88R8ZPO3o9nli3qlh4+5fIe+rrhLhFbVed8NMep+z7h+9WyS/qt8VJzjIbrctpXrQ9FGn2rtjmkCF3x4lQTyj3bYpT4e4en1O0S9bULmOeXLoI2xFHgkBOTocYGc71pxGaRz2cyQvL6Dey2sMzFniCq6qT1MefZJpwAAoE9rQ0UCrtA0qPWkhmvQGubCd4nKgckhQ+P8p2OPPNe+K7k6jex2MR+ijPNMR028PkNvjU3V7mLRrJbe2yZXyEzu7M3tOx8SSasuA+GPRIeeTeeX1pCdyPHFIk67tGO/0WzZG+yxG1vzNQwcdruwc0yW8ARVRRhVAAHuFdKKKsLIJJNSiiiihcRRRRQhFcriBXUqwBVhgg+IrrRQug0NQsyR5NEuiDlrKU5B68h/cfiK0i3uFkUOhDKwyCOhFcdU0yO4iaKVeZWGD+499Z7bXU+iS93LmWyc+q3Up+3wqt7k/l5fRbRA6SbUYTDZ8Y/wDXNabXl2ABJwB4k9K5WV6kyB42DK24IpU7Q+KDDF6NbYe8uMpGnUgYJZyPILn54qxmsUgtNCvOv8DpN9NaMFc+t6p9VveCOhqBpvG09q3dXqMcbc31v2Ye+q/s8u2gKmJJItO7kDnuGA5584ymSeUEjHlWgNYrdQr6TCoYjJUnPKfcwpZjxq3BV3RUNWGhXbTtYiuFzE6t7s7/ADHWptIV92dMp57SUqfAE/8AyFcBrupWm00ZkUeJGc/Ar+tc0hGsEaUt1wtEr4Rmkm27UI+ksTofdv8AnirGLtCtCPaYfFakJGnapCZh2phht1T2VC/AYrrS+3Hdn/a5+RqJcdpFqvTnb4L+5ovsG1dMrNpTXRmkKftKZ9oLdm8icn8AKjm01O99smJD/hH3DeuaUbMVDTg6uKaNa4xt7YEFud/srufmegpRea81VsAd1Bn4L8/tGr7SOzuGLDSkzP79l+6rC24qt++nt8GM26h25l5VKn6yeYB2Pvrl1z9bLcuXHv1sBuXXQOGYrRfUGXPtOep/YVb1mnF/aK4YRwiSBVIa4LLiYRNgd5CNwQOpPh5VotncLIisjB1IBDAg59+RTQAMAngBooF3qp4k4ijsoTJId/qr4sfIV44k4ohsY+eQ5Y+yg9pj7vd76UtC4em1GcXl8CIxvFEemPDI8vzpUkhrdbnyWpZLI0t09owjHi47h8zsXbg/QJLqb0+8HrHeFD0UeBx+X31oFeVXAwNhXqpRsDBRVrXanWl944AYAbANgRRRRTFVRRRRQhFFFFCEUUUUIRUe+sEmRo5FDIwwQakUUZroJaahZrc6LdaQ5ltMzWx3eI7lf9eYpg0jVrLUikgVe/j3AO0i5BBGfFdzt0ppIpQ4i7O45m723Y2843DLsCfeB+lV7jo9TLd6LXFphtgu2rB/xjb/AHDb2jFUeqcH3CRQWpTvrOF5J2I9tyCzxxsvlzHc53xUBONJbaKKR5WmeW3kluFI9WNsYiRQPZbnPJj3Vaw8Y3lgwjv4TJH0Eqfr4Hb51dEWGpwPGjJ9IVduXCuGByrEeJB881NkrXYbdyrWjo+aEX6Vb8TcR/O1U3APES2duLS7WSKeNVkbmJfn7059XG/U4x4U8WesQzIGjlR1YZBDDfw6fGkriTgCdislvJ3kpyZS7FHchSI8MmOUKfqjY0mS8Mvbxyd/aSgwWRjV1yQ8ztzFg69QNqaqC17XBawxNLcrGqDGWKjx28BmuB4Os5AG7lcMMggkbHfzrLdRuyqXMCXEjxtDaRNzsz4ldhzMvNsMAbjpvVxd8R3cDy28d1zqrsIZCsYZuSMOycxHIFTxOPIVEtBzCiWNOYTwOA7P+y/9x/euOo6fp1hH3kyRxpnGWydz4eNGgcSvLpkF0UM8jIpZY8ZJPXFceKs3ekXPeRNCxichGILAruvT3gUXG7lwRtGxWOkavC7lI4Xi9XnBaPkVl2GVPzrpccV2yyCISq8pBKxoeZ2xuQAPH3ZrPLHU3urRBFdPPcXVt3XdkACJuXmJblA5RsVyfMVNs+Hrm4hV47SOwuLd45FL4IldVKtnl+oR4+OakpqZrfaa6pFNbQl4GHOSwIZgHKSKFB9Vo8cxzSXf3wu5O9RZpb3vHjZF5sT2shJHIfYUKhB+Ip20nsuQc7XkpkLO7qiEpGgkxzqN8lSeufKrC64ssNNjWGLlPIOVYot8eOPdUXODRUlOhgknddjaSeC4aVwJIeT06VbhI4miQcpV+R9isr59bC7bYrzrPG0Noq2tjGJJQOVUjHqr4eHU1Xt/tHVfA2lsfkzD8z+VNfDnB8Fkv0a5fxdt2P7fKk3nyamA3+i0hZ7PZOtaDed8AOH6j8gqHh3gZ5JBdag3eyndUO6r8fDbyp6AxX2imsYGCgVG02qS0uvP2ZAZAbgEUUUVNVUUUUUIRRRRQhFFFFCEUUUUIRRRRQhFFFFCF4lhVgQwDA9QRkUo6t2Y20p54ua3kzkFOn3eHypxoqDmNfrBWILVNZzWJxH83LPF07V7P+HIt0g8G6/jvXpe0yWIYu7KVPAlR6v/ALq0GvLxg9QD8aXoiNVx5q99oRye/haeI6p8sPJJo7RtOmHJJ0bYh4zj57Yrs+p6TKiIxtiiZKKwXC564z0q8u+G7aX+JBG3xUVAbgGxP/p0o+9G5RLuj3bHjvafRfbHiHT4EEcU1vGi9FUgAfACvF5xvYcpDzRsviPaz8q8r2d2IOe4X8a7R8CWQ/8ATxn4jNH3vDzRTo8fGf2qmm7U7JB9EruegCpy/nUZuOb64OLWyYA/Wkz+fSnW20iGP2IkX4KKlgUXJDm7wC77TY4/dw14ucT5Ciz0cH6hd73l13aeKR/9tqYtE4EtbXdIwz/bf1j8s9KYaK62FoNczxSpekZ5G3AbrdzRQeXzXzFfaKKcs9FFFFCEUUUUIRRRRQhFFFFCEUUUUIRRRRQhFFFFCEUUUUIRRRRQhFFFFCEUUUUIRRRRQhFFFFCEUUUUIRRRRQhFFFFCEUUUUIRRRRQhFFFFCF//2Q==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6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708920"/>
            <a:ext cx="2619375" cy="2619375"/>
          </a:xfrm>
          <a:prstGeom prst="rect">
            <a:avLst/>
          </a:prstGeom>
          <a:noFill/>
        </p:spPr>
      </p:pic>
      <p:pic>
        <p:nvPicPr>
          <p:cNvPr id="205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84984"/>
            <a:ext cx="1800200" cy="13547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GITHUB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67544" y="162880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67544" y="134076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C" b="1" i="1" dirty="0">
              <a:solidFill>
                <a:srgbClr val="FFC000"/>
              </a:solidFill>
            </a:endParaRPr>
          </a:p>
          <a:p>
            <a:pPr algn="just"/>
            <a:endParaRPr lang="es-EC" b="1" i="1" u="sng" dirty="0" smtClean="0">
              <a:solidFill>
                <a:schemeClr val="bg1"/>
              </a:solidFill>
            </a:endParaRPr>
          </a:p>
          <a:p>
            <a:pPr algn="just"/>
            <a:endParaRPr lang="es-EC" b="1" i="1" u="sng" dirty="0">
              <a:solidFill>
                <a:schemeClr val="bg1"/>
              </a:solidFill>
            </a:endParaRPr>
          </a:p>
          <a:p>
            <a:pPr algn="just"/>
            <a:endParaRPr lang="es-EC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87" t="27315" r="7783" b="23397"/>
          <a:stretch/>
        </p:blipFill>
        <p:spPr bwMode="auto">
          <a:xfrm>
            <a:off x="497596" y="2009002"/>
            <a:ext cx="8100392" cy="307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24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GITHUB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67544" y="162880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67544" y="134076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C" b="1" i="1" dirty="0">
              <a:solidFill>
                <a:srgbClr val="FFC000"/>
              </a:solidFill>
            </a:endParaRPr>
          </a:p>
          <a:p>
            <a:pPr algn="just"/>
            <a:endParaRPr lang="es-EC" b="1" i="1" u="sng" dirty="0" smtClean="0">
              <a:solidFill>
                <a:schemeClr val="bg1"/>
              </a:solidFill>
            </a:endParaRPr>
          </a:p>
          <a:p>
            <a:pPr algn="just"/>
            <a:endParaRPr lang="es-EC" b="1" i="1" u="sng" dirty="0">
              <a:solidFill>
                <a:schemeClr val="bg1"/>
              </a:solidFill>
            </a:endParaRPr>
          </a:p>
          <a:p>
            <a:pPr algn="just"/>
            <a:endParaRPr lang="es-EC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856" t="32532" r="33576" b="20673"/>
          <a:stretch/>
        </p:blipFill>
        <p:spPr bwMode="auto">
          <a:xfrm>
            <a:off x="1187624" y="1340768"/>
            <a:ext cx="6408712" cy="489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126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GITHUB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67544" y="162880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67544" y="134076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C" b="1" i="1" dirty="0">
              <a:solidFill>
                <a:srgbClr val="FFC000"/>
              </a:solidFill>
            </a:endParaRPr>
          </a:p>
          <a:p>
            <a:pPr algn="just"/>
            <a:endParaRPr lang="es-EC" b="1" i="1" u="sng" dirty="0" smtClean="0">
              <a:solidFill>
                <a:schemeClr val="bg1"/>
              </a:solidFill>
            </a:endParaRPr>
          </a:p>
          <a:p>
            <a:pPr algn="just"/>
            <a:endParaRPr lang="es-EC" b="1" i="1" u="sng" dirty="0">
              <a:solidFill>
                <a:schemeClr val="bg1"/>
              </a:solidFill>
            </a:endParaRPr>
          </a:p>
          <a:p>
            <a:pPr algn="just"/>
            <a:endParaRPr lang="es-EC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945" t="31570" r="30136" b="20833"/>
          <a:stretch/>
        </p:blipFill>
        <p:spPr bwMode="auto">
          <a:xfrm>
            <a:off x="1547664" y="1470025"/>
            <a:ext cx="6336704" cy="449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972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GITHUB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67544" y="162880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67544" y="134076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C" b="1" i="1" dirty="0">
              <a:solidFill>
                <a:srgbClr val="FFC000"/>
              </a:solidFill>
            </a:endParaRPr>
          </a:p>
          <a:p>
            <a:pPr algn="just"/>
            <a:endParaRPr lang="es-EC" b="1" i="1" u="sng" dirty="0" smtClean="0">
              <a:solidFill>
                <a:schemeClr val="bg1"/>
              </a:solidFill>
            </a:endParaRPr>
          </a:p>
          <a:p>
            <a:pPr algn="just"/>
            <a:endParaRPr lang="es-EC" b="1" i="1" u="sng" dirty="0">
              <a:solidFill>
                <a:schemeClr val="bg1"/>
              </a:solidFill>
            </a:endParaRPr>
          </a:p>
          <a:p>
            <a:pPr algn="just"/>
            <a:endParaRPr lang="es-EC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344253"/>
            <a:ext cx="8244916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C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actualiza &amp; fusiona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C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C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Actualizar tu repositorio local al </a:t>
            </a:r>
            <a:r>
              <a:rPr kumimoji="0" lang="es-EC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commit</a:t>
            </a:r>
            <a:r>
              <a:rPr kumimoji="0" lang="es-EC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 más nuevo, ejecuta </a:t>
            </a:r>
            <a:r>
              <a:rPr lang="es-EC" sz="1400" b="1" dirty="0">
                <a:solidFill>
                  <a:schemeClr val="bg1"/>
                </a:solidFill>
                <a:cs typeface="Arial" pitchFamily="34" charset="0"/>
              </a:rPr>
              <a:t>en tu directorio de trabajo </a:t>
            </a:r>
            <a:r>
              <a:rPr lang="es-EC" sz="1400" b="1" i="1" dirty="0">
                <a:solidFill>
                  <a:schemeClr val="bg1"/>
                </a:solidFill>
                <a:cs typeface="Arial" pitchFamily="34" charset="0"/>
              </a:rPr>
              <a:t>bajar</a:t>
            </a:r>
            <a:r>
              <a:rPr lang="es-EC" sz="1400" b="1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s-EC" sz="1400" b="1" i="1" dirty="0">
                <a:solidFill>
                  <a:schemeClr val="bg1"/>
                </a:solidFill>
                <a:cs typeface="Arial" pitchFamily="34" charset="0"/>
              </a:rPr>
              <a:t>fusionar</a:t>
            </a:r>
            <a:r>
              <a:rPr lang="es-EC" sz="1400" b="1" dirty="0">
                <a:solidFill>
                  <a:schemeClr val="bg1"/>
                </a:solidFill>
                <a:cs typeface="Arial" pitchFamily="34" charset="0"/>
              </a:rPr>
              <a:t> cambios remotos.</a:t>
            </a: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s-EC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git</a:t>
            </a: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s-EC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pull</a:t>
            </a:r>
            <a:endParaRPr kumimoji="0" lang="es-EC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s-EC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Fusionar otra rama a tu rama activa </a:t>
            </a: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(por ejemplo master), utiliza </a:t>
            </a:r>
            <a:r>
              <a:rPr lang="es-EC" sz="1400" dirty="0">
                <a:solidFill>
                  <a:schemeClr val="bg1"/>
                </a:solidFill>
                <a:cs typeface="Arial" pitchFamily="34" charset="0"/>
              </a:rPr>
              <a:t>en ambos casos </a:t>
            </a:r>
            <a:r>
              <a:rPr lang="es-EC" sz="1400" dirty="0" err="1">
                <a:solidFill>
                  <a:schemeClr val="bg1"/>
                </a:solidFill>
                <a:cs typeface="Arial" pitchFamily="34" charset="0"/>
              </a:rPr>
              <a:t>git</a:t>
            </a:r>
            <a:r>
              <a:rPr lang="es-EC" sz="1400" dirty="0">
                <a:solidFill>
                  <a:schemeClr val="bg1"/>
                </a:solidFill>
                <a:cs typeface="Arial" pitchFamily="34" charset="0"/>
              </a:rPr>
              <a:t> intenta auto fusionar cambios. Desafortunadamente, esto no siempre es posible y se pueden producir </a:t>
            </a:r>
            <a:r>
              <a:rPr lang="es-EC" sz="1400" i="1" dirty="0">
                <a:solidFill>
                  <a:schemeClr val="bg1"/>
                </a:solidFill>
                <a:cs typeface="Arial" pitchFamily="34" charset="0"/>
              </a:rPr>
              <a:t>conflictos</a:t>
            </a:r>
            <a:r>
              <a:rPr lang="es-EC" sz="1400" dirty="0">
                <a:solidFill>
                  <a:schemeClr val="bg1"/>
                </a:solidFill>
                <a:cs typeface="Arial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s-EC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git</a:t>
            </a: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s-EC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merge</a:t>
            </a: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 &lt;</a:t>
            </a:r>
            <a:r>
              <a:rPr kumimoji="0" lang="es-EC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branch</a:t>
            </a: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Tú eres responsable de fusionar esos </a:t>
            </a:r>
            <a:r>
              <a:rPr kumimoji="0" lang="es-EC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conflictos</a:t>
            </a: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 manualmente al editar los archivos mostrados por </a:t>
            </a:r>
            <a:r>
              <a:rPr kumimoji="0" lang="es-EC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git</a:t>
            </a: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Después de modificarlos, necesitas marcarlos como fusionados con</a:t>
            </a:r>
            <a:b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s-EC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git</a:t>
            </a: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s-EC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add</a:t>
            </a: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 &lt;</a:t>
            </a:r>
            <a:r>
              <a:rPr kumimoji="0" lang="es-EC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filename</a:t>
            </a: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</a:br>
            <a:endParaRPr kumimoji="0" lang="es-EC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Antes de fusionar cambios, también puedes revisarlos usando</a:t>
            </a:r>
            <a:b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s-EC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git</a:t>
            </a: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s-EC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diff</a:t>
            </a: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 &lt;</a:t>
            </a:r>
            <a:r>
              <a:rPr kumimoji="0" lang="es-EC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source_branch</a:t>
            </a: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&gt; &lt;</a:t>
            </a:r>
            <a:r>
              <a:rPr kumimoji="0" lang="es-EC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target_branch</a:t>
            </a:r>
            <a:r>
              <a:rPr kumimoji="0" lang="es-EC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xmlns="" val="17369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GITHUB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67544" y="162880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67544" y="134076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C" b="1" i="1" dirty="0">
              <a:solidFill>
                <a:srgbClr val="FFC000"/>
              </a:solidFill>
            </a:endParaRPr>
          </a:p>
          <a:p>
            <a:pPr algn="just"/>
            <a:endParaRPr lang="es-EC" b="1" i="1" u="sng" dirty="0" smtClean="0">
              <a:solidFill>
                <a:schemeClr val="bg1"/>
              </a:solidFill>
            </a:endParaRPr>
          </a:p>
          <a:p>
            <a:pPr algn="just"/>
            <a:endParaRPr lang="es-EC" b="1" i="1" u="sng" dirty="0">
              <a:solidFill>
                <a:schemeClr val="bg1"/>
              </a:solidFill>
            </a:endParaRPr>
          </a:p>
          <a:p>
            <a:pPr algn="just"/>
            <a:endParaRPr lang="es-EC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93" t="30930" r="28778" b="12500"/>
          <a:stretch/>
        </p:blipFill>
        <p:spPr bwMode="auto">
          <a:xfrm>
            <a:off x="1331640" y="1470025"/>
            <a:ext cx="5976664" cy="480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030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SISTEMAS DE CONTROL DE VERSIONES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67544" y="162880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670" t="33494" r="49231" b="20353"/>
          <a:stretch/>
        </p:blipFill>
        <p:spPr bwMode="auto">
          <a:xfrm>
            <a:off x="3347864" y="1470023"/>
            <a:ext cx="3203667" cy="461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1753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GIT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67544" y="162880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416" t="25410" r="30798" b="37340"/>
          <a:stretch/>
        </p:blipFill>
        <p:spPr bwMode="auto">
          <a:xfrm>
            <a:off x="2195736" y="2636912"/>
            <a:ext cx="5283442" cy="27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67544" y="134076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b="1" dirty="0" err="1">
                <a:solidFill>
                  <a:schemeClr val="bg1"/>
                </a:solidFill>
              </a:rPr>
              <a:t>Git</a:t>
            </a:r>
            <a:r>
              <a:rPr lang="es-EC" b="1" dirty="0">
                <a:solidFill>
                  <a:schemeClr val="bg1"/>
                </a:solidFill>
              </a:rPr>
              <a:t> es un software de control de versiones diseñado por </a:t>
            </a:r>
            <a:r>
              <a:rPr lang="es-EC" b="1" dirty="0" err="1">
                <a:solidFill>
                  <a:schemeClr val="bg1"/>
                </a:solidFill>
              </a:rPr>
              <a:t>Linus</a:t>
            </a:r>
            <a:r>
              <a:rPr lang="es-EC" b="1" dirty="0">
                <a:solidFill>
                  <a:schemeClr val="bg1"/>
                </a:solidFill>
              </a:rPr>
              <a:t> </a:t>
            </a:r>
            <a:r>
              <a:rPr lang="es-EC" b="1" dirty="0" err="1">
                <a:solidFill>
                  <a:schemeClr val="bg1"/>
                </a:solidFill>
              </a:rPr>
              <a:t>Torvalds</a:t>
            </a:r>
            <a:r>
              <a:rPr lang="es-EC" b="1" dirty="0">
                <a:solidFill>
                  <a:schemeClr val="bg1"/>
                </a:solidFill>
              </a:rPr>
              <a:t>, pensando en la eficiencia y la confiabilidad </a:t>
            </a:r>
            <a:r>
              <a:rPr lang="es-EC" b="1" dirty="0" smtClean="0">
                <a:solidFill>
                  <a:schemeClr val="bg1"/>
                </a:solidFill>
              </a:rPr>
              <a:t>DEL </a:t>
            </a:r>
            <a:r>
              <a:rPr lang="es-EC" b="1" dirty="0" smtClean="0">
                <a:solidFill>
                  <a:srgbClr val="FFC000"/>
                </a:solidFill>
              </a:rPr>
              <a:t>MANTENIMIENTO DE VERSIONES </a:t>
            </a:r>
            <a:r>
              <a:rPr lang="es-EC" b="1" dirty="0" smtClean="0">
                <a:solidFill>
                  <a:schemeClr val="bg1"/>
                </a:solidFill>
              </a:rPr>
              <a:t>tanto </a:t>
            </a:r>
            <a:r>
              <a:rPr lang="es-EC" b="1" dirty="0" smtClean="0">
                <a:solidFill>
                  <a:schemeClr val="bg1"/>
                </a:solidFill>
              </a:rPr>
              <a:t>de aplicaciones  como de documentación cuando </a:t>
            </a:r>
            <a:r>
              <a:rPr lang="es-EC" b="1" dirty="0">
                <a:solidFill>
                  <a:schemeClr val="bg1"/>
                </a:solidFill>
              </a:rPr>
              <a:t>estas tienen un gran número de </a:t>
            </a:r>
            <a:r>
              <a:rPr lang="es-EC" b="1" dirty="0" smtClean="0">
                <a:solidFill>
                  <a:schemeClr val="bg1"/>
                </a:solidFill>
              </a:rPr>
              <a:t>archivos.</a:t>
            </a:r>
            <a:endParaRPr lang="es-EC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GITHUB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67544" y="162880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67544" y="134076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b="1" dirty="0" err="1" smtClean="0">
                <a:solidFill>
                  <a:schemeClr val="bg1"/>
                </a:solidFill>
              </a:rPr>
              <a:t>Github</a:t>
            </a:r>
            <a:r>
              <a:rPr lang="es-EC" b="1" dirty="0" smtClean="0">
                <a:solidFill>
                  <a:schemeClr val="bg1"/>
                </a:solidFill>
              </a:rPr>
              <a:t> es </a:t>
            </a:r>
            <a:r>
              <a:rPr lang="es-EC" b="1" dirty="0">
                <a:solidFill>
                  <a:schemeClr val="bg1"/>
                </a:solidFill>
              </a:rPr>
              <a:t>un </a:t>
            </a:r>
            <a:r>
              <a:rPr lang="es-EC" b="1" dirty="0" err="1">
                <a:solidFill>
                  <a:schemeClr val="bg1"/>
                </a:solidFill>
              </a:rPr>
              <a:t>hosting</a:t>
            </a:r>
            <a:r>
              <a:rPr lang="es-EC" b="1" dirty="0">
                <a:solidFill>
                  <a:schemeClr val="bg1"/>
                </a:solidFill>
              </a:rPr>
              <a:t> para </a:t>
            </a:r>
            <a:r>
              <a:rPr lang="es-EC" b="1" dirty="0" err="1" smtClean="0">
                <a:solidFill>
                  <a:schemeClr val="bg1"/>
                </a:solidFill>
              </a:rPr>
              <a:t>git</a:t>
            </a:r>
            <a:r>
              <a:rPr lang="es-EC" b="1" dirty="0" smtClean="0">
                <a:solidFill>
                  <a:schemeClr val="bg1"/>
                </a:solidFill>
              </a:rPr>
              <a:t>, </a:t>
            </a:r>
            <a:r>
              <a:rPr lang="es-EC" b="1" dirty="0">
                <a:solidFill>
                  <a:schemeClr val="bg1"/>
                </a:solidFill>
              </a:rPr>
              <a:t>gratuito para proyectos </a:t>
            </a:r>
            <a:r>
              <a:rPr lang="es-EC" b="1" dirty="0" err="1">
                <a:solidFill>
                  <a:schemeClr val="bg1"/>
                </a:solidFill>
              </a:rPr>
              <a:t>opensource</a:t>
            </a:r>
            <a:r>
              <a:rPr lang="es-EC" b="1" dirty="0">
                <a:solidFill>
                  <a:schemeClr val="bg1"/>
                </a:solidFill>
              </a:rPr>
              <a:t>. </a:t>
            </a:r>
            <a:r>
              <a:rPr lang="es-EC" b="1" dirty="0" err="1">
                <a:solidFill>
                  <a:schemeClr val="bg1"/>
                </a:solidFill>
              </a:rPr>
              <a:t>Git</a:t>
            </a:r>
            <a:r>
              <a:rPr lang="es-EC" b="1" dirty="0">
                <a:solidFill>
                  <a:schemeClr val="bg1"/>
                </a:solidFill>
              </a:rPr>
              <a:t> es un sistema de </a:t>
            </a:r>
            <a:r>
              <a:rPr lang="es-EC" b="1" dirty="0" smtClean="0">
                <a:solidFill>
                  <a:srgbClr val="FFC000"/>
                </a:solidFill>
              </a:rPr>
              <a:t>CONTROL DE VERSIONES DISTRIBUIDO.</a:t>
            </a:r>
            <a:endParaRPr lang="es-EC" b="1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190" t="33974" r="37466" b="19231"/>
          <a:stretch/>
        </p:blipFill>
        <p:spPr bwMode="auto">
          <a:xfrm>
            <a:off x="1043608" y="2080193"/>
            <a:ext cx="7560840" cy="450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963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GITHUB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67544" y="162880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67544" y="1340768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C" b="1" i="1" dirty="0" smtClean="0">
              <a:solidFill>
                <a:srgbClr val="FFC000"/>
              </a:solidFill>
            </a:endParaRPr>
          </a:p>
          <a:p>
            <a:pPr algn="just"/>
            <a:endParaRPr lang="es-EC" b="1" i="1" dirty="0">
              <a:solidFill>
                <a:srgbClr val="FFC000"/>
              </a:solidFill>
            </a:endParaRPr>
          </a:p>
          <a:p>
            <a:pPr algn="just"/>
            <a:r>
              <a:rPr lang="es-EC" sz="2800" b="1" i="1" dirty="0" smtClean="0">
                <a:solidFill>
                  <a:srgbClr val="FFC000"/>
                </a:solidFill>
              </a:rPr>
              <a:t>Y PARA QUE PUEDO UTILIZARLO ?</a:t>
            </a:r>
          </a:p>
          <a:p>
            <a:pPr algn="just"/>
            <a:endParaRPr lang="es-EC" b="1" i="1" dirty="0">
              <a:solidFill>
                <a:srgbClr val="FFC000"/>
              </a:solidFill>
            </a:endParaRPr>
          </a:p>
          <a:p>
            <a:pPr algn="just"/>
            <a:endParaRPr lang="es-EC" b="1" i="1" u="sng" dirty="0" smtClean="0">
              <a:solidFill>
                <a:schemeClr val="bg1"/>
              </a:solidFill>
            </a:endParaRPr>
          </a:p>
          <a:p>
            <a:pPr algn="just"/>
            <a:endParaRPr lang="es-EC" b="1" i="1" u="sng" dirty="0">
              <a:solidFill>
                <a:schemeClr val="bg1"/>
              </a:solidFill>
            </a:endParaRPr>
          </a:p>
          <a:p>
            <a:pPr algn="just"/>
            <a:r>
              <a:rPr lang="es-EC" b="1" i="1" u="sng" dirty="0" smtClean="0">
                <a:solidFill>
                  <a:schemeClr val="bg1"/>
                </a:solidFill>
              </a:rPr>
              <a:t>AMBITO DOCENTE : </a:t>
            </a:r>
            <a:r>
              <a:rPr lang="es-EC" b="1" i="1" dirty="0" smtClean="0">
                <a:solidFill>
                  <a:schemeClr val="bg1"/>
                </a:solidFill>
              </a:rPr>
              <a:t> Tareas </a:t>
            </a:r>
            <a:r>
              <a:rPr lang="es-EC" b="1" i="1" dirty="0">
                <a:solidFill>
                  <a:schemeClr val="bg1"/>
                </a:solidFill>
              </a:rPr>
              <a:t>C</a:t>
            </a:r>
            <a:r>
              <a:rPr lang="es-EC" b="1" i="1" dirty="0" smtClean="0">
                <a:solidFill>
                  <a:schemeClr val="bg1"/>
                </a:solidFill>
              </a:rPr>
              <a:t>olaborativas con grupos de estudiantes, teniendo un valor agregado  en la generación de indicadores para la evaluación por parte del docente.</a:t>
            </a:r>
          </a:p>
          <a:p>
            <a:pPr algn="just"/>
            <a:endParaRPr lang="es-EC" b="1" i="1" u="sng" dirty="0" smtClean="0">
              <a:solidFill>
                <a:schemeClr val="bg1"/>
              </a:solidFill>
            </a:endParaRPr>
          </a:p>
          <a:p>
            <a:pPr algn="just"/>
            <a:endParaRPr lang="es-EC" b="1" i="1" u="sng" dirty="0">
              <a:solidFill>
                <a:schemeClr val="bg1"/>
              </a:solidFill>
            </a:endParaRPr>
          </a:p>
          <a:p>
            <a:pPr algn="just"/>
            <a:endParaRPr lang="es-EC" b="1" i="1" u="sng" dirty="0">
              <a:solidFill>
                <a:schemeClr val="bg1"/>
              </a:solidFill>
            </a:endParaRPr>
          </a:p>
          <a:p>
            <a:pPr algn="just"/>
            <a:endParaRPr lang="es-EC" b="1" i="1" u="sng" dirty="0" smtClean="0">
              <a:solidFill>
                <a:schemeClr val="bg1"/>
              </a:solidFill>
            </a:endParaRPr>
          </a:p>
          <a:p>
            <a:pPr algn="just"/>
            <a:r>
              <a:rPr lang="es-EC" b="1" i="1" u="sng" dirty="0" smtClean="0">
                <a:solidFill>
                  <a:schemeClr val="bg1"/>
                </a:solidFill>
              </a:rPr>
              <a:t>AMBITO ACADEMICO. </a:t>
            </a:r>
            <a:r>
              <a:rPr lang="es-EC" b="1" i="1" dirty="0" smtClean="0">
                <a:solidFill>
                  <a:schemeClr val="bg1"/>
                </a:solidFill>
              </a:rPr>
              <a:t> Para el desarrollo y gestión de la TESIS DE GRADO.</a:t>
            </a:r>
            <a:endParaRPr lang="es-EC" b="1" i="1" u="sng" dirty="0" smtClean="0">
              <a:solidFill>
                <a:schemeClr val="bg1"/>
              </a:solidFill>
            </a:endParaRPr>
          </a:p>
          <a:p>
            <a:pPr algn="just"/>
            <a:endParaRPr lang="es-EC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2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GITHUB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67544" y="162880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67544" y="1340768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2800" b="1" i="1" dirty="0" smtClean="0">
                <a:solidFill>
                  <a:srgbClr val="FFC000"/>
                </a:solidFill>
              </a:rPr>
              <a:t>Estados de los Archivos</a:t>
            </a:r>
          </a:p>
          <a:p>
            <a:pPr algn="just"/>
            <a:endParaRPr lang="es-EC" b="1" i="1" dirty="0">
              <a:solidFill>
                <a:srgbClr val="FFC000"/>
              </a:solidFill>
            </a:endParaRPr>
          </a:p>
          <a:p>
            <a:pPr algn="just"/>
            <a:endParaRPr lang="es-EC" b="1" i="1" u="sng" dirty="0" smtClean="0">
              <a:solidFill>
                <a:schemeClr val="bg1"/>
              </a:solidFill>
            </a:endParaRPr>
          </a:p>
          <a:p>
            <a:pPr algn="just"/>
            <a:endParaRPr lang="es-EC" b="1" i="1" u="sng" dirty="0">
              <a:solidFill>
                <a:schemeClr val="bg1"/>
              </a:solidFill>
            </a:endParaRPr>
          </a:p>
          <a:p>
            <a:pPr algn="just"/>
            <a:endParaRPr lang="es-EC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268" t="35256" r="41809" b="20833"/>
          <a:stretch/>
        </p:blipFill>
        <p:spPr bwMode="auto">
          <a:xfrm>
            <a:off x="1763688" y="2010111"/>
            <a:ext cx="5774249" cy="387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78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GITHUB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67544" y="162880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67544" y="1340768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2800" b="1" i="1" dirty="0" smtClean="0">
                <a:solidFill>
                  <a:srgbClr val="FFC000"/>
                </a:solidFill>
              </a:rPr>
              <a:t>Flujo de Trabajo</a:t>
            </a:r>
          </a:p>
          <a:p>
            <a:pPr algn="just"/>
            <a:endParaRPr lang="es-EC" b="1" i="1" dirty="0">
              <a:solidFill>
                <a:srgbClr val="FFC000"/>
              </a:solidFill>
            </a:endParaRPr>
          </a:p>
          <a:p>
            <a:pPr algn="just"/>
            <a:endParaRPr lang="es-EC" b="1" i="1" u="sng" dirty="0" smtClean="0">
              <a:solidFill>
                <a:schemeClr val="bg1"/>
              </a:solidFill>
            </a:endParaRPr>
          </a:p>
          <a:p>
            <a:pPr algn="just"/>
            <a:endParaRPr lang="es-EC" b="1" i="1" u="sng" dirty="0">
              <a:solidFill>
                <a:schemeClr val="bg1"/>
              </a:solidFill>
            </a:endParaRPr>
          </a:p>
          <a:p>
            <a:pPr algn="just"/>
            <a:endParaRPr lang="es-EC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937" t="36058" r="15113" b="8333"/>
          <a:stretch/>
        </p:blipFill>
        <p:spPr bwMode="auto">
          <a:xfrm>
            <a:off x="-36512" y="1470025"/>
            <a:ext cx="9190892" cy="406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37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GITHUB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67544" y="162880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67544" y="1340768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2800" b="1" i="1" dirty="0" smtClean="0">
                <a:solidFill>
                  <a:srgbClr val="FFC000"/>
                </a:solidFill>
              </a:rPr>
              <a:t>Flujo de Trabajo</a:t>
            </a:r>
          </a:p>
          <a:p>
            <a:pPr algn="just"/>
            <a:endParaRPr lang="es-EC" b="1" i="1" dirty="0">
              <a:solidFill>
                <a:srgbClr val="FFC000"/>
              </a:solidFill>
            </a:endParaRPr>
          </a:p>
          <a:p>
            <a:pPr algn="just"/>
            <a:endParaRPr lang="es-EC" b="1" i="1" u="sng" dirty="0" smtClean="0">
              <a:solidFill>
                <a:schemeClr val="bg1"/>
              </a:solidFill>
            </a:endParaRPr>
          </a:p>
          <a:p>
            <a:pPr algn="just"/>
            <a:endParaRPr lang="es-EC" b="1" i="1" u="sng" dirty="0">
              <a:solidFill>
                <a:schemeClr val="bg1"/>
              </a:solidFill>
            </a:endParaRPr>
          </a:p>
          <a:p>
            <a:pPr algn="just"/>
            <a:endParaRPr lang="es-EC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892" t="27315" r="26063" b="36699"/>
          <a:stretch/>
        </p:blipFill>
        <p:spPr bwMode="auto">
          <a:xfrm>
            <a:off x="1424880" y="2276872"/>
            <a:ext cx="6482862" cy="263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724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GITHUB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67544" y="162880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67544" y="1340768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2800" b="1" i="1" dirty="0" smtClean="0">
                <a:solidFill>
                  <a:srgbClr val="FFC000"/>
                </a:solidFill>
              </a:rPr>
              <a:t>Crear Repositorio</a:t>
            </a:r>
          </a:p>
          <a:p>
            <a:pPr algn="just"/>
            <a:endParaRPr lang="es-EC" b="1" i="1" dirty="0">
              <a:solidFill>
                <a:srgbClr val="FFC000"/>
              </a:solidFill>
            </a:endParaRPr>
          </a:p>
          <a:p>
            <a:pPr algn="just"/>
            <a:endParaRPr lang="es-EC" b="1" i="1" u="sng" dirty="0" smtClean="0">
              <a:solidFill>
                <a:schemeClr val="bg1"/>
              </a:solidFill>
            </a:endParaRPr>
          </a:p>
          <a:p>
            <a:pPr algn="just"/>
            <a:endParaRPr lang="es-EC" b="1" i="1" u="sng" dirty="0">
              <a:solidFill>
                <a:schemeClr val="bg1"/>
              </a:solidFill>
            </a:endParaRPr>
          </a:p>
          <a:p>
            <a:pPr algn="just"/>
            <a:endParaRPr lang="es-EC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922" t="37180" r="14661" b="22436"/>
          <a:stretch/>
        </p:blipFill>
        <p:spPr bwMode="auto">
          <a:xfrm>
            <a:off x="1887415" y="2625969"/>
            <a:ext cx="6271848" cy="295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48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102395012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6A91C6E-466D-46DB-A815-C19C144BB0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TP102395012_template</Template>
  <TotalTime>1408</TotalTime>
  <Words>182</Words>
  <Application>Microsoft Office PowerPoint</Application>
  <PresentationFormat>Presentación en pantalla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TP102395012_template</vt:lpstr>
      <vt:lpstr>  UNIDAD 3.   GIT Y GITHUB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>ESPOCH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COLABORATIVO                  Y NTICS</dc:title>
  <dc:creator>DESITEL</dc:creator>
  <cp:lastModifiedBy>DESITEL</cp:lastModifiedBy>
  <cp:revision>131</cp:revision>
  <dcterms:created xsi:type="dcterms:W3CDTF">2013-01-04T04:28:04Z</dcterms:created>
  <dcterms:modified xsi:type="dcterms:W3CDTF">2013-01-19T06:21:54Z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TC023950139991</vt:lpwstr>
  </property>
</Properties>
</file>