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7" r:id="rId4"/>
    <p:sldId id="259" r:id="rId5"/>
    <p:sldId id="260" r:id="rId6"/>
    <p:sldId id="264" r:id="rId7"/>
    <p:sldId id="261" r:id="rId8"/>
    <p:sldId id="262" r:id="rId9"/>
    <p:sldId id="263" r:id="rId10"/>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382" autoAdjust="0"/>
  </p:normalViewPr>
  <p:slideViewPr>
    <p:cSldViewPr snapToGrid="0">
      <p:cViewPr>
        <p:scale>
          <a:sx n="66" d="100"/>
          <a:sy n="66" d="100"/>
        </p:scale>
        <p:origin x="81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file:///C:\Users\Brenda\Desktop\Cosas%20JP\Coding%20Dojo\Graficos%20proyecto%20final\g2.png" TargetMode="External"/><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file:///C:\Users\Brenda\Desktop\Cosas%20JP\Coding%20Dojo\Graficos%20proyecto%20final\g2.png" TargetMode="External"/><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C20C9-07F2-427F-9299-1D5E637CEB05}"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419"/>
        </a:p>
      </dgm:t>
    </dgm:pt>
    <dgm:pt modelId="{47861457-B3B7-42DD-AF56-0B54DD818E3B}">
      <dgm:prSet phldrT="[Texto]" custT="1"/>
      <dgm:spPr/>
      <dgm:t>
        <a:bodyPr/>
        <a:lstStyle/>
        <a:p>
          <a:r>
            <a:rPr lang="es-EC" sz="1600" b="1" dirty="0" smtClean="0"/>
            <a:t>Salarios 2023</a:t>
          </a:r>
          <a:endParaRPr lang="es-419" sz="1600" b="1" dirty="0"/>
        </a:p>
      </dgm:t>
    </dgm:pt>
    <dgm:pt modelId="{F4BC5851-12CC-4464-9645-15C1B7FA2D6F}" type="parTrans" cxnId="{FDBA6133-2294-4E0D-807F-67E51FFD2F52}">
      <dgm:prSet/>
      <dgm:spPr/>
      <dgm:t>
        <a:bodyPr/>
        <a:lstStyle/>
        <a:p>
          <a:endParaRPr lang="es-419"/>
        </a:p>
      </dgm:t>
    </dgm:pt>
    <dgm:pt modelId="{E8CBA184-C210-4146-9AB5-AA2BE9B268F7}" type="sibTrans" cxnId="{FDBA6133-2294-4E0D-807F-67E51FFD2F52}">
      <dgm:prSet/>
      <dgm:spPr/>
      <dgm:t>
        <a:bodyPr/>
        <a:lstStyle/>
        <a:p>
          <a:endParaRPr lang="es-419"/>
        </a:p>
      </dgm:t>
    </dgm:pt>
    <dgm:pt modelId="{4594378F-2960-4F56-B8EE-1C3E9E92490B}">
      <dgm:prSet phldrT="[Texto]" custT="1"/>
      <dgm:spPr/>
      <dgm:t>
        <a:bodyPr/>
        <a:lstStyle/>
        <a:p>
          <a:r>
            <a:rPr lang="es-EC" sz="1600" b="1" dirty="0" smtClean="0"/>
            <a:t>Salarios &gt;= 25.000</a:t>
          </a:r>
          <a:endParaRPr lang="es-419" sz="1600" b="1" dirty="0"/>
        </a:p>
      </dgm:t>
    </dgm:pt>
    <dgm:pt modelId="{1775ADD2-C40F-49B8-9F69-E28542695872}" type="sibTrans" cxnId="{0669B767-1229-433D-9664-E99A66309AE6}">
      <dgm:prSet/>
      <dgm:spPr/>
      <dgm:t>
        <a:bodyPr/>
        <a:lstStyle/>
        <a:p>
          <a:endParaRPr lang="es-419"/>
        </a:p>
      </dgm:t>
    </dgm:pt>
    <dgm:pt modelId="{1E88B81B-DE8C-4B49-8BAE-1196BF1A0209}" type="parTrans" cxnId="{0669B767-1229-433D-9664-E99A66309AE6}">
      <dgm:prSet/>
      <dgm:spPr/>
      <dgm:t>
        <a:bodyPr/>
        <a:lstStyle/>
        <a:p>
          <a:endParaRPr lang="es-419"/>
        </a:p>
      </dgm:t>
    </dgm:pt>
    <dgm:pt modelId="{A0C79E77-E6C7-4693-BF5D-814350EE82FA}" type="pres">
      <dgm:prSet presAssocID="{EA7C20C9-07F2-427F-9299-1D5E637CEB05}" presName="diagram" presStyleCnt="0">
        <dgm:presLayoutVars>
          <dgm:dir/>
        </dgm:presLayoutVars>
      </dgm:prSet>
      <dgm:spPr/>
    </dgm:pt>
    <dgm:pt modelId="{261D7227-CB2B-46EC-B13E-DC5D09B4E90E}" type="pres">
      <dgm:prSet presAssocID="{47861457-B3B7-42DD-AF56-0B54DD818E3B}" presName="composite" presStyleCnt="0"/>
      <dgm:spPr/>
    </dgm:pt>
    <dgm:pt modelId="{DB91723A-D944-4FB0-95D8-D30DD655BFF4}" type="pres">
      <dgm:prSet presAssocID="{47861457-B3B7-42DD-AF56-0B54DD818E3B}" presName="Image" presStyleLbl="bgShp" presStyleIdx="0" presStyleCnt="2" custScaleX="113266" custScaleY="11579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C120E63-722C-4CE0-92B1-A624B3B065EA}" type="pres">
      <dgm:prSet presAssocID="{47861457-B3B7-42DD-AF56-0B54DD818E3B}" presName="Parent" presStyleLbl="node0" presStyleIdx="0" presStyleCnt="2" custScaleY="54939" custLinFactNeighborX="-10982" custLinFactNeighborY="98078">
        <dgm:presLayoutVars>
          <dgm:bulletEnabled val="1"/>
        </dgm:presLayoutVars>
      </dgm:prSet>
      <dgm:spPr/>
      <dgm:t>
        <a:bodyPr/>
        <a:lstStyle/>
        <a:p>
          <a:endParaRPr lang="es-419"/>
        </a:p>
      </dgm:t>
    </dgm:pt>
    <dgm:pt modelId="{84212E8F-830A-49CC-9898-8AE497A40131}" type="pres">
      <dgm:prSet presAssocID="{E8CBA184-C210-4146-9AB5-AA2BE9B268F7}" presName="sibTrans" presStyleCnt="0"/>
      <dgm:spPr/>
    </dgm:pt>
    <dgm:pt modelId="{EA65ED5F-35A1-4C21-9D57-DB53B84D57BC}" type="pres">
      <dgm:prSet presAssocID="{4594378F-2960-4F56-B8EE-1C3E9E92490B}" presName="composite" presStyleCnt="0"/>
      <dgm:spPr/>
    </dgm:pt>
    <dgm:pt modelId="{6655873B-782B-4A16-AF41-36C3887B849A}" type="pres">
      <dgm:prSet presAssocID="{4594378F-2960-4F56-B8EE-1C3E9E92490B}" presName="Image" presStyleLbl="bgShp" presStyleIdx="1" presStyleCnt="2" custScaleX="111160" custScaleY="117040"/>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8D99A32F-DF7A-4166-9D2F-9EE060B58C15}" type="pres">
      <dgm:prSet presAssocID="{4594378F-2960-4F56-B8EE-1C3E9E92490B}" presName="Parent" presStyleLbl="node0" presStyleIdx="1" presStyleCnt="2" custScaleY="48123" custLinFactY="4631" custLinFactNeighborX="-18455" custLinFactNeighborY="100000">
        <dgm:presLayoutVars>
          <dgm:bulletEnabled val="1"/>
        </dgm:presLayoutVars>
      </dgm:prSet>
      <dgm:spPr/>
      <dgm:t>
        <a:bodyPr/>
        <a:lstStyle/>
        <a:p>
          <a:endParaRPr lang="es-419"/>
        </a:p>
      </dgm:t>
    </dgm:pt>
  </dgm:ptLst>
  <dgm:cxnLst>
    <dgm:cxn modelId="{FDBA6133-2294-4E0D-807F-67E51FFD2F52}" srcId="{EA7C20C9-07F2-427F-9299-1D5E637CEB05}" destId="{47861457-B3B7-42DD-AF56-0B54DD818E3B}" srcOrd="0" destOrd="0" parTransId="{F4BC5851-12CC-4464-9645-15C1B7FA2D6F}" sibTransId="{E8CBA184-C210-4146-9AB5-AA2BE9B268F7}"/>
    <dgm:cxn modelId="{460399A9-2E16-49CF-8CE9-F62DB681B6D0}" type="presOf" srcId="{4594378F-2960-4F56-B8EE-1C3E9E92490B}" destId="{8D99A32F-DF7A-4166-9D2F-9EE060B58C15}" srcOrd="0" destOrd="0" presId="urn:microsoft.com/office/officeart/2008/layout/BendingPictureCaption"/>
    <dgm:cxn modelId="{90B2CC38-4251-41C8-B0FD-F0E944133BD0}" type="presOf" srcId="{EA7C20C9-07F2-427F-9299-1D5E637CEB05}" destId="{A0C79E77-E6C7-4693-BF5D-814350EE82FA}" srcOrd="0" destOrd="0" presId="urn:microsoft.com/office/officeart/2008/layout/BendingPictureCaption"/>
    <dgm:cxn modelId="{2527AC23-A5DB-49FD-9FC6-F3167E725110}" type="presOf" srcId="{47861457-B3B7-42DD-AF56-0B54DD818E3B}" destId="{AC120E63-722C-4CE0-92B1-A624B3B065EA}" srcOrd="0" destOrd="0" presId="urn:microsoft.com/office/officeart/2008/layout/BendingPictureCaption"/>
    <dgm:cxn modelId="{0669B767-1229-433D-9664-E99A66309AE6}" srcId="{EA7C20C9-07F2-427F-9299-1D5E637CEB05}" destId="{4594378F-2960-4F56-B8EE-1C3E9E92490B}" srcOrd="1" destOrd="0" parTransId="{1E88B81B-DE8C-4B49-8BAE-1196BF1A0209}" sibTransId="{1775ADD2-C40F-49B8-9F69-E28542695872}"/>
    <dgm:cxn modelId="{5E30828C-E684-4022-9700-E051FC7202F4}" type="presParOf" srcId="{A0C79E77-E6C7-4693-BF5D-814350EE82FA}" destId="{261D7227-CB2B-46EC-B13E-DC5D09B4E90E}" srcOrd="0" destOrd="0" presId="urn:microsoft.com/office/officeart/2008/layout/BendingPictureCaption"/>
    <dgm:cxn modelId="{905F3FE9-897C-4748-8D5F-C9EE2EC6B802}" type="presParOf" srcId="{261D7227-CB2B-46EC-B13E-DC5D09B4E90E}" destId="{DB91723A-D944-4FB0-95D8-D30DD655BFF4}" srcOrd="0" destOrd="0" presId="urn:microsoft.com/office/officeart/2008/layout/BendingPictureCaption"/>
    <dgm:cxn modelId="{B8AE1012-F978-4EE0-9383-B3A2BB68595F}" type="presParOf" srcId="{261D7227-CB2B-46EC-B13E-DC5D09B4E90E}" destId="{AC120E63-722C-4CE0-92B1-A624B3B065EA}" srcOrd="1" destOrd="0" presId="urn:microsoft.com/office/officeart/2008/layout/BendingPictureCaption"/>
    <dgm:cxn modelId="{7718FD77-5AAB-491F-BAFB-6406EFC4C48D}" type="presParOf" srcId="{A0C79E77-E6C7-4693-BF5D-814350EE82FA}" destId="{84212E8F-830A-49CC-9898-8AE497A40131}" srcOrd="1" destOrd="0" presId="urn:microsoft.com/office/officeart/2008/layout/BendingPictureCaption"/>
    <dgm:cxn modelId="{1BC5ED37-D002-48AE-9B18-A03EDA2DC216}" type="presParOf" srcId="{A0C79E77-E6C7-4693-BF5D-814350EE82FA}" destId="{EA65ED5F-35A1-4C21-9D57-DB53B84D57BC}" srcOrd="2" destOrd="0" presId="urn:microsoft.com/office/officeart/2008/layout/BendingPictureCaption"/>
    <dgm:cxn modelId="{60549E44-7563-4F77-BE3D-610A5B80C97A}" type="presParOf" srcId="{EA65ED5F-35A1-4C21-9D57-DB53B84D57BC}" destId="{6655873B-782B-4A16-AF41-36C3887B849A}" srcOrd="0" destOrd="0" presId="urn:microsoft.com/office/officeart/2008/layout/BendingPictureCaption"/>
    <dgm:cxn modelId="{A864895B-4E5E-4CB1-B587-8F15C0B6E28F}" type="presParOf" srcId="{EA65ED5F-35A1-4C21-9D57-DB53B84D57BC}" destId="{8D99A32F-DF7A-4166-9D2F-9EE060B58C15}"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7C20C9-07F2-427F-9299-1D5E637CEB05}"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419"/>
        </a:p>
      </dgm:t>
    </dgm:pt>
    <dgm:pt modelId="{47861457-B3B7-42DD-AF56-0B54DD818E3B}">
      <dgm:prSet phldrT="[Texto]" custT="1"/>
      <dgm:spPr/>
      <dgm:t>
        <a:bodyPr/>
        <a:lstStyle/>
        <a:p>
          <a:r>
            <a:rPr lang="es-EC" sz="1600" b="1" dirty="0" smtClean="0"/>
            <a:t>Salarios vs. Nivel de experiencia</a:t>
          </a:r>
          <a:endParaRPr lang="es-419" sz="1600" b="1" dirty="0"/>
        </a:p>
      </dgm:t>
    </dgm:pt>
    <dgm:pt modelId="{F4BC5851-12CC-4464-9645-15C1B7FA2D6F}" type="parTrans" cxnId="{FDBA6133-2294-4E0D-807F-67E51FFD2F52}">
      <dgm:prSet/>
      <dgm:spPr/>
      <dgm:t>
        <a:bodyPr/>
        <a:lstStyle/>
        <a:p>
          <a:endParaRPr lang="es-419"/>
        </a:p>
      </dgm:t>
    </dgm:pt>
    <dgm:pt modelId="{E8CBA184-C210-4146-9AB5-AA2BE9B268F7}" type="sibTrans" cxnId="{FDBA6133-2294-4E0D-807F-67E51FFD2F52}">
      <dgm:prSet/>
      <dgm:spPr/>
      <dgm:t>
        <a:bodyPr/>
        <a:lstStyle/>
        <a:p>
          <a:endParaRPr lang="es-419"/>
        </a:p>
      </dgm:t>
    </dgm:pt>
    <dgm:pt modelId="{4594378F-2960-4F56-B8EE-1C3E9E92490B}">
      <dgm:prSet phldrT="[Texto]" custT="1"/>
      <dgm:spPr/>
      <dgm:t>
        <a:bodyPr/>
        <a:lstStyle/>
        <a:p>
          <a:r>
            <a:rPr lang="es-EC" sz="1600" b="1" dirty="0" smtClean="0"/>
            <a:t>Salarios EN por año</a:t>
          </a:r>
          <a:endParaRPr lang="es-419" sz="1600" b="1" dirty="0"/>
        </a:p>
      </dgm:t>
    </dgm:pt>
    <dgm:pt modelId="{1775ADD2-C40F-49B8-9F69-E28542695872}" type="sibTrans" cxnId="{0669B767-1229-433D-9664-E99A66309AE6}">
      <dgm:prSet/>
      <dgm:spPr/>
      <dgm:t>
        <a:bodyPr/>
        <a:lstStyle/>
        <a:p>
          <a:endParaRPr lang="es-419"/>
        </a:p>
      </dgm:t>
    </dgm:pt>
    <dgm:pt modelId="{1E88B81B-DE8C-4B49-8BAE-1196BF1A0209}" type="parTrans" cxnId="{0669B767-1229-433D-9664-E99A66309AE6}">
      <dgm:prSet/>
      <dgm:spPr/>
      <dgm:t>
        <a:bodyPr/>
        <a:lstStyle/>
        <a:p>
          <a:endParaRPr lang="es-419"/>
        </a:p>
      </dgm:t>
    </dgm:pt>
    <dgm:pt modelId="{A0C79E77-E6C7-4693-BF5D-814350EE82FA}" type="pres">
      <dgm:prSet presAssocID="{EA7C20C9-07F2-427F-9299-1D5E637CEB05}" presName="diagram" presStyleCnt="0">
        <dgm:presLayoutVars>
          <dgm:dir/>
        </dgm:presLayoutVars>
      </dgm:prSet>
      <dgm:spPr/>
    </dgm:pt>
    <dgm:pt modelId="{261D7227-CB2B-46EC-B13E-DC5D09B4E90E}" type="pres">
      <dgm:prSet presAssocID="{47861457-B3B7-42DD-AF56-0B54DD818E3B}" presName="composite" presStyleCnt="0"/>
      <dgm:spPr/>
    </dgm:pt>
    <dgm:pt modelId="{DB91723A-D944-4FB0-95D8-D30DD655BFF4}" type="pres">
      <dgm:prSet presAssocID="{47861457-B3B7-42DD-AF56-0B54DD818E3B}" presName="Image" presStyleLbl="bgShp" presStyleIdx="0" presStyleCnt="2" custScaleX="122736" custScaleY="124293" custLinFactNeighborX="-127" custLinFactNeighborY="936"/>
      <dgm:spPr>
        <a:blipFill dpi="0" rotWithShape="1">
          <a:blip xmlns:r="http://schemas.openxmlformats.org/officeDocument/2006/relationships" r:embed="rId1" r:link="rId2">
            <a:extLst>
              <a:ext uri="{28A0092B-C50C-407E-A947-70E740481C1C}">
                <a14:useLocalDpi xmlns:a14="http://schemas.microsoft.com/office/drawing/2010/main" val="0"/>
              </a:ext>
            </a:extLst>
          </a:blip>
          <a:srcRect/>
          <a:stretch>
            <a:fillRect l="390" r="313"/>
          </a:stretch>
        </a:blipFill>
      </dgm:spPr>
    </dgm:pt>
    <dgm:pt modelId="{AC120E63-722C-4CE0-92B1-A624B3B065EA}" type="pres">
      <dgm:prSet presAssocID="{47861457-B3B7-42DD-AF56-0B54DD818E3B}" presName="Parent" presStyleLbl="node0" presStyleIdx="0" presStyleCnt="2" custScaleY="54939" custLinFactNeighborX="-10982" custLinFactNeighborY="98078">
        <dgm:presLayoutVars>
          <dgm:bulletEnabled val="1"/>
        </dgm:presLayoutVars>
      </dgm:prSet>
      <dgm:spPr/>
      <dgm:t>
        <a:bodyPr/>
        <a:lstStyle/>
        <a:p>
          <a:endParaRPr lang="es-419"/>
        </a:p>
      </dgm:t>
    </dgm:pt>
    <dgm:pt modelId="{84212E8F-830A-49CC-9898-8AE497A40131}" type="pres">
      <dgm:prSet presAssocID="{E8CBA184-C210-4146-9AB5-AA2BE9B268F7}" presName="sibTrans" presStyleCnt="0"/>
      <dgm:spPr/>
    </dgm:pt>
    <dgm:pt modelId="{EA65ED5F-35A1-4C21-9D57-DB53B84D57BC}" type="pres">
      <dgm:prSet presAssocID="{4594378F-2960-4F56-B8EE-1C3E9E92490B}" presName="composite" presStyleCnt="0"/>
      <dgm:spPr/>
    </dgm:pt>
    <dgm:pt modelId="{6655873B-782B-4A16-AF41-36C3887B849A}" type="pres">
      <dgm:prSet presAssocID="{4594378F-2960-4F56-B8EE-1C3E9E92490B}" presName="Image" presStyleLbl="bgShp" presStyleIdx="1" presStyleCnt="2" custScaleX="117535" custScaleY="127112"/>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 modelId="{8D99A32F-DF7A-4166-9D2F-9EE060B58C15}" type="pres">
      <dgm:prSet presAssocID="{4594378F-2960-4F56-B8EE-1C3E9E92490B}" presName="Parent" presStyleLbl="node0" presStyleIdx="1" presStyleCnt="2" custScaleY="48123" custLinFactY="4631" custLinFactNeighborX="-18455" custLinFactNeighborY="100000">
        <dgm:presLayoutVars>
          <dgm:bulletEnabled val="1"/>
        </dgm:presLayoutVars>
      </dgm:prSet>
      <dgm:spPr/>
      <dgm:t>
        <a:bodyPr/>
        <a:lstStyle/>
        <a:p>
          <a:endParaRPr lang="es-419"/>
        </a:p>
      </dgm:t>
    </dgm:pt>
  </dgm:ptLst>
  <dgm:cxnLst>
    <dgm:cxn modelId="{5335565A-799B-4877-8C50-35F8955333CB}" type="presOf" srcId="{47861457-B3B7-42DD-AF56-0B54DD818E3B}" destId="{AC120E63-722C-4CE0-92B1-A624B3B065EA}" srcOrd="0" destOrd="0" presId="urn:microsoft.com/office/officeart/2008/layout/BendingPictureCaption"/>
    <dgm:cxn modelId="{0669B767-1229-433D-9664-E99A66309AE6}" srcId="{EA7C20C9-07F2-427F-9299-1D5E637CEB05}" destId="{4594378F-2960-4F56-B8EE-1C3E9E92490B}" srcOrd="1" destOrd="0" parTransId="{1E88B81B-DE8C-4B49-8BAE-1196BF1A0209}" sibTransId="{1775ADD2-C40F-49B8-9F69-E28542695872}"/>
    <dgm:cxn modelId="{7507F953-7424-45B2-BFA8-F9054C1B6CCA}" type="presOf" srcId="{4594378F-2960-4F56-B8EE-1C3E9E92490B}" destId="{8D99A32F-DF7A-4166-9D2F-9EE060B58C15}" srcOrd="0" destOrd="0" presId="urn:microsoft.com/office/officeart/2008/layout/BendingPictureCaption"/>
    <dgm:cxn modelId="{FDBA6133-2294-4E0D-807F-67E51FFD2F52}" srcId="{EA7C20C9-07F2-427F-9299-1D5E637CEB05}" destId="{47861457-B3B7-42DD-AF56-0B54DD818E3B}" srcOrd="0" destOrd="0" parTransId="{F4BC5851-12CC-4464-9645-15C1B7FA2D6F}" sibTransId="{E8CBA184-C210-4146-9AB5-AA2BE9B268F7}"/>
    <dgm:cxn modelId="{7DB964BB-28D0-4066-83C3-02BDED0E769A}" type="presOf" srcId="{EA7C20C9-07F2-427F-9299-1D5E637CEB05}" destId="{A0C79E77-E6C7-4693-BF5D-814350EE82FA}" srcOrd="0" destOrd="0" presId="urn:microsoft.com/office/officeart/2008/layout/BendingPictureCaption"/>
    <dgm:cxn modelId="{55865671-D450-4989-9D1D-B71DEB8D7E9B}" type="presParOf" srcId="{A0C79E77-E6C7-4693-BF5D-814350EE82FA}" destId="{261D7227-CB2B-46EC-B13E-DC5D09B4E90E}" srcOrd="0" destOrd="0" presId="urn:microsoft.com/office/officeart/2008/layout/BendingPictureCaption"/>
    <dgm:cxn modelId="{7770DCD0-3FD9-4869-BDF4-D00246C0F140}" type="presParOf" srcId="{261D7227-CB2B-46EC-B13E-DC5D09B4E90E}" destId="{DB91723A-D944-4FB0-95D8-D30DD655BFF4}" srcOrd="0" destOrd="0" presId="urn:microsoft.com/office/officeart/2008/layout/BendingPictureCaption"/>
    <dgm:cxn modelId="{9FC879FB-A7FE-4B8F-A6D2-6BB818744D44}" type="presParOf" srcId="{261D7227-CB2B-46EC-B13E-DC5D09B4E90E}" destId="{AC120E63-722C-4CE0-92B1-A624B3B065EA}" srcOrd="1" destOrd="0" presId="urn:microsoft.com/office/officeart/2008/layout/BendingPictureCaption"/>
    <dgm:cxn modelId="{A74E6585-A221-42A9-9861-66DBABC32673}" type="presParOf" srcId="{A0C79E77-E6C7-4693-BF5D-814350EE82FA}" destId="{84212E8F-830A-49CC-9898-8AE497A40131}" srcOrd="1" destOrd="0" presId="urn:microsoft.com/office/officeart/2008/layout/BendingPictureCaption"/>
    <dgm:cxn modelId="{9E9908C3-01CA-47E4-ACBE-ED0EFE607071}" type="presParOf" srcId="{A0C79E77-E6C7-4693-BF5D-814350EE82FA}" destId="{EA65ED5F-35A1-4C21-9D57-DB53B84D57BC}" srcOrd="2" destOrd="0" presId="urn:microsoft.com/office/officeart/2008/layout/BendingPictureCaption"/>
    <dgm:cxn modelId="{52C1923E-8CA1-4669-B707-0AD3116D5648}" type="presParOf" srcId="{EA65ED5F-35A1-4C21-9D57-DB53B84D57BC}" destId="{6655873B-782B-4A16-AF41-36C3887B849A}" srcOrd="0" destOrd="0" presId="urn:microsoft.com/office/officeart/2008/layout/BendingPictureCaption"/>
    <dgm:cxn modelId="{B1EEF52D-BE92-4695-8807-1F17CBCB19C7}" type="presParOf" srcId="{EA65ED5F-35A1-4C21-9D57-DB53B84D57BC}" destId="{8D99A32F-DF7A-4166-9D2F-9EE060B58C15}"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19A0DA-89F7-4FEE-AC6C-602087C683EE}"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s-419"/>
        </a:p>
      </dgm:t>
    </dgm:pt>
    <dgm:pt modelId="{A331DD3C-90C6-42A5-8D0D-FFD950A0AB8C}">
      <dgm:prSet phldrT="[Texto]" custT="1"/>
      <dgm:spPr/>
      <dgm:t>
        <a:bodyPr/>
        <a:lstStyle/>
        <a:p>
          <a:r>
            <a:rPr lang="es-EC" sz="1800" b="1" dirty="0" smtClean="0"/>
            <a:t>Modelo de regresión lineal</a:t>
          </a:r>
          <a:endParaRPr lang="es-419" sz="1800" b="1" dirty="0"/>
        </a:p>
      </dgm:t>
    </dgm:pt>
    <dgm:pt modelId="{C0CC91C4-F761-4AFF-8790-313D90AE87DA}" type="parTrans" cxnId="{79F81BC6-66F7-4ABF-B911-4A4C795E4655}">
      <dgm:prSet/>
      <dgm:spPr/>
      <dgm:t>
        <a:bodyPr/>
        <a:lstStyle/>
        <a:p>
          <a:endParaRPr lang="es-419"/>
        </a:p>
      </dgm:t>
    </dgm:pt>
    <dgm:pt modelId="{ACCAFE60-09AF-4DC7-B750-7A638916921A}" type="sibTrans" cxnId="{79F81BC6-66F7-4ABF-B911-4A4C795E4655}">
      <dgm:prSet/>
      <dgm:spPr/>
      <dgm:t>
        <a:bodyPr/>
        <a:lstStyle/>
        <a:p>
          <a:endParaRPr lang="es-419"/>
        </a:p>
      </dgm:t>
    </dgm:pt>
    <dgm:pt modelId="{C07B4714-BE8A-4307-934C-C48336BFE631}">
      <dgm:prSet phldrT="[Texto]" custT="1"/>
      <dgm:spPr/>
      <dgm:t>
        <a:bodyPr/>
        <a:lstStyle/>
        <a:p>
          <a:r>
            <a:rPr lang="es-EC" sz="1600" b="1" dirty="0" smtClean="0"/>
            <a:t>Gráfico de correlación</a:t>
          </a:r>
        </a:p>
        <a:p>
          <a:r>
            <a:rPr lang="es-EC" sz="1600" dirty="0" smtClean="0"/>
            <a:t>La única correlación que se observa es entre las variables de “</a:t>
          </a:r>
          <a:r>
            <a:rPr lang="es-EC" sz="1600" dirty="0" err="1" smtClean="0"/>
            <a:t>salary_in_usd</a:t>
          </a:r>
          <a:r>
            <a:rPr lang="es-EC" sz="1600" dirty="0" smtClean="0"/>
            <a:t>” y “</a:t>
          </a:r>
          <a:r>
            <a:rPr lang="es-EC" sz="1600" dirty="0" err="1" smtClean="0"/>
            <a:t>experience_level</a:t>
          </a:r>
          <a:r>
            <a:rPr lang="es-EC" sz="1600" dirty="0" smtClean="0"/>
            <a:t>”</a:t>
          </a:r>
          <a:endParaRPr lang="es-419" sz="1600" dirty="0"/>
        </a:p>
      </dgm:t>
    </dgm:pt>
    <dgm:pt modelId="{98853A29-1106-43E4-910E-429666877E1F}" type="parTrans" cxnId="{46506DB5-068B-4D32-AFDA-86201F8D21B6}">
      <dgm:prSet/>
      <dgm:spPr/>
      <dgm:t>
        <a:bodyPr/>
        <a:lstStyle/>
        <a:p>
          <a:endParaRPr lang="es-419"/>
        </a:p>
      </dgm:t>
    </dgm:pt>
    <dgm:pt modelId="{E0449453-1544-4346-8B98-A74D0E6CA717}" type="sibTrans" cxnId="{46506DB5-068B-4D32-AFDA-86201F8D21B6}">
      <dgm:prSet/>
      <dgm:spPr/>
      <dgm:t>
        <a:bodyPr/>
        <a:lstStyle/>
        <a:p>
          <a:endParaRPr lang="es-419"/>
        </a:p>
      </dgm:t>
    </dgm:pt>
    <dgm:pt modelId="{AAC3E215-EDB0-43E5-ADD8-5DDE1C0D717E}" type="pres">
      <dgm:prSet presAssocID="{B619A0DA-89F7-4FEE-AC6C-602087C683EE}" presName="Name0" presStyleCnt="0">
        <dgm:presLayoutVars>
          <dgm:chMax/>
          <dgm:chPref/>
          <dgm:dir/>
          <dgm:animLvl val="lvl"/>
        </dgm:presLayoutVars>
      </dgm:prSet>
      <dgm:spPr/>
    </dgm:pt>
    <dgm:pt modelId="{AE89787F-9929-4469-9EAC-774DDA322566}" type="pres">
      <dgm:prSet presAssocID="{A331DD3C-90C6-42A5-8D0D-FFD950A0AB8C}" presName="composite" presStyleCnt="0"/>
      <dgm:spPr/>
    </dgm:pt>
    <dgm:pt modelId="{D883E1BF-9477-4D58-AE9D-4AD9BC73DA94}" type="pres">
      <dgm:prSet presAssocID="{A331DD3C-90C6-42A5-8D0D-FFD950A0AB8C}" presName="ParentAccentShape" presStyleLbl="trBgShp" presStyleIdx="0" presStyleCnt="2"/>
      <dgm:spPr/>
    </dgm:pt>
    <dgm:pt modelId="{D607CD5C-4817-4B17-A2B6-DBAC37CBF457}" type="pres">
      <dgm:prSet presAssocID="{A331DD3C-90C6-42A5-8D0D-FFD950A0AB8C}" presName="ParentText" presStyleLbl="revTx" presStyleIdx="0" presStyleCnt="2">
        <dgm:presLayoutVars>
          <dgm:chMax val="1"/>
          <dgm:chPref val="1"/>
          <dgm:bulletEnabled val="1"/>
        </dgm:presLayoutVars>
      </dgm:prSet>
      <dgm:spPr/>
      <dgm:t>
        <a:bodyPr/>
        <a:lstStyle/>
        <a:p>
          <a:endParaRPr lang="es-419"/>
        </a:p>
      </dgm:t>
    </dgm:pt>
    <dgm:pt modelId="{DBBE0A70-4A4F-4F44-9741-055F3AC8F4F8}" type="pres">
      <dgm:prSet presAssocID="{A331DD3C-90C6-42A5-8D0D-FFD950A0AB8C}" presName="ChildText" presStyleLbl="revTx" presStyleIdx="1" presStyleCnt="2">
        <dgm:presLayoutVars>
          <dgm:chMax val="0"/>
          <dgm:chPref val="0"/>
        </dgm:presLayoutVars>
      </dgm:prSet>
      <dgm:spPr/>
      <dgm:t>
        <a:bodyPr/>
        <a:lstStyle/>
        <a:p>
          <a:endParaRPr lang="es-419"/>
        </a:p>
      </dgm:t>
    </dgm:pt>
    <dgm:pt modelId="{0B055B06-EFD9-4420-9795-8F05D057C4DE}" type="pres">
      <dgm:prSet presAssocID="{A331DD3C-90C6-42A5-8D0D-FFD950A0AB8C}" presName="ChildAccentShape" presStyleLbl="trBgShp" presStyleIdx="1" presStyleCnt="2"/>
      <dgm:spPr/>
    </dgm:pt>
    <dgm:pt modelId="{67A7A5B8-67C0-4A9E-BA67-10E0F4F61F8A}" type="pres">
      <dgm:prSet presAssocID="{A331DD3C-90C6-42A5-8D0D-FFD950A0AB8C}" presName="Image" presStyleLbl="alignImgPlace1" presStyleIdx="0" presStyleCnt="1" custScaleX="111581" custScaleY="10425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09" b="-387"/>
          </a:stretch>
        </a:blipFill>
      </dgm:spPr>
    </dgm:pt>
  </dgm:ptLst>
  <dgm:cxnLst>
    <dgm:cxn modelId="{8ACEBBBD-DCF3-49E9-BF61-F75F8FB1A78A}" type="presOf" srcId="{A331DD3C-90C6-42A5-8D0D-FFD950A0AB8C}" destId="{D607CD5C-4817-4B17-A2B6-DBAC37CBF457}" srcOrd="0" destOrd="0" presId="urn:microsoft.com/office/officeart/2009/3/layout/SnapshotPictureList"/>
    <dgm:cxn modelId="{79F81BC6-66F7-4ABF-B911-4A4C795E4655}" srcId="{B619A0DA-89F7-4FEE-AC6C-602087C683EE}" destId="{A331DD3C-90C6-42A5-8D0D-FFD950A0AB8C}" srcOrd="0" destOrd="0" parTransId="{C0CC91C4-F761-4AFF-8790-313D90AE87DA}" sibTransId="{ACCAFE60-09AF-4DC7-B750-7A638916921A}"/>
    <dgm:cxn modelId="{7533F953-5CDC-498C-B5B8-FF7C3AA836FA}" type="presOf" srcId="{B619A0DA-89F7-4FEE-AC6C-602087C683EE}" destId="{AAC3E215-EDB0-43E5-ADD8-5DDE1C0D717E}" srcOrd="0" destOrd="0" presId="urn:microsoft.com/office/officeart/2009/3/layout/SnapshotPictureList"/>
    <dgm:cxn modelId="{46506DB5-068B-4D32-AFDA-86201F8D21B6}" srcId="{A331DD3C-90C6-42A5-8D0D-FFD950A0AB8C}" destId="{C07B4714-BE8A-4307-934C-C48336BFE631}" srcOrd="0" destOrd="0" parTransId="{98853A29-1106-43E4-910E-429666877E1F}" sibTransId="{E0449453-1544-4346-8B98-A74D0E6CA717}"/>
    <dgm:cxn modelId="{0C1C4F21-34F4-4DEA-83B4-AC1C885A2836}" type="presOf" srcId="{C07B4714-BE8A-4307-934C-C48336BFE631}" destId="{DBBE0A70-4A4F-4F44-9741-055F3AC8F4F8}" srcOrd="0" destOrd="0" presId="urn:microsoft.com/office/officeart/2009/3/layout/SnapshotPictureList"/>
    <dgm:cxn modelId="{81A48DCF-8C71-49AF-BEBD-D56C720C29A4}" type="presParOf" srcId="{AAC3E215-EDB0-43E5-ADD8-5DDE1C0D717E}" destId="{AE89787F-9929-4469-9EAC-774DDA322566}" srcOrd="0" destOrd="0" presId="urn:microsoft.com/office/officeart/2009/3/layout/SnapshotPictureList"/>
    <dgm:cxn modelId="{03C47697-87DE-463D-AE2E-ED6181E836DC}" type="presParOf" srcId="{AE89787F-9929-4469-9EAC-774DDA322566}" destId="{D883E1BF-9477-4D58-AE9D-4AD9BC73DA94}" srcOrd="0" destOrd="0" presId="urn:microsoft.com/office/officeart/2009/3/layout/SnapshotPictureList"/>
    <dgm:cxn modelId="{300B8CE9-D10E-4E71-A47E-83743159F123}" type="presParOf" srcId="{AE89787F-9929-4469-9EAC-774DDA322566}" destId="{D607CD5C-4817-4B17-A2B6-DBAC37CBF457}" srcOrd="1" destOrd="0" presId="urn:microsoft.com/office/officeart/2009/3/layout/SnapshotPictureList"/>
    <dgm:cxn modelId="{D3C8EA54-37C7-462E-B731-4DAB4F5E0574}" type="presParOf" srcId="{AE89787F-9929-4469-9EAC-774DDA322566}" destId="{DBBE0A70-4A4F-4F44-9741-055F3AC8F4F8}" srcOrd="2" destOrd="0" presId="urn:microsoft.com/office/officeart/2009/3/layout/SnapshotPictureList"/>
    <dgm:cxn modelId="{7ECEC38A-21CC-493D-84F7-6B0BFCF7A96B}" type="presParOf" srcId="{AE89787F-9929-4469-9EAC-774DDA322566}" destId="{0B055B06-EFD9-4420-9795-8F05D057C4DE}" srcOrd="3" destOrd="0" presId="urn:microsoft.com/office/officeart/2009/3/layout/SnapshotPictureList"/>
    <dgm:cxn modelId="{79DB84C1-5E44-4D3B-9A17-294032F4A7B4}" type="presParOf" srcId="{AE89787F-9929-4469-9EAC-774DDA322566}" destId="{67A7A5B8-67C0-4A9E-BA67-10E0F4F61F8A}"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1723A-D944-4FB0-95D8-D30DD655BFF4}">
      <dsp:nvSpPr>
        <dsp:cNvPr id="0" name=""/>
        <dsp:cNvSpPr/>
      </dsp:nvSpPr>
      <dsp:spPr>
        <a:xfrm>
          <a:off x="6404" y="1091067"/>
          <a:ext cx="4785124" cy="36151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0">
          <a:scrgbClr r="0" g="0" b="0"/>
        </a:effectRef>
        <a:fontRef idx="minor"/>
      </dsp:style>
    </dsp:sp>
    <dsp:sp modelId="{AC120E63-722C-4CE0-92B1-A624B3B065EA}">
      <dsp:nvSpPr>
        <dsp:cNvPr id="0" name=""/>
        <dsp:cNvSpPr/>
      </dsp:nvSpPr>
      <dsp:spPr>
        <a:xfrm>
          <a:off x="740761" y="4948700"/>
          <a:ext cx="3640414" cy="4806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s-EC" sz="1600" b="1" kern="1200" dirty="0" smtClean="0"/>
            <a:t>Salarios 2023</a:t>
          </a:r>
          <a:endParaRPr lang="es-419" sz="1600" b="1" kern="1200" dirty="0"/>
        </a:p>
      </dsp:txBody>
      <dsp:txXfrm>
        <a:off x="740761" y="4948700"/>
        <a:ext cx="3640414" cy="480635"/>
      </dsp:txXfrm>
    </dsp:sp>
    <dsp:sp modelId="{6655873B-782B-4A16-AF41-36C3887B849A}">
      <dsp:nvSpPr>
        <dsp:cNvPr id="0" name=""/>
        <dsp:cNvSpPr/>
      </dsp:nvSpPr>
      <dsp:spPr>
        <a:xfrm>
          <a:off x="5390862" y="1071616"/>
          <a:ext cx="4696152" cy="365401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8D99A32F-DF7A-4166-9D2F-9EE060B58C15}">
      <dsp:nvSpPr>
        <dsp:cNvPr id="0" name=""/>
        <dsp:cNvSpPr/>
      </dsp:nvSpPr>
      <dsp:spPr>
        <a:xfrm>
          <a:off x="5808685" y="5035844"/>
          <a:ext cx="3640414" cy="4210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s-EC" sz="1600" b="1" kern="1200" dirty="0" smtClean="0"/>
            <a:t>Salarios &gt;= 25.000</a:t>
          </a:r>
          <a:endParaRPr lang="es-419" sz="1600" b="1" kern="1200" dirty="0"/>
        </a:p>
      </dsp:txBody>
      <dsp:txXfrm>
        <a:off x="5808685" y="5035844"/>
        <a:ext cx="3640414" cy="42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1723A-D944-4FB0-95D8-D30DD655BFF4}">
      <dsp:nvSpPr>
        <dsp:cNvPr id="0" name=""/>
        <dsp:cNvSpPr/>
      </dsp:nvSpPr>
      <dsp:spPr>
        <a:xfrm>
          <a:off x="0" y="960411"/>
          <a:ext cx="5191745" cy="3885352"/>
        </a:xfrm>
        <a:prstGeom prst="rect">
          <a:avLst/>
        </a:prstGeom>
        <a:blipFill dpi="0" rotWithShape="1">
          <a:blip xmlns:r="http://schemas.openxmlformats.org/officeDocument/2006/relationships" r:embed="rId1" r:link="rId2">
            <a:extLst>
              <a:ext uri="{28A0092B-C50C-407E-A947-70E740481C1C}">
                <a14:useLocalDpi xmlns:a14="http://schemas.microsoft.com/office/drawing/2010/main" val="0"/>
              </a:ext>
            </a:extLst>
          </a:blip>
          <a:srcRect/>
          <a:stretch>
            <a:fillRect l="390" r="313"/>
          </a:stretch>
        </a:blipFill>
        <a:ln>
          <a:noFill/>
        </a:ln>
        <a:effectLst/>
      </dsp:spPr>
      <dsp:style>
        <a:lnRef idx="0">
          <a:scrgbClr r="0" g="0" b="0"/>
        </a:lnRef>
        <a:fillRef idx="1">
          <a:scrgbClr r="0" g="0" b="0"/>
        </a:fillRef>
        <a:effectRef idx="0">
          <a:scrgbClr r="0" g="0" b="0"/>
        </a:effectRef>
        <a:fontRef idx="minor"/>
      </dsp:style>
    </dsp:sp>
    <dsp:sp modelId="{AC120E63-722C-4CE0-92B1-A624B3B065EA}">
      <dsp:nvSpPr>
        <dsp:cNvPr id="0" name=""/>
        <dsp:cNvSpPr/>
      </dsp:nvSpPr>
      <dsp:spPr>
        <a:xfrm>
          <a:off x="938980" y="4926492"/>
          <a:ext cx="3645009" cy="4812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s-EC" sz="1600" b="1" kern="1200" dirty="0" smtClean="0"/>
            <a:t>Salarios vs. Nivel de experiencia</a:t>
          </a:r>
          <a:endParaRPr lang="es-419" sz="1600" b="1" kern="1200" dirty="0"/>
        </a:p>
      </dsp:txBody>
      <dsp:txXfrm>
        <a:off x="938980" y="4926492"/>
        <a:ext cx="3645009" cy="481241"/>
      </dsp:txXfrm>
    </dsp:sp>
    <dsp:sp modelId="{6655873B-782B-4A16-AF41-36C3887B849A}">
      <dsp:nvSpPr>
        <dsp:cNvPr id="0" name=""/>
        <dsp:cNvSpPr/>
      </dsp:nvSpPr>
      <dsp:spPr>
        <a:xfrm>
          <a:off x="5841622" y="887092"/>
          <a:ext cx="4971742" cy="397347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a:noFill/>
        </a:ln>
        <a:effectLst/>
      </dsp:spPr>
      <dsp:style>
        <a:lnRef idx="0">
          <a:scrgbClr r="0" g="0" b="0"/>
        </a:lnRef>
        <a:fillRef idx="1">
          <a:scrgbClr r="0" g="0" b="0"/>
        </a:fillRef>
        <a:effectRef idx="0">
          <a:scrgbClr r="0" g="0" b="0"/>
        </a:effectRef>
        <a:fontRef idx="minor"/>
      </dsp:style>
    </dsp:sp>
    <dsp:sp modelId="{8D99A32F-DF7A-4166-9D2F-9EE060B58C15}">
      <dsp:nvSpPr>
        <dsp:cNvPr id="0" name=""/>
        <dsp:cNvSpPr/>
      </dsp:nvSpPr>
      <dsp:spPr>
        <a:xfrm>
          <a:off x="6394804" y="5013746"/>
          <a:ext cx="3645009" cy="421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5000"/>
            </a:spcAft>
          </a:pPr>
          <a:r>
            <a:rPr lang="es-EC" sz="1600" b="1" kern="1200" dirty="0" smtClean="0"/>
            <a:t>Salarios EN por año</a:t>
          </a:r>
          <a:endParaRPr lang="es-419" sz="1600" b="1" kern="1200" dirty="0"/>
        </a:p>
      </dsp:txBody>
      <dsp:txXfrm>
        <a:off x="6394804" y="5013746"/>
        <a:ext cx="3645009" cy="421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55B06-EFD9-4420-9795-8F05D057C4DE}">
      <dsp:nvSpPr>
        <dsp:cNvPr id="0" name=""/>
        <dsp:cNvSpPr/>
      </dsp:nvSpPr>
      <dsp:spPr>
        <a:xfrm>
          <a:off x="9882960" y="579947"/>
          <a:ext cx="223087" cy="4128882"/>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3E1BF-9477-4D58-AE9D-4AD9BC73DA94}">
      <dsp:nvSpPr>
        <dsp:cNvPr id="0" name=""/>
        <dsp:cNvSpPr/>
      </dsp:nvSpPr>
      <dsp:spPr>
        <a:xfrm>
          <a:off x="955695" y="579947"/>
          <a:ext cx="5802160" cy="4128882"/>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7A5B8-67C0-4A9E-BA67-10E0F4F61F8A}">
      <dsp:nvSpPr>
        <dsp:cNvPr id="0" name=""/>
        <dsp:cNvSpPr/>
      </dsp:nvSpPr>
      <dsp:spPr>
        <a:xfrm>
          <a:off x="409551" y="2189"/>
          <a:ext cx="6225184" cy="4071626"/>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309" b="-387"/>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07CD5C-4817-4B17-A2B6-DBAC37CBF457}">
      <dsp:nvSpPr>
        <dsp:cNvPr id="0" name=""/>
        <dsp:cNvSpPr/>
      </dsp:nvSpPr>
      <dsp:spPr>
        <a:xfrm>
          <a:off x="1182532" y="3992171"/>
          <a:ext cx="5352235" cy="49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68580" rIns="182880" bIns="68580" numCol="1" spcCol="1270" anchor="ctr" anchorCtr="0">
          <a:noAutofit/>
        </a:bodyPr>
        <a:lstStyle/>
        <a:p>
          <a:pPr lvl="0" algn="l" defTabSz="800100">
            <a:lnSpc>
              <a:spcPct val="90000"/>
            </a:lnSpc>
            <a:spcBef>
              <a:spcPct val="0"/>
            </a:spcBef>
            <a:spcAft>
              <a:spcPct val="35000"/>
            </a:spcAft>
          </a:pPr>
          <a:r>
            <a:rPr lang="es-EC" sz="1800" b="1" kern="1200" dirty="0" smtClean="0"/>
            <a:t>Modelo de regresión lineal</a:t>
          </a:r>
          <a:endParaRPr lang="es-419" sz="1800" b="1" kern="1200" dirty="0"/>
        </a:p>
      </dsp:txBody>
      <dsp:txXfrm>
        <a:off x="1182532" y="3992171"/>
        <a:ext cx="5352235" cy="490102"/>
      </dsp:txXfrm>
    </dsp:sp>
    <dsp:sp modelId="{DBBE0A70-4A4F-4F44-9741-055F3AC8F4F8}">
      <dsp:nvSpPr>
        <dsp:cNvPr id="0" name=""/>
        <dsp:cNvSpPr/>
      </dsp:nvSpPr>
      <dsp:spPr>
        <a:xfrm>
          <a:off x="6994066" y="579947"/>
          <a:ext cx="2652683" cy="4128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11200">
            <a:lnSpc>
              <a:spcPct val="90000"/>
            </a:lnSpc>
            <a:spcBef>
              <a:spcPct val="0"/>
            </a:spcBef>
            <a:spcAft>
              <a:spcPct val="35000"/>
            </a:spcAft>
          </a:pPr>
          <a:r>
            <a:rPr lang="es-EC" sz="1600" b="1" kern="1200" dirty="0" smtClean="0"/>
            <a:t>Gráfico de correlación</a:t>
          </a:r>
        </a:p>
        <a:p>
          <a:pPr lvl="0" algn="l" defTabSz="711200">
            <a:lnSpc>
              <a:spcPct val="90000"/>
            </a:lnSpc>
            <a:spcBef>
              <a:spcPct val="0"/>
            </a:spcBef>
            <a:spcAft>
              <a:spcPct val="35000"/>
            </a:spcAft>
          </a:pPr>
          <a:r>
            <a:rPr lang="es-EC" sz="1600" kern="1200" dirty="0" smtClean="0"/>
            <a:t>La única correlación que se observa es entre las variables de “</a:t>
          </a:r>
          <a:r>
            <a:rPr lang="es-EC" sz="1600" kern="1200" dirty="0" err="1" smtClean="0"/>
            <a:t>salary_in_usd</a:t>
          </a:r>
          <a:r>
            <a:rPr lang="es-EC" sz="1600" kern="1200" dirty="0" smtClean="0"/>
            <a:t>” y “</a:t>
          </a:r>
          <a:r>
            <a:rPr lang="es-EC" sz="1600" kern="1200" dirty="0" err="1" smtClean="0"/>
            <a:t>experience_level</a:t>
          </a:r>
          <a:r>
            <a:rPr lang="es-EC" sz="1600" kern="1200" dirty="0" smtClean="0"/>
            <a:t>”</a:t>
          </a:r>
          <a:endParaRPr lang="es-419" sz="1600" kern="1200" dirty="0"/>
        </a:p>
      </dsp:txBody>
      <dsp:txXfrm>
        <a:off x="6994066" y="579947"/>
        <a:ext cx="2652683" cy="4128882"/>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0653D94-4A48-40FB-9F42-DC75DCA4FD3E}" type="datetimeFigureOut">
              <a:rPr lang="es-419" smtClean="0"/>
              <a:t>24/05/23</a:t>
            </a:fld>
            <a:endParaRPr lang="es-419"/>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419"/>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61A9D7A-F9A2-4FBF-A6B3-F3EB3A9F9B24}" type="slidenum">
              <a:rPr lang="es-419" smtClean="0"/>
              <a:t>‹Nº›</a:t>
            </a:fld>
            <a:endParaRPr lang="es-419"/>
          </a:p>
        </p:txBody>
      </p:sp>
    </p:spTree>
    <p:extLst>
      <p:ext uri="{BB962C8B-B14F-4D97-AF65-F5344CB8AC3E}">
        <p14:creationId xmlns:p14="http://schemas.microsoft.com/office/powerpoint/2010/main" val="4152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0653D94-4A48-40FB-9F42-DC75DCA4FD3E}" type="datetimeFigureOut">
              <a:rPr lang="es-419" smtClean="0"/>
              <a:t>25/05/23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32232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0653D94-4A48-40FB-9F42-DC75DCA4FD3E}" type="datetimeFigureOut">
              <a:rPr lang="es-419" smtClean="0"/>
              <a:t>25/05/23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31367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0653D94-4A48-40FB-9F42-DC75DCA4FD3E}" type="datetimeFigureOut">
              <a:rPr lang="es-419" smtClean="0"/>
              <a:t>25/05/23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414341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653D94-4A48-40FB-9F42-DC75DCA4FD3E}" type="datetimeFigureOut">
              <a:rPr lang="es-419" smtClean="0"/>
              <a:t>25/05/23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273235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0653D94-4A48-40FB-9F42-DC75DCA4FD3E}" type="datetimeFigureOut">
              <a:rPr lang="es-419" smtClean="0"/>
              <a:t>25/05/23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79077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0653D94-4A48-40FB-9F42-DC75DCA4FD3E}" type="datetimeFigureOut">
              <a:rPr lang="es-419" smtClean="0"/>
              <a:t>25/05/23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413582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0653D94-4A48-40FB-9F42-DC75DCA4FD3E}" type="datetimeFigureOut">
              <a:rPr lang="es-419" smtClean="0"/>
              <a:t>25/05/23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13106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53D94-4A48-40FB-9F42-DC75DCA4FD3E}" type="datetimeFigureOut">
              <a:rPr lang="es-419" smtClean="0"/>
              <a:t>25/05/23</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D61A9D7A-F9A2-4FBF-A6B3-F3EB3A9F9B24}" type="slidenum">
              <a:rPr lang="es-419" smtClean="0"/>
              <a:t>‹Nº›</a:t>
            </a:fld>
            <a:endParaRPr lang="es-419"/>
          </a:p>
        </p:txBody>
      </p:sp>
    </p:spTree>
    <p:extLst>
      <p:ext uri="{BB962C8B-B14F-4D97-AF65-F5344CB8AC3E}">
        <p14:creationId xmlns:p14="http://schemas.microsoft.com/office/powerpoint/2010/main" val="390072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30653D94-4A48-40FB-9F42-DC75DCA4FD3E}" type="datetimeFigureOut">
              <a:rPr lang="es-419" smtClean="0"/>
              <a:t>25/05/23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61A9D7A-F9A2-4FBF-A6B3-F3EB3A9F9B24}" type="slidenum">
              <a:rPr lang="es-419" smtClean="0"/>
              <a:t>‹Nº›</a:t>
            </a:fld>
            <a:endParaRPr lang="es-419"/>
          </a:p>
        </p:txBody>
      </p:sp>
    </p:spTree>
    <p:extLst>
      <p:ext uri="{BB962C8B-B14F-4D97-AF65-F5344CB8AC3E}">
        <p14:creationId xmlns:p14="http://schemas.microsoft.com/office/powerpoint/2010/main" val="36790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0653D94-4A48-40FB-9F42-DC75DCA4FD3E}" type="datetimeFigureOut">
              <a:rPr lang="es-419" smtClean="0"/>
              <a:t>25/05/23</a:t>
            </a:fld>
            <a:endParaRPr lang="es-419"/>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419"/>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61A9D7A-F9A2-4FBF-A6B3-F3EB3A9F9B24}" type="slidenum">
              <a:rPr lang="es-419" smtClean="0"/>
              <a:t>‹Nº›</a:t>
            </a:fld>
            <a:endParaRPr lang="es-419"/>
          </a:p>
        </p:txBody>
      </p:sp>
    </p:spTree>
    <p:extLst>
      <p:ext uri="{BB962C8B-B14F-4D97-AF65-F5344CB8AC3E}">
        <p14:creationId xmlns:p14="http://schemas.microsoft.com/office/powerpoint/2010/main" val="31423543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0653D94-4A48-40FB-9F42-DC75DCA4FD3E}" type="datetimeFigureOut">
              <a:rPr lang="es-419" smtClean="0"/>
              <a:t>24/05/23</a:t>
            </a:fld>
            <a:endParaRPr lang="es-419"/>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419"/>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61A9D7A-F9A2-4FBF-A6B3-F3EB3A9F9B24}" type="slidenum">
              <a:rPr lang="es-419" smtClean="0"/>
              <a:t>‹Nº›</a:t>
            </a:fld>
            <a:endParaRPr lang="es-419"/>
          </a:p>
        </p:txBody>
      </p:sp>
    </p:spTree>
    <p:extLst>
      <p:ext uri="{BB962C8B-B14F-4D97-AF65-F5344CB8AC3E}">
        <p14:creationId xmlns:p14="http://schemas.microsoft.com/office/powerpoint/2010/main" val="40097049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015719"/>
          </a:xfrm>
        </p:spPr>
        <p:txBody>
          <a:bodyPr>
            <a:noAutofit/>
          </a:bodyPr>
          <a:lstStyle/>
          <a:p>
            <a:pPr algn="ctr"/>
            <a:r>
              <a:rPr lang="es-EC" sz="4000" dirty="0" err="1" smtClean="0"/>
              <a:t>Coding</a:t>
            </a:r>
            <a:r>
              <a:rPr lang="es-EC" sz="4000" dirty="0" smtClean="0"/>
              <a:t> </a:t>
            </a:r>
            <a:r>
              <a:rPr lang="es-EC" sz="4000" dirty="0" err="1" smtClean="0"/>
              <a:t>Dojo</a:t>
            </a:r>
            <a:r>
              <a:rPr lang="es-EC" sz="4000" dirty="0" smtClean="0"/>
              <a:t> </a:t>
            </a:r>
            <a:br>
              <a:rPr lang="es-EC" sz="4000" dirty="0" smtClean="0"/>
            </a:br>
            <a:r>
              <a:rPr lang="es-EC" sz="4000" b="1" dirty="0" smtClean="0"/>
              <a:t>Data </a:t>
            </a:r>
            <a:r>
              <a:rPr lang="es-EC" sz="4000" b="1" dirty="0" err="1" smtClean="0"/>
              <a:t>Science</a:t>
            </a:r>
            <a:r>
              <a:rPr lang="es-EC" sz="4000" b="1" dirty="0" smtClean="0"/>
              <a:t> y Machine </a:t>
            </a:r>
            <a:r>
              <a:rPr lang="es-EC" sz="4000" b="1" dirty="0" err="1" smtClean="0"/>
              <a:t>Learning</a:t>
            </a:r>
            <a:r>
              <a:rPr lang="es-EC" sz="4000" b="1" dirty="0" smtClean="0"/>
              <a:t> en </a:t>
            </a:r>
            <a:r>
              <a:rPr lang="es-EC" sz="4000" b="1" dirty="0" err="1" smtClean="0"/>
              <a:t>Phyton</a:t>
            </a:r>
            <a:endParaRPr lang="es-419" sz="4000" dirty="0"/>
          </a:p>
        </p:txBody>
      </p:sp>
      <p:sp>
        <p:nvSpPr>
          <p:cNvPr id="3" name="Subtítulo 2"/>
          <p:cNvSpPr>
            <a:spLocks noGrp="1"/>
          </p:cNvSpPr>
          <p:nvPr>
            <p:ph type="subTitle" idx="1"/>
          </p:nvPr>
        </p:nvSpPr>
        <p:spPr>
          <a:xfrm>
            <a:off x="1524000" y="2501153"/>
            <a:ext cx="9144000" cy="3630706"/>
          </a:xfrm>
        </p:spPr>
        <p:txBody>
          <a:bodyPr>
            <a:normAutofit/>
          </a:bodyPr>
          <a:lstStyle/>
          <a:p>
            <a:pPr algn="ctr"/>
            <a:r>
              <a:rPr lang="es-EC" sz="3200" b="1" dirty="0" smtClean="0"/>
              <a:t>“Salarios en Data </a:t>
            </a:r>
            <a:r>
              <a:rPr lang="es-EC" sz="3200" b="1" dirty="0" err="1" smtClean="0"/>
              <a:t>Science</a:t>
            </a:r>
            <a:r>
              <a:rPr lang="es-EC" sz="3200" b="1" dirty="0" smtClean="0"/>
              <a:t> 2023”</a:t>
            </a:r>
          </a:p>
          <a:p>
            <a:pPr algn="ctr"/>
            <a:endParaRPr lang="es-EC" b="1" dirty="0" smtClean="0"/>
          </a:p>
          <a:p>
            <a:pPr algn="ctr"/>
            <a:r>
              <a:rPr lang="es-EC" b="1" dirty="0" smtClean="0"/>
              <a:t>Presentado por:</a:t>
            </a:r>
            <a:r>
              <a:rPr lang="es-EC" dirty="0" smtClean="0"/>
              <a:t> </a:t>
            </a:r>
          </a:p>
          <a:p>
            <a:pPr algn="ctr"/>
            <a:r>
              <a:rPr lang="es-EC" dirty="0" smtClean="0"/>
              <a:t>José Patricio Egas Ponce</a:t>
            </a:r>
          </a:p>
          <a:p>
            <a:pPr algn="ctr"/>
            <a:endParaRPr lang="es-EC" dirty="0"/>
          </a:p>
          <a:p>
            <a:pPr algn="ctr"/>
            <a:r>
              <a:rPr lang="es-EC" dirty="0" smtClean="0"/>
              <a:t>Mayo, 2023</a:t>
            </a:r>
          </a:p>
          <a:p>
            <a:pPr algn="ctr"/>
            <a:endParaRPr lang="es-EC" b="1" dirty="0"/>
          </a:p>
        </p:txBody>
      </p:sp>
    </p:spTree>
    <p:extLst>
      <p:ext uri="{BB962C8B-B14F-4D97-AF65-F5344CB8AC3E}">
        <p14:creationId xmlns:p14="http://schemas.microsoft.com/office/powerpoint/2010/main" val="3154611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7" y="987425"/>
            <a:ext cx="3932237" cy="618565"/>
          </a:xfrm>
        </p:spPr>
        <p:txBody>
          <a:bodyPr>
            <a:normAutofit fontScale="90000"/>
          </a:bodyPr>
          <a:lstStyle/>
          <a:p>
            <a:r>
              <a:rPr lang="es-EC" dirty="0" smtClean="0"/>
              <a:t>Índice de contenidos</a:t>
            </a:r>
            <a:endParaRPr lang="es-419"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EC" sz="2400" dirty="0" smtClean="0"/>
              <a:t>Introducción y contexto del problema</a:t>
            </a:r>
          </a:p>
          <a:p>
            <a:pPr marL="514350" indent="-514350">
              <a:buFont typeface="+mj-lt"/>
              <a:buAutoNum type="arabicPeriod"/>
            </a:pPr>
            <a:r>
              <a:rPr lang="es-EC" sz="2400" dirty="0" smtClean="0"/>
              <a:t>Explicación de los datos</a:t>
            </a:r>
          </a:p>
          <a:p>
            <a:pPr marL="514350" indent="-514350">
              <a:buFont typeface="+mj-lt"/>
              <a:buAutoNum type="arabicPeriod"/>
            </a:pPr>
            <a:r>
              <a:rPr lang="es-EC" sz="2400" dirty="0" smtClean="0"/>
              <a:t>Exploración de datos </a:t>
            </a:r>
          </a:p>
          <a:p>
            <a:pPr marL="514350" indent="-514350">
              <a:buFont typeface="+mj-lt"/>
              <a:buAutoNum type="arabicPeriod"/>
            </a:pPr>
            <a:r>
              <a:rPr lang="es-EC" sz="2400" dirty="0" smtClean="0"/>
              <a:t>Métricas y modelos</a:t>
            </a:r>
          </a:p>
          <a:p>
            <a:pPr marL="514350" indent="-514350">
              <a:buFont typeface="+mj-lt"/>
              <a:buAutoNum type="arabicPeriod"/>
            </a:pPr>
            <a:r>
              <a:rPr lang="es-EC" sz="2400" dirty="0" smtClean="0"/>
              <a:t>Resultados y conclusiones</a:t>
            </a:r>
          </a:p>
          <a:p>
            <a:pPr marL="514350" indent="-514350">
              <a:buFont typeface="+mj-lt"/>
              <a:buAutoNum type="arabicPeriod"/>
            </a:pPr>
            <a:r>
              <a:rPr lang="es-EC" sz="2400" dirty="0" smtClean="0"/>
              <a:t>Recomendaciones y limitaciones del proyecto</a:t>
            </a:r>
          </a:p>
          <a:p>
            <a:pPr marL="514350" indent="-514350">
              <a:buFont typeface="+mj-lt"/>
              <a:buAutoNum type="arabicPeriod"/>
            </a:pPr>
            <a:endParaRPr lang="es-EC" sz="2400" dirty="0" smtClean="0"/>
          </a:p>
        </p:txBody>
      </p:sp>
      <p:sp>
        <p:nvSpPr>
          <p:cNvPr id="5" name="CuadroTexto 4"/>
          <p:cNvSpPr txBox="1"/>
          <p:nvPr/>
        </p:nvSpPr>
        <p:spPr>
          <a:xfrm>
            <a:off x="8096008" y="908600"/>
            <a:ext cx="800219" cy="4278800"/>
          </a:xfrm>
          <a:prstGeom prst="rect">
            <a:avLst/>
          </a:prstGeom>
          <a:noFill/>
        </p:spPr>
        <p:txBody>
          <a:bodyPr vert="vert" wrap="none" rtlCol="0">
            <a:spAutoFit/>
          </a:bodyPr>
          <a:lstStyle/>
          <a:p>
            <a:r>
              <a:rPr lang="es-EC" sz="4000" b="1" dirty="0" smtClean="0"/>
              <a:t>Índice de contenidos</a:t>
            </a:r>
            <a:endParaRPr lang="es-419" sz="4000" b="1" dirty="0"/>
          </a:p>
        </p:txBody>
      </p:sp>
    </p:spTree>
    <p:extLst>
      <p:ext uri="{BB962C8B-B14F-4D97-AF65-F5344CB8AC3E}">
        <p14:creationId xmlns:p14="http://schemas.microsoft.com/office/powerpoint/2010/main" val="146478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smtClean="0"/>
              <a:t>Introducción y contexto del problema</a:t>
            </a:r>
            <a:endParaRPr lang="es-419" b="1" dirty="0"/>
          </a:p>
        </p:txBody>
      </p:sp>
      <p:sp>
        <p:nvSpPr>
          <p:cNvPr id="3" name="Marcador de contenido 2"/>
          <p:cNvSpPr>
            <a:spLocks noGrp="1"/>
          </p:cNvSpPr>
          <p:nvPr>
            <p:ph idx="1"/>
          </p:nvPr>
        </p:nvSpPr>
        <p:spPr/>
        <p:txBody>
          <a:bodyPr/>
          <a:lstStyle/>
          <a:p>
            <a:pPr marL="0" indent="0" algn="just">
              <a:buNone/>
            </a:pPr>
            <a:r>
              <a:rPr lang="es-EC" dirty="0" smtClean="0"/>
              <a:t>Para este proyecto se utiliza la base de datos “Data </a:t>
            </a:r>
            <a:r>
              <a:rPr lang="es-EC" dirty="0" err="1" smtClean="0"/>
              <a:t>Science</a:t>
            </a:r>
            <a:r>
              <a:rPr lang="es-EC" dirty="0"/>
              <a:t> </a:t>
            </a:r>
            <a:r>
              <a:rPr lang="es-EC" dirty="0" smtClean="0"/>
              <a:t>Salaries 2023” tomada de la plataforma web </a:t>
            </a:r>
            <a:r>
              <a:rPr lang="es-EC" i="1" dirty="0" err="1" smtClean="0"/>
              <a:t>kaggle</a:t>
            </a:r>
            <a:r>
              <a:rPr lang="es-EC" dirty="0" smtClean="0"/>
              <a:t>, que contiene los salarios en distintas áreas de data </a:t>
            </a:r>
            <a:r>
              <a:rPr lang="es-EC" dirty="0" err="1" smtClean="0"/>
              <a:t>science</a:t>
            </a:r>
            <a:r>
              <a:rPr lang="es-EC" dirty="0" smtClean="0"/>
              <a:t> desde el año 2020 al 2023.</a:t>
            </a:r>
          </a:p>
          <a:p>
            <a:pPr marL="0" indent="0" algn="just">
              <a:buNone/>
            </a:pPr>
            <a:r>
              <a:rPr lang="es-EC" dirty="0" smtClean="0"/>
              <a:t>Con este insumo se aplican distintos modelos de regresión con el propósito de, por un lado, identificar </a:t>
            </a:r>
            <a:r>
              <a:rPr lang="es-EC" dirty="0"/>
              <a:t>los factores asociados a los salarios que perciben los profesionales en data </a:t>
            </a:r>
            <a:r>
              <a:rPr lang="es-EC" dirty="0" err="1"/>
              <a:t>science</a:t>
            </a:r>
            <a:r>
              <a:rPr lang="es-EC" dirty="0"/>
              <a:t> en </a:t>
            </a:r>
            <a:r>
              <a:rPr lang="es-EC" dirty="0" smtClean="0"/>
              <a:t>2023; y por otro lado,  predecir los salarios en función de dichos factores.</a:t>
            </a:r>
            <a:endParaRPr lang="es-419" dirty="0"/>
          </a:p>
        </p:txBody>
      </p:sp>
    </p:spTree>
    <p:extLst>
      <p:ext uri="{BB962C8B-B14F-4D97-AF65-F5344CB8AC3E}">
        <p14:creationId xmlns:p14="http://schemas.microsoft.com/office/powerpoint/2010/main" val="31560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1014334"/>
          </a:xfrm>
        </p:spPr>
        <p:txBody>
          <a:bodyPr/>
          <a:lstStyle/>
          <a:p>
            <a:r>
              <a:rPr lang="es-EC" b="1" dirty="0" smtClean="0"/>
              <a:t>Explicación de los datos</a:t>
            </a:r>
            <a:endParaRPr lang="es-419"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4520079"/>
              </p:ext>
            </p:extLst>
          </p:nvPr>
        </p:nvGraphicFramePr>
        <p:xfrm>
          <a:off x="838200" y="1513867"/>
          <a:ext cx="10515600" cy="609600"/>
        </p:xfrm>
        <a:graphic>
          <a:graphicData uri="http://schemas.openxmlformats.org/drawingml/2006/table">
            <a:tbl>
              <a:tblPr firstRow="1" bandRow="1">
                <a:tableStyleId>{5940675A-B579-460E-94D1-54222C63F5DA}</a:tableStyleId>
              </a:tblPr>
              <a:tblGrid>
                <a:gridCol w="5228771"/>
                <a:gridCol w="5286829"/>
              </a:tblGrid>
              <a:tr h="249530">
                <a:tc>
                  <a:txBody>
                    <a:bodyPr/>
                    <a:lstStyle/>
                    <a:p>
                      <a:r>
                        <a:rPr lang="es-EC" sz="1400" b="1" dirty="0" smtClean="0"/>
                        <a:t>Número</a:t>
                      </a:r>
                      <a:r>
                        <a:rPr lang="es-EC" sz="1400" b="1" baseline="0" dirty="0" smtClean="0"/>
                        <a:t> de observaciones</a:t>
                      </a:r>
                      <a:endParaRPr lang="es-419" sz="1400" b="1" dirty="0"/>
                    </a:p>
                  </a:txBody>
                  <a:tcPr/>
                </a:tc>
                <a:tc>
                  <a:txBody>
                    <a:bodyPr/>
                    <a:lstStyle/>
                    <a:p>
                      <a:r>
                        <a:rPr lang="es-EC" sz="1400" dirty="0" smtClean="0"/>
                        <a:t>3.755 filas</a:t>
                      </a:r>
                      <a:endParaRPr lang="es-419" sz="1400" dirty="0"/>
                    </a:p>
                  </a:txBody>
                  <a:tcPr/>
                </a:tc>
              </a:tr>
              <a:tr h="249530">
                <a:tc>
                  <a:txBody>
                    <a:bodyPr/>
                    <a:lstStyle/>
                    <a:p>
                      <a:r>
                        <a:rPr lang="es-EC" sz="1400" b="1" dirty="0" smtClean="0"/>
                        <a:t>Número de variables</a:t>
                      </a:r>
                      <a:endParaRPr lang="es-419" sz="1400" b="1" dirty="0"/>
                    </a:p>
                  </a:txBody>
                  <a:tcPr/>
                </a:tc>
                <a:tc>
                  <a:txBody>
                    <a:bodyPr/>
                    <a:lstStyle/>
                    <a:p>
                      <a:r>
                        <a:rPr lang="es-EC" sz="1400" dirty="0" smtClean="0"/>
                        <a:t>11 variables</a:t>
                      </a:r>
                      <a:endParaRPr lang="es-419" sz="1400" dirty="0"/>
                    </a:p>
                  </a:txBody>
                  <a:tcPr/>
                </a:tc>
              </a:tr>
            </a:tbl>
          </a:graphicData>
        </a:graphic>
      </p:graphicFrame>
      <p:sp>
        <p:nvSpPr>
          <p:cNvPr id="5" name="Rectángulo 4"/>
          <p:cNvSpPr/>
          <p:nvPr/>
        </p:nvSpPr>
        <p:spPr>
          <a:xfrm>
            <a:off x="838200" y="2308134"/>
            <a:ext cx="1059970" cy="369332"/>
          </a:xfrm>
          <a:prstGeom prst="rect">
            <a:avLst/>
          </a:prstGeom>
        </p:spPr>
        <p:txBody>
          <a:bodyPr wrap="none">
            <a:spAutoFit/>
          </a:bodyPr>
          <a:lstStyle/>
          <a:p>
            <a:r>
              <a:rPr lang="es-EC" b="1" dirty="0" smtClean="0"/>
              <a:t>Variables</a:t>
            </a:r>
            <a:endParaRPr lang="es-419" dirty="0"/>
          </a:p>
        </p:txBody>
      </p:sp>
      <p:graphicFrame>
        <p:nvGraphicFramePr>
          <p:cNvPr id="6" name="Marcador de contenido 3"/>
          <p:cNvGraphicFramePr>
            <a:graphicFrameLocks/>
          </p:cNvGraphicFramePr>
          <p:nvPr>
            <p:extLst>
              <p:ext uri="{D42A27DB-BD31-4B8C-83A1-F6EECF244321}">
                <p14:modId xmlns:p14="http://schemas.microsoft.com/office/powerpoint/2010/main" val="3189531621"/>
              </p:ext>
            </p:extLst>
          </p:nvPr>
        </p:nvGraphicFramePr>
        <p:xfrm>
          <a:off x="838200" y="2677466"/>
          <a:ext cx="10515600" cy="3657600"/>
        </p:xfrm>
        <a:graphic>
          <a:graphicData uri="http://schemas.openxmlformats.org/drawingml/2006/table">
            <a:tbl>
              <a:tblPr firstRow="1" bandRow="1">
                <a:tableStyleId>{5940675A-B579-460E-94D1-54222C63F5DA}</a:tableStyleId>
              </a:tblPr>
              <a:tblGrid>
                <a:gridCol w="3505200"/>
                <a:gridCol w="3505200"/>
                <a:gridCol w="3505200"/>
              </a:tblGrid>
              <a:tr h="190755">
                <a:tc>
                  <a:txBody>
                    <a:bodyPr/>
                    <a:lstStyle/>
                    <a:p>
                      <a:r>
                        <a:rPr lang="es-EC" sz="1400" b="1" dirty="0" smtClean="0"/>
                        <a:t>Nombre de la variable </a:t>
                      </a:r>
                      <a:endParaRPr lang="es-419" sz="1400" b="1" dirty="0"/>
                    </a:p>
                  </a:txBody>
                  <a:tcPr/>
                </a:tc>
                <a:tc>
                  <a:txBody>
                    <a:bodyPr/>
                    <a:lstStyle/>
                    <a:p>
                      <a:r>
                        <a:rPr lang="es-EC" sz="1400" b="1" dirty="0" smtClean="0"/>
                        <a:t>Tipo de variable</a:t>
                      </a:r>
                      <a:endParaRPr lang="es-419" sz="1400" b="1" dirty="0"/>
                    </a:p>
                  </a:txBody>
                  <a:tcPr/>
                </a:tc>
                <a:tc>
                  <a:txBody>
                    <a:bodyPr/>
                    <a:lstStyle/>
                    <a:p>
                      <a:r>
                        <a:rPr lang="es-EC" sz="1400" b="1" dirty="0" smtClean="0"/>
                        <a:t>Descripción</a:t>
                      </a:r>
                      <a:endParaRPr lang="es-419" sz="1400" b="1" dirty="0"/>
                    </a:p>
                  </a:txBody>
                  <a:tcPr/>
                </a:tc>
              </a:tr>
              <a:tr h="190755">
                <a:tc>
                  <a:txBody>
                    <a:bodyPr/>
                    <a:lstStyle/>
                    <a:p>
                      <a:r>
                        <a:rPr lang="es-419" sz="1400" b="0" i="0" kern="1200" dirty="0" err="1" smtClean="0">
                          <a:solidFill>
                            <a:schemeClr val="tx1"/>
                          </a:solidFill>
                          <a:effectLst/>
                          <a:latin typeface="+mn-lt"/>
                          <a:ea typeface="+mn-ea"/>
                          <a:cs typeface="+mn-cs"/>
                        </a:rPr>
                        <a:t>work_year</a:t>
                      </a:r>
                      <a:r>
                        <a:rPr lang="es-419" sz="1400" b="0" i="0" kern="1200" dirty="0" smtClean="0">
                          <a:solidFill>
                            <a:schemeClr val="tx1"/>
                          </a:solidFill>
                          <a:effectLst/>
                          <a:latin typeface="+mn-lt"/>
                          <a:ea typeface="+mn-ea"/>
                          <a:cs typeface="+mn-cs"/>
                        </a:rPr>
                        <a:t> </a:t>
                      </a:r>
                      <a:endParaRPr lang="es-419" sz="1400" b="1" dirty="0"/>
                    </a:p>
                  </a:txBody>
                  <a:tcPr/>
                </a:tc>
                <a:tc>
                  <a:txBody>
                    <a:bodyPr/>
                    <a:lstStyle/>
                    <a:p>
                      <a:r>
                        <a:rPr lang="es-EC" sz="1400" dirty="0" smtClean="0"/>
                        <a:t>Numérica </a:t>
                      </a:r>
                      <a:endParaRPr lang="es-419" sz="1400" dirty="0"/>
                    </a:p>
                  </a:txBody>
                  <a:tcPr/>
                </a:tc>
                <a:tc>
                  <a:txBody>
                    <a:bodyPr/>
                    <a:lstStyle/>
                    <a:p>
                      <a:r>
                        <a:rPr lang="es-EC" sz="1400" dirty="0" smtClean="0"/>
                        <a:t>Año en que el salario</a:t>
                      </a:r>
                      <a:r>
                        <a:rPr lang="es-EC" sz="1400" baseline="0" dirty="0" smtClean="0"/>
                        <a:t> fue pagado</a:t>
                      </a:r>
                      <a:endParaRPr lang="es-419" sz="1400" dirty="0"/>
                    </a:p>
                  </a:txBody>
                  <a:tcPr/>
                </a:tc>
              </a:tr>
              <a:tr h="190755">
                <a:tc>
                  <a:txBody>
                    <a:bodyPr/>
                    <a:lstStyle/>
                    <a:p>
                      <a:r>
                        <a:rPr lang="es-419" sz="1400" b="0" i="0" kern="1200" dirty="0" err="1" smtClean="0">
                          <a:solidFill>
                            <a:schemeClr val="tx1"/>
                          </a:solidFill>
                          <a:effectLst/>
                          <a:latin typeface="+mn-lt"/>
                          <a:ea typeface="+mn-ea"/>
                          <a:cs typeface="+mn-cs"/>
                        </a:rPr>
                        <a:t>experience_level</a:t>
                      </a:r>
                      <a:endParaRPr lang="es-419" sz="1400" b="1" dirty="0"/>
                    </a:p>
                  </a:txBody>
                  <a:tcPr/>
                </a:tc>
                <a:tc>
                  <a:txBody>
                    <a:bodyPr/>
                    <a:lstStyle/>
                    <a:p>
                      <a:r>
                        <a:rPr lang="es-EC" sz="1400" baseline="0" smtClean="0"/>
                        <a:t>Objeto</a:t>
                      </a:r>
                      <a:endParaRPr lang="es-EC" sz="1400" baseline="0" dirty="0" smtClean="0"/>
                    </a:p>
                  </a:txBody>
                  <a:tcPr/>
                </a:tc>
                <a:tc>
                  <a:txBody>
                    <a:bodyPr/>
                    <a:lstStyle/>
                    <a:p>
                      <a:r>
                        <a:rPr lang="es-EC" sz="1400" baseline="0" dirty="0" smtClean="0"/>
                        <a:t>Nivel de experiencia</a:t>
                      </a:r>
                    </a:p>
                  </a:txBody>
                  <a:tcPr/>
                </a:tc>
              </a:tr>
              <a:tr h="190755">
                <a:tc>
                  <a:txBody>
                    <a:bodyPr/>
                    <a:lstStyle/>
                    <a:p>
                      <a:r>
                        <a:rPr lang="es-419" sz="1400" b="0" i="0" kern="1200" dirty="0" err="1" smtClean="0">
                          <a:solidFill>
                            <a:schemeClr val="tx1"/>
                          </a:solidFill>
                          <a:effectLst/>
                          <a:latin typeface="+mn-lt"/>
                          <a:ea typeface="+mn-ea"/>
                          <a:cs typeface="+mn-cs"/>
                        </a:rPr>
                        <a:t>employment_type</a:t>
                      </a:r>
                      <a:endParaRPr lang="es-419" sz="1400" b="1" dirty="0"/>
                    </a:p>
                  </a:txBody>
                  <a:tcPr/>
                </a:tc>
                <a:tc>
                  <a:txBody>
                    <a:bodyPr/>
                    <a:lstStyle/>
                    <a:p>
                      <a:r>
                        <a:rPr lang="es-EC" sz="1400" baseline="0" smtClean="0"/>
                        <a:t>Objeto</a:t>
                      </a:r>
                      <a:endParaRPr lang="es-EC" sz="1400" baseline="0" dirty="0" smtClean="0"/>
                    </a:p>
                  </a:txBody>
                  <a:tcPr/>
                </a:tc>
                <a:tc>
                  <a:txBody>
                    <a:bodyPr/>
                    <a:lstStyle/>
                    <a:p>
                      <a:r>
                        <a:rPr lang="es-EC" sz="1400" baseline="0" dirty="0" smtClean="0"/>
                        <a:t>Tipo de contrato</a:t>
                      </a:r>
                    </a:p>
                  </a:txBody>
                  <a:tcPr/>
                </a:tc>
              </a:tr>
              <a:tr h="190755">
                <a:tc>
                  <a:txBody>
                    <a:bodyPr/>
                    <a:lstStyle/>
                    <a:p>
                      <a:r>
                        <a:rPr lang="es-419" sz="1400" b="0" i="0" kern="1200" dirty="0" err="1" smtClean="0">
                          <a:solidFill>
                            <a:schemeClr val="tx1"/>
                          </a:solidFill>
                          <a:effectLst/>
                          <a:latin typeface="+mn-lt"/>
                          <a:ea typeface="+mn-ea"/>
                          <a:cs typeface="+mn-cs"/>
                        </a:rPr>
                        <a:t>job_title</a:t>
                      </a:r>
                      <a:r>
                        <a:rPr lang="es-419" sz="1400" b="0" i="0" kern="1200" dirty="0" smtClean="0">
                          <a:solidFill>
                            <a:schemeClr val="tx1"/>
                          </a:solidFill>
                          <a:effectLst/>
                          <a:latin typeface="+mn-lt"/>
                          <a:ea typeface="+mn-ea"/>
                          <a:cs typeface="+mn-cs"/>
                        </a:rPr>
                        <a:t> </a:t>
                      </a:r>
                      <a:endParaRPr lang="es-419" sz="1400" b="1" dirty="0"/>
                    </a:p>
                  </a:txBody>
                  <a:tcPr/>
                </a:tc>
                <a:tc>
                  <a:txBody>
                    <a:bodyPr/>
                    <a:lstStyle/>
                    <a:p>
                      <a:r>
                        <a:rPr lang="es-EC" sz="1400" baseline="0" dirty="0" smtClean="0"/>
                        <a:t>Objeto</a:t>
                      </a:r>
                      <a:endParaRPr lang="es-EC" sz="1400" baseline="0" dirty="0" smtClean="0"/>
                    </a:p>
                  </a:txBody>
                  <a:tcPr/>
                </a:tc>
                <a:tc>
                  <a:txBody>
                    <a:bodyPr/>
                    <a:lstStyle/>
                    <a:p>
                      <a:r>
                        <a:rPr lang="es-EC" sz="1400" baseline="0" dirty="0" smtClean="0"/>
                        <a:t>Puesto o cargo</a:t>
                      </a:r>
                    </a:p>
                  </a:txBody>
                  <a:tcPr/>
                </a:tc>
              </a:tr>
              <a:tr h="190755">
                <a:tc>
                  <a:txBody>
                    <a:bodyPr/>
                    <a:lstStyle/>
                    <a:p>
                      <a:r>
                        <a:rPr lang="es-419" sz="1400" b="0" i="0" kern="1200" dirty="0" err="1" smtClean="0">
                          <a:solidFill>
                            <a:schemeClr val="tx1"/>
                          </a:solidFill>
                          <a:effectLst/>
                          <a:latin typeface="+mn-lt"/>
                          <a:ea typeface="+mn-ea"/>
                          <a:cs typeface="+mn-cs"/>
                        </a:rPr>
                        <a:t>Salary</a:t>
                      </a:r>
                      <a:endParaRPr lang="es-419" sz="1400" b="1" dirty="0"/>
                    </a:p>
                  </a:txBody>
                  <a:tcPr/>
                </a:tc>
                <a:tc>
                  <a:txBody>
                    <a:bodyPr/>
                    <a:lstStyle/>
                    <a:p>
                      <a:r>
                        <a:rPr lang="es-EC" sz="1400" dirty="0" smtClean="0"/>
                        <a:t>Numérica </a:t>
                      </a:r>
                      <a:endParaRPr lang="es-EC" sz="1400" baseline="0" dirty="0" smtClean="0"/>
                    </a:p>
                  </a:txBody>
                  <a:tcPr/>
                </a:tc>
                <a:tc>
                  <a:txBody>
                    <a:bodyPr/>
                    <a:lstStyle/>
                    <a:p>
                      <a:r>
                        <a:rPr lang="es-EC" sz="1400" baseline="0" dirty="0" smtClean="0"/>
                        <a:t>Salario </a:t>
                      </a:r>
                    </a:p>
                  </a:txBody>
                  <a:tcPr/>
                </a:tc>
              </a:tr>
              <a:tr h="190755">
                <a:tc>
                  <a:txBody>
                    <a:bodyPr/>
                    <a:lstStyle/>
                    <a:p>
                      <a:r>
                        <a:rPr lang="es-419" sz="1400" b="0" i="0" kern="1200" dirty="0" err="1" smtClean="0">
                          <a:solidFill>
                            <a:schemeClr val="tx1"/>
                          </a:solidFill>
                          <a:effectLst/>
                          <a:latin typeface="+mn-lt"/>
                          <a:ea typeface="+mn-ea"/>
                          <a:cs typeface="+mn-cs"/>
                        </a:rPr>
                        <a:t>salary_currency</a:t>
                      </a:r>
                      <a:endParaRPr lang="es-419" sz="1400" b="1" dirty="0"/>
                    </a:p>
                  </a:txBody>
                  <a:tcPr/>
                </a:tc>
                <a:tc>
                  <a:txBody>
                    <a:bodyPr/>
                    <a:lstStyle/>
                    <a:p>
                      <a:r>
                        <a:rPr lang="es-EC" sz="1400" baseline="0" dirty="0" smtClean="0"/>
                        <a:t>Objeto</a:t>
                      </a:r>
                      <a:endParaRPr lang="es-EC" sz="1400" baseline="0" dirty="0" smtClean="0"/>
                    </a:p>
                  </a:txBody>
                  <a:tcPr/>
                </a:tc>
                <a:tc>
                  <a:txBody>
                    <a:bodyPr/>
                    <a:lstStyle/>
                    <a:p>
                      <a:r>
                        <a:rPr lang="es-EC" sz="1400" baseline="0" dirty="0" smtClean="0"/>
                        <a:t>Moneda del salario</a:t>
                      </a:r>
                    </a:p>
                  </a:txBody>
                  <a:tcPr/>
                </a:tc>
              </a:tr>
              <a:tr h="190755">
                <a:tc>
                  <a:txBody>
                    <a:bodyPr/>
                    <a:lstStyle/>
                    <a:p>
                      <a:r>
                        <a:rPr lang="es-419" sz="1400" b="0" i="0" kern="1200" dirty="0" err="1" smtClean="0">
                          <a:solidFill>
                            <a:schemeClr val="tx1"/>
                          </a:solidFill>
                          <a:effectLst/>
                          <a:latin typeface="+mn-lt"/>
                          <a:ea typeface="+mn-ea"/>
                          <a:cs typeface="+mn-cs"/>
                        </a:rPr>
                        <a:t>salary_in_usd</a:t>
                      </a:r>
                      <a:endParaRPr lang="es-419" sz="1400" b="1" dirty="0"/>
                    </a:p>
                  </a:txBody>
                  <a:tcPr/>
                </a:tc>
                <a:tc>
                  <a:txBody>
                    <a:bodyPr/>
                    <a:lstStyle/>
                    <a:p>
                      <a:r>
                        <a:rPr lang="es-EC" sz="1400" dirty="0" smtClean="0"/>
                        <a:t>Numérica </a:t>
                      </a:r>
                      <a:endParaRPr lang="es-EC" sz="1400" baseline="0" dirty="0" smtClean="0"/>
                    </a:p>
                  </a:txBody>
                  <a:tcPr/>
                </a:tc>
                <a:tc>
                  <a:txBody>
                    <a:bodyPr/>
                    <a:lstStyle/>
                    <a:p>
                      <a:r>
                        <a:rPr lang="es-EC" sz="1400" baseline="0" dirty="0" smtClean="0"/>
                        <a:t>Salario en dólares </a:t>
                      </a:r>
                    </a:p>
                  </a:txBody>
                  <a:tcPr/>
                </a:tc>
              </a:tr>
              <a:tr h="190755">
                <a:tc>
                  <a:txBody>
                    <a:bodyPr/>
                    <a:lstStyle/>
                    <a:p>
                      <a:r>
                        <a:rPr lang="es-419" sz="1400" b="0" i="0" kern="1200" dirty="0" err="1" smtClean="0">
                          <a:solidFill>
                            <a:schemeClr val="tx1"/>
                          </a:solidFill>
                          <a:effectLst/>
                          <a:latin typeface="+mn-lt"/>
                          <a:ea typeface="+mn-ea"/>
                          <a:cs typeface="+mn-cs"/>
                        </a:rPr>
                        <a:t>employee_residence</a:t>
                      </a:r>
                      <a:endParaRPr lang="es-419" sz="1400" b="1" dirty="0"/>
                    </a:p>
                  </a:txBody>
                  <a:tcPr/>
                </a:tc>
                <a:tc>
                  <a:txBody>
                    <a:bodyPr/>
                    <a:lstStyle/>
                    <a:p>
                      <a:r>
                        <a:rPr lang="es-EC" sz="1400" baseline="0" dirty="0" smtClean="0"/>
                        <a:t>Objeto</a:t>
                      </a:r>
                      <a:endParaRPr lang="es-EC" sz="1400" baseline="0" dirty="0" smtClean="0"/>
                    </a:p>
                  </a:txBody>
                  <a:tcPr/>
                </a:tc>
                <a:tc>
                  <a:txBody>
                    <a:bodyPr/>
                    <a:lstStyle/>
                    <a:p>
                      <a:r>
                        <a:rPr lang="es-EC" sz="1400" baseline="0" dirty="0" smtClean="0"/>
                        <a:t>País de residencia </a:t>
                      </a:r>
                    </a:p>
                  </a:txBody>
                  <a:tcPr/>
                </a:tc>
              </a:tr>
              <a:tr h="126879">
                <a:tc>
                  <a:txBody>
                    <a:bodyPr/>
                    <a:lstStyle/>
                    <a:p>
                      <a:r>
                        <a:rPr lang="es-419" sz="1400" b="0" i="0" kern="1200" dirty="0" err="1" smtClean="0">
                          <a:solidFill>
                            <a:schemeClr val="tx1"/>
                          </a:solidFill>
                          <a:effectLst/>
                          <a:latin typeface="+mn-lt"/>
                          <a:ea typeface="+mn-ea"/>
                          <a:cs typeface="+mn-cs"/>
                        </a:rPr>
                        <a:t>remote_ratio</a:t>
                      </a:r>
                      <a:r>
                        <a:rPr lang="es-419" sz="1400" b="0" i="0" kern="1200" dirty="0" smtClean="0">
                          <a:solidFill>
                            <a:schemeClr val="tx1"/>
                          </a:solidFill>
                          <a:effectLst/>
                          <a:latin typeface="+mn-lt"/>
                          <a:ea typeface="+mn-ea"/>
                          <a:cs typeface="+mn-cs"/>
                        </a:rPr>
                        <a:t> </a:t>
                      </a:r>
                      <a:endParaRPr lang="es-419" sz="1400" b="1" dirty="0"/>
                    </a:p>
                  </a:txBody>
                  <a:tcPr/>
                </a:tc>
                <a:tc>
                  <a:txBody>
                    <a:bodyPr/>
                    <a:lstStyle/>
                    <a:p>
                      <a:r>
                        <a:rPr lang="es-EC" sz="1400" dirty="0" smtClean="0"/>
                        <a:t>Numérica </a:t>
                      </a:r>
                      <a:endParaRPr lang="es-EC" sz="1400" baseline="0" dirty="0" smtClean="0"/>
                    </a:p>
                  </a:txBody>
                  <a:tcPr/>
                </a:tc>
                <a:tc>
                  <a:txBody>
                    <a:bodyPr/>
                    <a:lstStyle/>
                    <a:p>
                      <a:r>
                        <a:rPr lang="es-EC" sz="1400" baseline="0" dirty="0" smtClean="0"/>
                        <a:t>Cantidad de trabajo remoto </a:t>
                      </a:r>
                    </a:p>
                  </a:txBody>
                  <a:tcPr/>
                </a:tc>
              </a:tr>
              <a:tr h="126879">
                <a:tc>
                  <a:txBody>
                    <a:bodyPr/>
                    <a:lstStyle/>
                    <a:p>
                      <a:r>
                        <a:rPr lang="es-419" sz="1400" b="0" dirty="0" err="1" smtClean="0"/>
                        <a:t>company_location</a:t>
                      </a:r>
                      <a:endParaRPr lang="es-419" sz="1400" b="0" dirty="0"/>
                    </a:p>
                  </a:txBody>
                  <a:tcPr/>
                </a:tc>
                <a:tc>
                  <a:txBody>
                    <a:bodyPr/>
                    <a:lstStyle/>
                    <a:p>
                      <a:r>
                        <a:rPr lang="es-EC" sz="1400" baseline="0" dirty="0" smtClean="0"/>
                        <a:t>Objeto</a:t>
                      </a:r>
                      <a:endParaRPr lang="es-EC" sz="1400" baseline="0" dirty="0" smtClean="0"/>
                    </a:p>
                  </a:txBody>
                  <a:tcPr/>
                </a:tc>
                <a:tc>
                  <a:txBody>
                    <a:bodyPr/>
                    <a:lstStyle/>
                    <a:p>
                      <a:r>
                        <a:rPr lang="es-EC" sz="1400" baseline="0" dirty="0" smtClean="0"/>
                        <a:t>País del empleador o contratante</a:t>
                      </a:r>
                    </a:p>
                  </a:txBody>
                  <a:tcPr/>
                </a:tc>
              </a:tr>
              <a:tr h="126879">
                <a:tc>
                  <a:txBody>
                    <a:bodyPr/>
                    <a:lstStyle/>
                    <a:p>
                      <a:r>
                        <a:rPr lang="es-419" sz="1400" b="0" dirty="0" err="1" smtClean="0"/>
                        <a:t>company_size</a:t>
                      </a:r>
                      <a:r>
                        <a:rPr lang="es-419" sz="1400" b="0" dirty="0" smtClean="0"/>
                        <a:t> </a:t>
                      </a:r>
                      <a:endParaRPr lang="es-419" sz="1400" b="0" dirty="0"/>
                    </a:p>
                  </a:txBody>
                  <a:tcPr/>
                </a:tc>
                <a:tc>
                  <a:txBody>
                    <a:bodyPr/>
                    <a:lstStyle/>
                    <a:p>
                      <a:r>
                        <a:rPr lang="es-EC" sz="1400" baseline="0" dirty="0" smtClean="0"/>
                        <a:t>Objeto</a:t>
                      </a:r>
                    </a:p>
                  </a:txBody>
                  <a:tcPr/>
                </a:tc>
                <a:tc>
                  <a:txBody>
                    <a:bodyPr/>
                    <a:lstStyle/>
                    <a:p>
                      <a:r>
                        <a:rPr lang="es-EC" sz="1400" baseline="0" dirty="0" smtClean="0"/>
                        <a:t>Tamaño de la empresa </a:t>
                      </a:r>
                    </a:p>
                  </a:txBody>
                  <a:tcPr/>
                </a:tc>
              </a:tr>
            </a:tbl>
          </a:graphicData>
        </a:graphic>
      </p:graphicFrame>
    </p:spTree>
    <p:extLst>
      <p:ext uri="{BB962C8B-B14F-4D97-AF65-F5344CB8AC3E}">
        <p14:creationId xmlns:p14="http://schemas.microsoft.com/office/powerpoint/2010/main" val="152434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966410"/>
          </a:xfrm>
        </p:spPr>
        <p:txBody>
          <a:bodyPr/>
          <a:lstStyle/>
          <a:p>
            <a:r>
              <a:rPr lang="es-EC" b="1" dirty="0" smtClean="0"/>
              <a:t>Exploración de datos </a:t>
            </a:r>
            <a:endParaRPr lang="es-419" b="1" dirty="0"/>
          </a:p>
        </p:txBody>
      </p:sp>
      <p:graphicFrame>
        <p:nvGraphicFramePr>
          <p:cNvPr id="5" name="Diagrama 4"/>
          <p:cNvGraphicFramePr/>
          <p:nvPr>
            <p:extLst>
              <p:ext uri="{D42A27DB-BD31-4B8C-83A1-F6EECF244321}">
                <p14:modId xmlns:p14="http://schemas.microsoft.com/office/powerpoint/2010/main" val="2725785892"/>
              </p:ext>
            </p:extLst>
          </p:nvPr>
        </p:nvGraphicFramePr>
        <p:xfrm>
          <a:off x="838200" y="472923"/>
          <a:ext cx="10127343" cy="579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417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879324"/>
          </a:xfrm>
        </p:spPr>
        <p:txBody>
          <a:bodyPr/>
          <a:lstStyle/>
          <a:p>
            <a:r>
              <a:rPr lang="es-EC" b="1" dirty="0" smtClean="0"/>
              <a:t>Exploración de datos </a:t>
            </a:r>
            <a:endParaRPr lang="es-419" b="1" dirty="0"/>
          </a:p>
        </p:txBody>
      </p:sp>
      <p:graphicFrame>
        <p:nvGraphicFramePr>
          <p:cNvPr id="5" name="Diagrama 4"/>
          <p:cNvGraphicFramePr/>
          <p:nvPr>
            <p:extLst>
              <p:ext uri="{D42A27DB-BD31-4B8C-83A1-F6EECF244321}">
                <p14:modId xmlns:p14="http://schemas.microsoft.com/office/powerpoint/2010/main" val="3853837086"/>
              </p:ext>
            </p:extLst>
          </p:nvPr>
        </p:nvGraphicFramePr>
        <p:xfrm>
          <a:off x="838200" y="522513"/>
          <a:ext cx="10816771" cy="574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413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966410"/>
          </a:xfrm>
        </p:spPr>
        <p:txBody>
          <a:bodyPr/>
          <a:lstStyle/>
          <a:p>
            <a:r>
              <a:rPr lang="es-EC" b="1" dirty="0" smtClean="0"/>
              <a:t>Métricas y modelos</a:t>
            </a:r>
            <a:endParaRPr lang="es-419"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57312028"/>
              </p:ext>
            </p:extLst>
          </p:nvPr>
        </p:nvGraphicFramePr>
        <p:xfrm>
          <a:off x="838200" y="1465943"/>
          <a:ext cx="10515600" cy="4711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505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850296"/>
          </a:xfrm>
        </p:spPr>
        <p:txBody>
          <a:bodyPr/>
          <a:lstStyle/>
          <a:p>
            <a:r>
              <a:rPr lang="es-EC" b="1" dirty="0" smtClean="0"/>
              <a:t>Resultados y conclusiones</a:t>
            </a:r>
            <a:endParaRPr lang="es-419" b="1"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960726890"/>
              </p:ext>
            </p:extLst>
          </p:nvPr>
        </p:nvGraphicFramePr>
        <p:xfrm>
          <a:off x="838200" y="1825625"/>
          <a:ext cx="10221687" cy="1828800"/>
        </p:xfrm>
        <a:graphic>
          <a:graphicData uri="http://schemas.openxmlformats.org/drawingml/2006/table">
            <a:tbl>
              <a:tblPr firstRow="1" bandRow="1">
                <a:tableStyleId>{5940675A-B579-460E-94D1-54222C63F5DA}</a:tableStyleId>
              </a:tblPr>
              <a:tblGrid>
                <a:gridCol w="3407229"/>
                <a:gridCol w="3407229"/>
                <a:gridCol w="3407229"/>
              </a:tblGrid>
              <a:tr h="348978">
                <a:tc>
                  <a:txBody>
                    <a:bodyPr/>
                    <a:lstStyle/>
                    <a:p>
                      <a:r>
                        <a:rPr lang="es-EC" b="1" dirty="0" smtClean="0"/>
                        <a:t>Modelo </a:t>
                      </a:r>
                      <a:endParaRPr lang="es-419" b="1" dirty="0"/>
                    </a:p>
                  </a:txBody>
                  <a:tcPr/>
                </a:tc>
                <a:tc>
                  <a:txBody>
                    <a:bodyPr/>
                    <a:lstStyle/>
                    <a:p>
                      <a:r>
                        <a:rPr lang="es-EC" b="1" dirty="0" smtClean="0"/>
                        <a:t>Resultado</a:t>
                      </a:r>
                      <a:r>
                        <a:rPr lang="es-EC" b="1" baseline="0" dirty="0" smtClean="0"/>
                        <a:t> </a:t>
                      </a:r>
                      <a:r>
                        <a:rPr lang="es-EC" b="1" baseline="0" dirty="0" err="1" smtClean="0"/>
                        <a:t>train</a:t>
                      </a:r>
                      <a:endParaRPr lang="es-419" b="1" dirty="0"/>
                    </a:p>
                  </a:txBody>
                  <a:tcPr/>
                </a:tc>
                <a:tc>
                  <a:txBody>
                    <a:bodyPr/>
                    <a:lstStyle/>
                    <a:p>
                      <a:r>
                        <a:rPr lang="es-EC" b="1" dirty="0" smtClean="0"/>
                        <a:t>Resultado test</a:t>
                      </a:r>
                      <a:endParaRPr lang="es-419" b="1" dirty="0"/>
                    </a:p>
                  </a:txBody>
                  <a:tcPr/>
                </a:tc>
              </a:tr>
              <a:tr h="348978">
                <a:tc>
                  <a:txBody>
                    <a:bodyPr/>
                    <a:lstStyle/>
                    <a:p>
                      <a:r>
                        <a:rPr lang="es-EC" b="1" dirty="0" smtClean="0"/>
                        <a:t>Regresión</a:t>
                      </a:r>
                      <a:r>
                        <a:rPr lang="es-EC" b="1" baseline="0" dirty="0" smtClean="0"/>
                        <a:t> lineal</a:t>
                      </a:r>
                      <a:endParaRPr lang="es-419" b="1" dirty="0"/>
                    </a:p>
                  </a:txBody>
                  <a:tcPr/>
                </a:tc>
                <a:tc>
                  <a:txBody>
                    <a:bodyPr/>
                    <a:lstStyle/>
                    <a:p>
                      <a:r>
                        <a:rPr lang="es-419" sz="1800" b="0" i="0" kern="1200" dirty="0" smtClean="0">
                          <a:solidFill>
                            <a:schemeClr val="tx1"/>
                          </a:solidFill>
                          <a:effectLst/>
                          <a:latin typeface="+mn-lt"/>
                          <a:ea typeface="+mn-ea"/>
                          <a:cs typeface="+mn-cs"/>
                        </a:rPr>
                        <a:t>0.49063</a:t>
                      </a:r>
                      <a:endParaRPr lang="es-419" dirty="0"/>
                    </a:p>
                  </a:txBody>
                  <a:tcPr/>
                </a:tc>
                <a:tc>
                  <a:txBody>
                    <a:bodyPr/>
                    <a:lstStyle/>
                    <a:p>
                      <a:r>
                        <a:rPr lang="es-419" sz="1800" b="0" i="0" kern="1200" dirty="0" smtClean="0">
                          <a:solidFill>
                            <a:schemeClr val="tx1"/>
                          </a:solidFill>
                          <a:effectLst/>
                          <a:latin typeface="+mn-lt"/>
                          <a:ea typeface="+mn-ea"/>
                          <a:cs typeface="+mn-cs"/>
                        </a:rPr>
                        <a:t>-4.74008</a:t>
                      </a:r>
                      <a:endParaRPr lang="es-419" dirty="0"/>
                    </a:p>
                  </a:txBody>
                  <a:tcPr/>
                </a:tc>
              </a:tr>
              <a:tr h="348978">
                <a:tc>
                  <a:txBody>
                    <a:bodyPr/>
                    <a:lstStyle/>
                    <a:p>
                      <a:r>
                        <a:rPr lang="es-EC" sz="1800" b="1" i="0" kern="1200" dirty="0" smtClean="0">
                          <a:solidFill>
                            <a:schemeClr val="tx1"/>
                          </a:solidFill>
                          <a:effectLst/>
                          <a:latin typeface="+mn-lt"/>
                          <a:ea typeface="+mn-ea"/>
                          <a:cs typeface="+mn-cs"/>
                        </a:rPr>
                        <a:t>Á</a:t>
                      </a:r>
                      <a:r>
                        <a:rPr lang="es-419" sz="1800" b="1" i="0" kern="1200" dirty="0" err="1" smtClean="0">
                          <a:solidFill>
                            <a:schemeClr val="tx1"/>
                          </a:solidFill>
                          <a:effectLst/>
                          <a:latin typeface="+mn-lt"/>
                          <a:ea typeface="+mn-ea"/>
                          <a:cs typeface="+mn-cs"/>
                        </a:rPr>
                        <a:t>rbol</a:t>
                      </a:r>
                      <a:r>
                        <a:rPr lang="es-419" sz="1800" b="1" i="0" kern="1200" dirty="0" smtClean="0">
                          <a:solidFill>
                            <a:schemeClr val="tx1"/>
                          </a:solidFill>
                          <a:effectLst/>
                          <a:latin typeface="+mn-lt"/>
                          <a:ea typeface="+mn-ea"/>
                          <a:cs typeface="+mn-cs"/>
                        </a:rPr>
                        <a:t> de regresión</a:t>
                      </a:r>
                      <a:r>
                        <a:rPr lang="es-EC" sz="1800" b="1" i="0" kern="1200" dirty="0" smtClean="0">
                          <a:solidFill>
                            <a:schemeClr val="tx1"/>
                          </a:solidFill>
                          <a:effectLst/>
                          <a:latin typeface="+mn-lt"/>
                          <a:ea typeface="+mn-ea"/>
                          <a:cs typeface="+mn-cs"/>
                        </a:rPr>
                        <a:t> </a:t>
                      </a:r>
                      <a:endParaRPr lang="es-419" b="1" dirty="0"/>
                    </a:p>
                  </a:txBody>
                  <a:tcPr/>
                </a:tc>
                <a:tc>
                  <a:txBody>
                    <a:bodyPr/>
                    <a:lstStyle/>
                    <a:p>
                      <a:r>
                        <a:rPr lang="es-419" sz="1800" b="0" i="0" kern="1200" dirty="0" smtClean="0">
                          <a:solidFill>
                            <a:schemeClr val="tx1"/>
                          </a:solidFill>
                          <a:effectLst/>
                          <a:latin typeface="+mn-lt"/>
                          <a:ea typeface="+mn-ea"/>
                          <a:cs typeface="+mn-cs"/>
                        </a:rPr>
                        <a:t>0.58093</a:t>
                      </a:r>
                      <a:endParaRPr lang="es-419" dirty="0"/>
                    </a:p>
                  </a:txBody>
                  <a:tcPr/>
                </a:tc>
                <a:tc>
                  <a:txBody>
                    <a:bodyPr/>
                    <a:lstStyle/>
                    <a:p>
                      <a:r>
                        <a:rPr lang="es-419" sz="1800" b="0" i="0" kern="1200" dirty="0" smtClean="0">
                          <a:solidFill>
                            <a:schemeClr val="tx1"/>
                          </a:solidFill>
                          <a:effectLst/>
                          <a:latin typeface="+mn-lt"/>
                          <a:ea typeface="+mn-ea"/>
                          <a:cs typeface="+mn-cs"/>
                        </a:rPr>
                        <a:t>0.32372</a:t>
                      </a:r>
                      <a:endParaRPr lang="es-419" dirty="0"/>
                    </a:p>
                  </a:txBody>
                  <a:tcPr/>
                </a:tc>
              </a:tr>
              <a:tr h="348978">
                <a:tc>
                  <a:txBody>
                    <a:bodyPr/>
                    <a:lstStyle/>
                    <a:p>
                      <a:r>
                        <a:rPr lang="es-EC" sz="1800" b="1" i="0" kern="1200" dirty="0" smtClean="0">
                          <a:solidFill>
                            <a:schemeClr val="tx1"/>
                          </a:solidFill>
                          <a:effectLst/>
                          <a:latin typeface="+mn-lt"/>
                          <a:ea typeface="+mn-ea"/>
                          <a:cs typeface="+mn-cs"/>
                        </a:rPr>
                        <a:t>B</a:t>
                      </a:r>
                      <a:r>
                        <a:rPr lang="es-419" sz="1800" b="1" i="0" kern="1200" dirty="0" err="1" smtClean="0">
                          <a:solidFill>
                            <a:schemeClr val="tx1"/>
                          </a:solidFill>
                          <a:effectLst/>
                          <a:latin typeface="+mn-lt"/>
                          <a:ea typeface="+mn-ea"/>
                          <a:cs typeface="+mn-cs"/>
                        </a:rPr>
                        <a:t>osques</a:t>
                      </a:r>
                      <a:r>
                        <a:rPr lang="es-419" sz="1800" b="1" i="0" kern="1200" dirty="0" smtClean="0">
                          <a:solidFill>
                            <a:schemeClr val="tx1"/>
                          </a:solidFill>
                          <a:effectLst/>
                          <a:latin typeface="+mn-lt"/>
                          <a:ea typeface="+mn-ea"/>
                          <a:cs typeface="+mn-cs"/>
                        </a:rPr>
                        <a:t> aleatorios</a:t>
                      </a:r>
                      <a:endParaRPr lang="es-419" b="1" dirty="0"/>
                    </a:p>
                  </a:txBody>
                  <a:tcPr/>
                </a:tc>
                <a:tc>
                  <a:txBody>
                    <a:bodyPr/>
                    <a:lstStyle/>
                    <a:p>
                      <a:r>
                        <a:rPr lang="es-419" sz="1800" b="0" i="0" kern="1200" dirty="0" smtClean="0">
                          <a:solidFill>
                            <a:schemeClr val="tx1"/>
                          </a:solidFill>
                          <a:effectLst/>
                          <a:latin typeface="+mn-lt"/>
                          <a:ea typeface="+mn-ea"/>
                          <a:cs typeface="+mn-cs"/>
                        </a:rPr>
                        <a:t>0.56677</a:t>
                      </a:r>
                      <a:endParaRPr lang="es-419" dirty="0"/>
                    </a:p>
                  </a:txBody>
                  <a:tcPr/>
                </a:tc>
                <a:tc>
                  <a:txBody>
                    <a:bodyPr/>
                    <a:lstStyle/>
                    <a:p>
                      <a:r>
                        <a:rPr lang="es-419" sz="1800" b="0" i="0" kern="1200" dirty="0" smtClean="0">
                          <a:solidFill>
                            <a:schemeClr val="tx1"/>
                          </a:solidFill>
                          <a:effectLst/>
                          <a:latin typeface="+mn-lt"/>
                          <a:ea typeface="+mn-ea"/>
                          <a:cs typeface="+mn-cs"/>
                        </a:rPr>
                        <a:t>0.37836</a:t>
                      </a:r>
                      <a:endParaRPr lang="es-419" dirty="0"/>
                    </a:p>
                  </a:txBody>
                  <a:tcPr/>
                </a:tc>
              </a:tr>
              <a:tr h="348978">
                <a:tc>
                  <a:txBody>
                    <a:bodyPr/>
                    <a:lstStyle/>
                    <a:p>
                      <a:r>
                        <a:rPr lang="es-419" sz="1800" b="1" i="0" kern="1200" dirty="0" smtClean="0">
                          <a:solidFill>
                            <a:schemeClr val="tx1"/>
                          </a:solidFill>
                          <a:effectLst/>
                          <a:latin typeface="+mn-lt"/>
                          <a:ea typeface="+mn-ea"/>
                          <a:cs typeface="+mn-cs"/>
                        </a:rPr>
                        <a:t>KNN</a:t>
                      </a:r>
                      <a:endParaRPr lang="es-419" b="1" dirty="0"/>
                    </a:p>
                  </a:txBody>
                  <a:tcPr/>
                </a:tc>
                <a:tc>
                  <a:txBody>
                    <a:bodyPr/>
                    <a:lstStyle/>
                    <a:p>
                      <a:r>
                        <a:rPr lang="es-419" sz="1800" b="0" i="0" kern="1200" dirty="0" smtClean="0">
                          <a:solidFill>
                            <a:schemeClr val="tx1"/>
                          </a:solidFill>
                          <a:effectLst/>
                          <a:latin typeface="+mn-lt"/>
                          <a:ea typeface="+mn-ea"/>
                          <a:cs typeface="+mn-cs"/>
                        </a:rPr>
                        <a:t>0.03620</a:t>
                      </a:r>
                      <a:endParaRPr lang="es-419" dirty="0"/>
                    </a:p>
                  </a:txBody>
                  <a:tcPr/>
                </a:tc>
                <a:tc>
                  <a:txBody>
                    <a:bodyPr/>
                    <a:lstStyle/>
                    <a:p>
                      <a:endParaRPr lang="es-419" dirty="0"/>
                    </a:p>
                  </a:txBody>
                  <a:tcPr/>
                </a:tc>
              </a:tr>
            </a:tbl>
          </a:graphicData>
        </a:graphic>
      </p:graphicFrame>
      <p:sp>
        <p:nvSpPr>
          <p:cNvPr id="5" name="CuadroTexto 4"/>
          <p:cNvSpPr txBox="1"/>
          <p:nvPr/>
        </p:nvSpPr>
        <p:spPr>
          <a:xfrm>
            <a:off x="838200" y="4310743"/>
            <a:ext cx="9913257" cy="1631216"/>
          </a:xfrm>
          <a:prstGeom prst="rect">
            <a:avLst/>
          </a:prstGeom>
          <a:noFill/>
        </p:spPr>
        <p:txBody>
          <a:bodyPr wrap="square" rtlCol="0">
            <a:spAutoFit/>
          </a:bodyPr>
          <a:lstStyle/>
          <a:p>
            <a:pPr marL="285750" indent="-285750">
              <a:buFont typeface="Arial" panose="020B0604020202020204" pitchFamily="34" charset="0"/>
              <a:buChar char="•"/>
            </a:pPr>
            <a:r>
              <a:rPr lang="es-EC" sz="2000" dirty="0" smtClean="0"/>
              <a:t>El mejor modelo fue el obtenido en Bosques aleatorios.</a:t>
            </a:r>
          </a:p>
          <a:p>
            <a:pPr marL="285750" indent="-285750">
              <a:buFont typeface="Arial" panose="020B0604020202020204" pitchFamily="34" charset="0"/>
              <a:buChar char="•"/>
            </a:pPr>
            <a:r>
              <a:rPr lang="es-EC" sz="2000" dirty="0" smtClean="0"/>
              <a:t>El modelo de KNN y una red neurológica de </a:t>
            </a:r>
            <a:r>
              <a:rPr lang="es-EC" sz="2000" dirty="0" err="1" smtClean="0"/>
              <a:t>Keras</a:t>
            </a:r>
            <a:r>
              <a:rPr lang="es-EC" sz="2000" dirty="0" smtClean="0"/>
              <a:t> no son útiles para el objetivo propuesto.</a:t>
            </a:r>
          </a:p>
          <a:p>
            <a:pPr marL="285750" indent="-285750">
              <a:buFont typeface="Arial" panose="020B0604020202020204" pitchFamily="34" charset="0"/>
              <a:buChar char="•"/>
            </a:pPr>
            <a:r>
              <a:rPr lang="es-EC" sz="2000" dirty="0" smtClean="0"/>
              <a:t>La única variable que explica los salarios es el nivel de experiencia de acuerdo al gráfico de correlación. </a:t>
            </a:r>
          </a:p>
          <a:p>
            <a:pPr marL="285750" indent="-285750">
              <a:buFont typeface="Arial" panose="020B0604020202020204" pitchFamily="34" charset="0"/>
              <a:buChar char="•"/>
            </a:pPr>
            <a:endParaRPr lang="es-419" sz="2000" dirty="0"/>
          </a:p>
        </p:txBody>
      </p:sp>
    </p:spTree>
    <p:extLst>
      <p:ext uri="{BB962C8B-B14F-4D97-AF65-F5344CB8AC3E}">
        <p14:creationId xmlns:p14="http://schemas.microsoft.com/office/powerpoint/2010/main" val="141374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7224" y="499533"/>
            <a:ext cx="10772775" cy="1372810"/>
          </a:xfrm>
        </p:spPr>
        <p:txBody>
          <a:bodyPr>
            <a:normAutofit fontScale="90000"/>
          </a:bodyPr>
          <a:lstStyle/>
          <a:p>
            <a:r>
              <a:rPr lang="es-EC" b="1" dirty="0" smtClean="0"/>
              <a:t>Recomendaciones y limitaciones del estudio</a:t>
            </a:r>
            <a:endParaRPr lang="es-419" b="1" dirty="0"/>
          </a:p>
        </p:txBody>
      </p:sp>
      <p:sp>
        <p:nvSpPr>
          <p:cNvPr id="3" name="Marcador de contenido 2"/>
          <p:cNvSpPr>
            <a:spLocks noGrp="1"/>
          </p:cNvSpPr>
          <p:nvPr>
            <p:ph idx="1"/>
          </p:nvPr>
        </p:nvSpPr>
        <p:spPr/>
        <p:txBody>
          <a:bodyPr>
            <a:normAutofit/>
          </a:bodyPr>
          <a:lstStyle/>
          <a:p>
            <a:r>
              <a:rPr lang="es-EC" sz="2400" dirty="0" smtClean="0"/>
              <a:t>Para obtener mejores resultados podrían segmentarse los salarios por rangos. </a:t>
            </a:r>
          </a:p>
          <a:p>
            <a:pPr algn="just"/>
            <a:r>
              <a:rPr lang="es-EC" sz="2400" dirty="0" smtClean="0"/>
              <a:t>La base de datos no contaba con datos faltantes pero si se identificaron datos duplicados, sin embargo al no existir un identificador único para cada observación no es posible validar dicho hallazgo.</a:t>
            </a:r>
          </a:p>
          <a:p>
            <a:pPr algn="just"/>
            <a:r>
              <a:rPr lang="es-EC" sz="2400" dirty="0" smtClean="0"/>
              <a:t>La base de datos no contenía variables numéricas que permitieran realizar operaciones como medidas de tendencia central.</a:t>
            </a:r>
          </a:p>
          <a:p>
            <a:pPr algn="just"/>
            <a:r>
              <a:rPr lang="es-EC" sz="2400" dirty="0" smtClean="0"/>
              <a:t>Dadas las características de la base datos sería recomendable aplicar un modelo de clasificación.</a:t>
            </a:r>
          </a:p>
          <a:p>
            <a:pPr algn="just"/>
            <a:endParaRPr lang="es-419" sz="2400" dirty="0"/>
          </a:p>
        </p:txBody>
      </p:sp>
    </p:spTree>
    <p:extLst>
      <p:ext uri="{BB962C8B-B14F-4D97-AF65-F5344CB8AC3E}">
        <p14:creationId xmlns:p14="http://schemas.microsoft.com/office/powerpoint/2010/main" val="2280702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a">
  <a:themeElements>
    <a:clrScheme name="Metropolitana">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TM03457491[[fn=Metropolitano]]</Template>
  <TotalTime>99</TotalTime>
  <Words>430</Words>
  <Application>Microsoft Office PowerPoint</Application>
  <PresentationFormat>Panorámica</PresentationFormat>
  <Paragraphs>93</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 Light</vt:lpstr>
      <vt:lpstr>Metropolitana</vt:lpstr>
      <vt:lpstr>Coding Dojo  Data Science y Machine Learning en Phyton</vt:lpstr>
      <vt:lpstr>Índice de contenidos</vt:lpstr>
      <vt:lpstr>Introducción y contexto del problema</vt:lpstr>
      <vt:lpstr>Explicación de los datos</vt:lpstr>
      <vt:lpstr>Exploración de datos </vt:lpstr>
      <vt:lpstr>Exploración de datos </vt:lpstr>
      <vt:lpstr>Métricas y modelos</vt:lpstr>
      <vt:lpstr>Resultados y conclusiones</vt:lpstr>
      <vt:lpstr>Recomendaciones y limitaciones del estudio</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 and Python Machine Learning Coding Dojo</dc:title>
  <dc:creator>Cuenta Microsoft</dc:creator>
  <cp:lastModifiedBy>Cuenta Microsoft</cp:lastModifiedBy>
  <cp:revision>20</cp:revision>
  <dcterms:created xsi:type="dcterms:W3CDTF">2023-05-26T00:01:09Z</dcterms:created>
  <dcterms:modified xsi:type="dcterms:W3CDTF">2023-05-26T01:40:45Z</dcterms:modified>
</cp:coreProperties>
</file>