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7E2B7F-624B-47C6-9398-9175E7188374}">
  <a:tblStyle styleId="{B17E2B7F-624B-47C6-9398-9175E71883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1f5167c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1f5167c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1f5167c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1f5167c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1f5167c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81f5167c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1f5167c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1f5167c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1f5167c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1f5167c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1f5167c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1f5167c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Fábrica de camisetas DH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370675" y="373375"/>
            <a:ext cx="82047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lt1"/>
                </a:solidFill>
              </a:rPr>
              <a:t>Planejamento - plano de trabalho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806125" y="2239020"/>
            <a:ext cx="3004200" cy="65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Adquirir matéria prima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806125" y="3084020"/>
            <a:ext cx="3004200" cy="65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Confecção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806125" y="3929019"/>
            <a:ext cx="3004200" cy="65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venda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810125" y="2504555"/>
            <a:ext cx="538200" cy="102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>
            <a:off x="2267925" y="3380312"/>
            <a:ext cx="538200" cy="102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806125" y="1394025"/>
            <a:ext cx="3004200" cy="65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Pesquisa popular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2267925" y="1629274"/>
            <a:ext cx="538200" cy="102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50650" y="225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de necessidade</a:t>
            </a:r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{B17E2B7F-624B-47C6-9398-9175E7188374}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lt1"/>
                          </a:solidFill>
                        </a:rPr>
                        <a:t>Tipo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lt1"/>
                          </a:solidFill>
                        </a:rPr>
                        <a:t>Cor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❏"/>
                      </a:pPr>
                      <a:r>
                        <a:rPr lang="pt-BR" sz="1800">
                          <a:solidFill>
                            <a:schemeClr val="lt1"/>
                          </a:solidFill>
                        </a:rPr>
                        <a:t>Polo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❏"/>
                      </a:pPr>
                      <a:r>
                        <a:rPr lang="pt-BR" sz="1800">
                          <a:solidFill>
                            <a:schemeClr val="lt1"/>
                          </a:solidFill>
                        </a:rPr>
                        <a:t>Branco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❏"/>
                      </a:pPr>
                      <a:r>
                        <a:rPr lang="pt-BR" sz="1800">
                          <a:solidFill>
                            <a:schemeClr val="lt1"/>
                          </a:solidFill>
                        </a:rPr>
                        <a:t>Regata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❏"/>
                      </a:pPr>
                      <a:r>
                        <a:rPr lang="pt-BR" sz="1800">
                          <a:solidFill>
                            <a:schemeClr val="lt1"/>
                          </a:solidFill>
                        </a:rPr>
                        <a:t>Preto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❏"/>
                      </a:pPr>
                      <a:r>
                        <a:rPr lang="pt-BR" sz="1800">
                          <a:solidFill>
                            <a:schemeClr val="lt1"/>
                          </a:solidFill>
                        </a:rPr>
                        <a:t>Baby Look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❏"/>
                      </a:pPr>
                      <a:r>
                        <a:rPr lang="pt-BR" sz="1800">
                          <a:solidFill>
                            <a:schemeClr val="lt1"/>
                          </a:solidFill>
                        </a:rPr>
                        <a:t>Rosa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50650" y="225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Matéria prima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586225" y="1458200"/>
            <a:ext cx="512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8799" lvl="0" marL="14075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➢"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Gravadora de matriz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8799" lvl="0" marL="14075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➢"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Camisetas - matrizes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8799" lvl="0" marL="14075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➢"/>
            </a:pPr>
            <a:r>
              <a:rPr lang="pt-B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Fotolitos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60950" y="2434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Custo de confecção</a:t>
            </a:r>
            <a:endParaRPr sz="3500"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{B17E2B7F-624B-47C6-9398-9175E7188374}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Criação do t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emplate</a:t>
                      </a:r>
                      <a:r>
                        <a:rPr lang="pt-BR">
                          <a:solidFill>
                            <a:schemeClr val="lt1"/>
                          </a:solidFill>
                        </a:rPr>
                        <a:t> digital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R$ 5,00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Impressão do fotolito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R$ 3,00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Matrizes para gravação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R$ 5,00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Utilização da gravadora de matriz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R$ 5,00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Embalagem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R$ 2,00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Subtotal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R$ 20,00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50650" y="2257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Venda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86225" y="1458200"/>
            <a:ext cx="798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Cliente - Escolher o produto (Tipo, Cor).</a:t>
            </a:r>
            <a:endParaRPr i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Cliente - </a:t>
            </a: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Fazer pedido.</a:t>
            </a:r>
            <a:endParaRPr i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Cliente - </a:t>
            </a: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Realizar pagamento</a:t>
            </a:r>
            <a:endParaRPr i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DH - Confecção.</a:t>
            </a:r>
            <a:endParaRPr i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i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DH - Envio.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38775" y="433050"/>
            <a:ext cx="712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DH - Femme  </a:t>
            </a:r>
            <a:r>
              <a:rPr lang="pt-BR" sz="2400">
                <a:solidFill>
                  <a:schemeClr val="lt1"/>
                </a:solidFill>
              </a:rPr>
              <a:t>Moda feminina.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427150" y="1422850"/>
            <a:ext cx="788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9"/>
          <p:cNvSpPr/>
          <p:nvPr/>
        </p:nvSpPr>
        <p:spPr>
          <a:xfrm>
            <a:off x="650250" y="1523400"/>
            <a:ext cx="2457000" cy="42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00FF"/>
                </a:solidFill>
                <a:latin typeface="Roboto Black"/>
                <a:ea typeface="Roboto Black"/>
                <a:cs typeface="Roboto Black"/>
                <a:sym typeface="Roboto Black"/>
              </a:rPr>
              <a:t>TIPO</a:t>
            </a:r>
            <a:endParaRPr sz="1900">
              <a:solidFill>
                <a:srgbClr val="FF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292600" y="1523400"/>
            <a:ext cx="2457000" cy="42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00FF"/>
                </a:solidFill>
                <a:latin typeface="Roboto Black"/>
                <a:ea typeface="Roboto Black"/>
                <a:cs typeface="Roboto Black"/>
                <a:sym typeface="Roboto Black"/>
              </a:rPr>
              <a:t>COR</a:t>
            </a:r>
            <a:endParaRPr sz="1900">
              <a:solidFill>
                <a:srgbClr val="FF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5934950" y="1523400"/>
            <a:ext cx="2457000" cy="42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00FF"/>
                </a:solidFill>
                <a:latin typeface="Roboto Black"/>
                <a:ea typeface="Roboto Black"/>
                <a:cs typeface="Roboto Black"/>
                <a:sym typeface="Roboto Black"/>
              </a:rPr>
              <a:t>TEMPLATE</a:t>
            </a:r>
            <a:endParaRPr sz="1900">
              <a:solidFill>
                <a:srgbClr val="FF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742600" y="1638300"/>
            <a:ext cx="194400" cy="19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369525" y="1638300"/>
            <a:ext cx="194400" cy="19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7996450" y="1638300"/>
            <a:ext cx="194400" cy="194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00000"/>
            <a:ext cx="2396857" cy="22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096" y="2100000"/>
            <a:ext cx="2396857" cy="22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192" y="2100000"/>
            <a:ext cx="2396857" cy="22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622675" y="4486175"/>
            <a:ext cx="2457000" cy="42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Roboto Black"/>
                <a:ea typeface="Roboto Black"/>
                <a:cs typeface="Roboto Black"/>
                <a:sym typeface="Roboto Black"/>
              </a:rPr>
              <a:t>R$ 50,00 ou 5X R$ 10,00</a:t>
            </a:r>
            <a:endParaRPr>
              <a:solidFill>
                <a:srgbClr val="FF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265025" y="4486175"/>
            <a:ext cx="2457000" cy="42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Roboto Black"/>
                <a:ea typeface="Roboto Black"/>
                <a:cs typeface="Roboto Black"/>
                <a:sym typeface="Roboto Black"/>
              </a:rPr>
              <a:t>R$ 50,00 ou 5X R$ 10,00</a:t>
            </a:r>
            <a:endParaRPr sz="1900">
              <a:solidFill>
                <a:srgbClr val="FF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907375" y="4486175"/>
            <a:ext cx="2457000" cy="424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Roboto Black"/>
                <a:ea typeface="Roboto Black"/>
                <a:cs typeface="Roboto Black"/>
                <a:sym typeface="Roboto Black"/>
              </a:rPr>
              <a:t>R$ 50,00 ou 5X R$ 10,00</a:t>
            </a:r>
            <a:endParaRPr sz="1900">
              <a:solidFill>
                <a:srgbClr val="FF00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