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64" r:id="rId7"/>
    <p:sldId id="259" r:id="rId8"/>
    <p:sldId id="265" r:id="rId9"/>
    <p:sldId id="266" r:id="rId10"/>
    <p:sldId id="267" r:id="rId11"/>
    <p:sldId id="260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0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88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7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5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0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25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8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5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AB6A-C15A-409B-B501-284B16F190E5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F6C2-0F94-4465-801C-0240671D6C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54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326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Modelo de 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Prevención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de Accidente Cerebro Vascular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1" y="289313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Patricio García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1166326" y="2820001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7" y="3310558"/>
            <a:ext cx="2258010" cy="30899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09" y="0"/>
            <a:ext cx="236240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Influencia de fumar en la población ACV+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31830" y="1962261"/>
            <a:ext cx="4691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No parece haber relación directa entre fumar y la incidencia de ACV. Se decidió incluir igualmente la variable en el modelado porque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la bibliografía sustenta la relación entre fumar y esta enfermedad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1091483"/>
            <a:ext cx="4471425" cy="44165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84" y="4627983"/>
            <a:ext cx="6465860" cy="554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090" y="5182560"/>
            <a:ext cx="2540873" cy="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Modelado por regresión logística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97289" y="1149327"/>
            <a:ext cx="8419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estadístico que se utiliza para analizar la relación entre una variable dependiente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binaria (Y)  y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o más variables independientes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(x).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3" y="704139"/>
            <a:ext cx="2323616" cy="132301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60969" y="2431820"/>
            <a:ext cx="354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14316" y="4608152"/>
            <a:ext cx="447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11758" y="3669432"/>
            <a:ext cx="19500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Género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Edad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Hipertensión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Enfermedades 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cardiovasculares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Estado civil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Tipo de empleo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Residencia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Glucosa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BMI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Fumador</a:t>
            </a:r>
            <a:endParaRPr lang="es-ES" sz="1400" dirty="0"/>
          </a:p>
        </p:txBody>
      </p:sp>
      <p:sp>
        <p:nvSpPr>
          <p:cNvPr id="12" name="Abrir llave 11"/>
          <p:cNvSpPr/>
          <p:nvPr/>
        </p:nvSpPr>
        <p:spPr>
          <a:xfrm>
            <a:off x="2722983" y="2391223"/>
            <a:ext cx="527180" cy="66597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197289" y="2555203"/>
            <a:ext cx="841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ACV+ o ACV-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Abrir llave 13"/>
          <p:cNvSpPr/>
          <p:nvPr/>
        </p:nvSpPr>
        <p:spPr>
          <a:xfrm>
            <a:off x="2722983" y="3585242"/>
            <a:ext cx="475861" cy="2630597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Evaluación del modelo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81362"/>
              </p:ext>
            </p:extLst>
          </p:nvPr>
        </p:nvGraphicFramePr>
        <p:xfrm>
          <a:off x="2031999" y="1354147"/>
          <a:ext cx="8127999" cy="189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67572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0887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895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Parámetro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Resultado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F1 score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0,95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Evalúa precisión del modelo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Proporción de verdaderos positivos que se identifican correctamente entre todos los verdaderos positivos y falsos negativos en el conjunto de datos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1392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031999" y="3635984"/>
            <a:ext cx="61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Tanto el F1 Score como el </a:t>
            </a:r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Recall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indican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una muy buena predicción del modelo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783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Evaluación del modelo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7" y="1099850"/>
            <a:ext cx="6273560" cy="470774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20473" y="1744947"/>
            <a:ext cx="350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Hay buena predicción de resultados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positivos reales, negativos reales y pocos resultados falsos negativos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7294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Insights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21085" y="3928188"/>
            <a:ext cx="8649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Se seleccionó como modelo de predicción una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regresión logística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El mejor ajuste del modelo se logró incluyendo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todas las variables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del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dataset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La evaluación del modelo dio muy buenos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21086" y="1610705"/>
            <a:ext cx="8649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Hay una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clara relación entre la edad y la incidencia de ACV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Los niveles de azúcar en sangre son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mayores en la población ACV+.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El resto de las variables mostraron una influencia en la población ACV+ y se incluyeron en 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21086" y="1163809"/>
            <a:ext cx="26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>
                <a:latin typeface="Lato"/>
              </a:rPr>
              <a:t>Selección de variables</a:t>
            </a:r>
            <a:endParaRPr lang="es-ES" u="sng" dirty="0">
              <a:latin typeface="Lato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1085" y="3481292"/>
            <a:ext cx="26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>
                <a:latin typeface="Lato"/>
              </a:rPr>
              <a:t>Modelo de predicción</a:t>
            </a:r>
            <a:endParaRPr lang="es-ES" u="sng" dirty="0">
              <a:latin typeface="Lat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63" y="4989501"/>
            <a:ext cx="2519250" cy="16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23" y="1031545"/>
            <a:ext cx="9045426" cy="354045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Mapa de ruta del proceso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" y="3260754"/>
            <a:ext cx="269009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Introducción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87697" y="3037368"/>
            <a:ext cx="6611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Una de las principales causa de mortalidad a nivel mundial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Genera discapacidad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Grandes costos de atención médica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9" y="933241"/>
            <a:ext cx="1441666" cy="12586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60039" y="2191926"/>
            <a:ext cx="195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¿ Qué es un ACV ?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37648" y="1622229"/>
            <a:ext cx="946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</a:lstStyle>
          <a:p>
            <a:r>
              <a:rPr lang="es-ES" sz="1600" i="1" dirty="0"/>
              <a:t>Daño cerebral repentino debido a la </a:t>
            </a:r>
            <a:r>
              <a:rPr lang="es-ES" sz="1600" i="1" dirty="0" smtClean="0"/>
              <a:t>interrupción </a:t>
            </a:r>
            <a:r>
              <a:rPr lang="es-ES" sz="1600" i="1" dirty="0"/>
              <a:t>del flujo </a:t>
            </a:r>
            <a:r>
              <a:rPr lang="es-ES" sz="1600" i="1" dirty="0" smtClean="0"/>
              <a:t>sanguíneo.</a:t>
            </a:r>
            <a:endParaRPr lang="es-ES" sz="1600" i="1" dirty="0"/>
          </a:p>
        </p:txBody>
      </p:sp>
      <p:sp>
        <p:nvSpPr>
          <p:cNvPr id="9" name="Flecha derecha 8"/>
          <p:cNvSpPr/>
          <p:nvPr/>
        </p:nvSpPr>
        <p:spPr>
          <a:xfrm>
            <a:off x="3412689" y="1695396"/>
            <a:ext cx="978408" cy="1922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94061" y="3488568"/>
            <a:ext cx="345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¿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Por que es importante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prevenirlo?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11" name="Abrir llave 10"/>
          <p:cNvSpPr/>
          <p:nvPr/>
        </p:nvSpPr>
        <p:spPr>
          <a:xfrm>
            <a:off x="3843045" y="3104256"/>
            <a:ext cx="779021" cy="1125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87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Hipótesis y objetivo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28251" y="1364540"/>
            <a:ext cx="13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Hipótesis</a:t>
            </a:r>
            <a:endParaRPr lang="es-ES" sz="24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257297" y="1940978"/>
            <a:ext cx="967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incidencia de Accidente Cerebrovascular(ACV) no es un suceso azaroso sino que se produce por </a:t>
            </a:r>
            <a:r>
              <a:rPr lang="es-E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hábitos poco saludables e identificables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428251" y="3113720"/>
            <a:ext cx="1247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endParaRPr lang="es-ES" sz="24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32382" y="3657722"/>
            <a:ext cx="10839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Encontrar patrones de comportamientos identificables que predisponen a una persona a sufrir ACV. Generar un modelo que prediga la probabilidad de una persona a sufrir un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ACV a partir de variables fácilmente medibles.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874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326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Análisis exploratorio de datos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1166326" y="2820001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209" y="0"/>
            <a:ext cx="2362405" cy="203471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9" y="2951121"/>
            <a:ext cx="324640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Relación entre la edad y ACV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1" y="1442889"/>
            <a:ext cx="5298638" cy="387111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33385" y="1875575"/>
            <a:ext cx="442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Se puede apreciar una clara tendencia a la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incidencia de ACV a edades más avanzadas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3506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Niveles de glucosa y BMI en poblaciones ACV+ y ACV-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7524" y="1912898"/>
            <a:ext cx="4424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Los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niveles medios de glucosa y el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í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ndice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de masa corporal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son mayores en la población ACV+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respecto a los de la población ACV-.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3666030"/>
            <a:ext cx="3779680" cy="28725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670436"/>
            <a:ext cx="3779680" cy="28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Trabajos de la población ACV+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67866" y="1903567"/>
            <a:ext cx="4424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La mayor parte de la población ACV+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trabaja en el sector privado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9" y="1229698"/>
            <a:ext cx="5887235" cy="44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166326" y="534005"/>
            <a:ext cx="9859347" cy="13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0" y="46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Influencia del género, residencia y estado civil.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3687216"/>
            <a:ext cx="3757192" cy="2900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8" y="3662674"/>
            <a:ext cx="3757192" cy="29008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" y="761803"/>
            <a:ext cx="3757192" cy="290087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712427" y="1477070"/>
            <a:ext cx="46912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Se comprobó 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que la residencia de la 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mayoría 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de la población ACV+ </a:t>
            </a: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se localiza en urbes, 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que el estado civil de la población es</a:t>
            </a: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mayoritariamente </a:t>
            </a: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casado </a:t>
            </a: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y 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que son de</a:t>
            </a:r>
            <a:r>
              <a:rPr lang="es-E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género masculino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 Por esto, se decidió incluir estas variables dentro del modelo de predicción.</a:t>
            </a:r>
          </a:p>
        </p:txBody>
      </p:sp>
    </p:spTree>
    <p:extLst>
      <p:ext uri="{BB962C8B-B14F-4D97-AF65-F5344CB8AC3E}">
        <p14:creationId xmlns:p14="http://schemas.microsoft.com/office/powerpoint/2010/main" val="143743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506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2023-04-25T09:52:27Z</dcterms:created>
  <dcterms:modified xsi:type="dcterms:W3CDTF">2023-05-09T19:35:51Z</dcterms:modified>
</cp:coreProperties>
</file>