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8433" y="192505"/>
            <a:ext cx="8001000" cy="2971801"/>
          </a:xfrm>
        </p:spPr>
        <p:txBody>
          <a:bodyPr>
            <a:normAutofit/>
          </a:bodyPr>
          <a:lstStyle/>
          <a:p>
            <a:r>
              <a:rPr lang="es-EC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javadoc</a:t>
            </a:r>
            <a:endParaRPr lang="es-E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5022" y="3904025"/>
            <a:ext cx="6400800" cy="1947333"/>
          </a:xfrm>
        </p:spPr>
        <p:txBody>
          <a:bodyPr/>
          <a:lstStyle/>
          <a:p>
            <a:r>
              <a:rPr lang="es-EC" dirty="0" smtClean="0">
                <a:solidFill>
                  <a:schemeClr val="bg1"/>
                </a:solidFill>
              </a:rPr>
              <a:t>Flujos de Programación</a:t>
            </a:r>
          </a:p>
          <a:p>
            <a:r>
              <a:rPr lang="es-EC" dirty="0" smtClean="0">
                <a:solidFill>
                  <a:schemeClr val="bg1"/>
                </a:solidFill>
              </a:rPr>
              <a:t>Integrantes:</a:t>
            </a:r>
          </a:p>
          <a:p>
            <a:r>
              <a:rPr lang="es-EC" dirty="0">
                <a:solidFill>
                  <a:schemeClr val="bg1"/>
                </a:solidFill>
              </a:rPr>
              <a:t> </a:t>
            </a:r>
            <a:r>
              <a:rPr lang="es-EC" dirty="0" smtClean="0">
                <a:solidFill>
                  <a:schemeClr val="bg1"/>
                </a:solidFill>
              </a:rPr>
              <a:t> Patricio </a:t>
            </a:r>
            <a:r>
              <a:rPr lang="es-EC" dirty="0" err="1" smtClean="0">
                <a:solidFill>
                  <a:schemeClr val="bg1"/>
                </a:solidFill>
              </a:rPr>
              <a:t>Pihuave</a:t>
            </a:r>
            <a:endParaRPr lang="es-EC" dirty="0" smtClean="0">
              <a:solidFill>
                <a:schemeClr val="bg1"/>
              </a:solidFill>
            </a:endParaRPr>
          </a:p>
          <a:p>
            <a:r>
              <a:rPr lang="es-EC" dirty="0">
                <a:solidFill>
                  <a:schemeClr val="bg1"/>
                </a:solidFill>
              </a:rPr>
              <a:t> </a:t>
            </a:r>
            <a:r>
              <a:rPr lang="es-EC" dirty="0" smtClean="0">
                <a:solidFill>
                  <a:schemeClr val="bg1"/>
                </a:solidFill>
              </a:rPr>
              <a:t> Marcos Mora</a:t>
            </a:r>
            <a:endParaRPr lang="es-EC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3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8" y="1140496"/>
            <a:ext cx="5839326" cy="484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731" y="1405189"/>
            <a:ext cx="5954880" cy="42977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821531" y="444720"/>
            <a:ext cx="8534400" cy="349363"/>
          </a:xfrm>
        </p:spPr>
        <p:txBody>
          <a:bodyPr>
            <a:normAutofit fontScale="90000"/>
          </a:bodyPr>
          <a:lstStyle/>
          <a:p>
            <a:pPr algn="ctr"/>
            <a:r>
              <a:rPr lang="es-EC" sz="2000" b="1" dirty="0" smtClean="0"/>
              <a:t>Archivo </a:t>
            </a:r>
            <a:r>
              <a:rPr lang="es-EC" sz="2000" b="1" dirty="0" err="1" smtClean="0"/>
              <a:t>html</a:t>
            </a:r>
            <a:r>
              <a:rPr lang="es-EC" sz="2000" b="1" dirty="0" smtClean="0"/>
              <a:t> </a:t>
            </a:r>
            <a:r>
              <a:rPr lang="es-EC" sz="2000" b="1" dirty="0" err="1" smtClean="0"/>
              <a:t>javadoc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27661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0524" y="131900"/>
            <a:ext cx="8534400" cy="349363"/>
          </a:xfrm>
        </p:spPr>
        <p:txBody>
          <a:bodyPr>
            <a:normAutofit fontScale="90000"/>
          </a:bodyPr>
          <a:lstStyle/>
          <a:p>
            <a:r>
              <a:rPr lang="es-EC" sz="2000" b="1" dirty="0" smtClean="0"/>
              <a:t>Ejemplo de </a:t>
            </a:r>
            <a:r>
              <a:rPr lang="es-EC" sz="2000" b="1" dirty="0" smtClean="0"/>
              <a:t>marcos</a:t>
            </a:r>
            <a:endParaRPr lang="es-ES" sz="20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b="5100"/>
          <a:stretch/>
        </p:blipFill>
        <p:spPr>
          <a:xfrm>
            <a:off x="4562475" y="304800"/>
            <a:ext cx="3067050" cy="592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2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6286" y="0"/>
            <a:ext cx="8534400" cy="758436"/>
          </a:xfrm>
        </p:spPr>
        <p:txBody>
          <a:bodyPr/>
          <a:lstStyle/>
          <a:p>
            <a:r>
              <a:rPr lang="es-EC" dirty="0" smtClean="0"/>
              <a:t>Investigando en la biblioteca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48" y="858457"/>
            <a:ext cx="5496821" cy="412261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602" y="2067236"/>
            <a:ext cx="5496821" cy="412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8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1886" y="252663"/>
            <a:ext cx="8534400" cy="1145673"/>
          </a:xfrm>
        </p:spPr>
        <p:txBody>
          <a:bodyPr/>
          <a:lstStyle/>
          <a:p>
            <a:pPr algn="ctr"/>
            <a:r>
              <a:rPr lang="es-EC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JavaDOC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3436" y="360947"/>
            <a:ext cx="8534400" cy="3615267"/>
          </a:xfrm>
        </p:spPr>
        <p:txBody>
          <a:bodyPr>
            <a:normAutofit/>
          </a:bodyPr>
          <a:lstStyle/>
          <a:p>
            <a:pPr algn="just"/>
            <a:r>
              <a:rPr lang="es-ES" sz="1600" dirty="0" smtClean="0">
                <a:solidFill>
                  <a:schemeClr val="bg1"/>
                </a:solidFill>
              </a:rPr>
              <a:t>ES una </a:t>
            </a:r>
            <a:r>
              <a:rPr lang="es-ES" sz="1600" dirty="0">
                <a:solidFill>
                  <a:schemeClr val="bg1"/>
                </a:solidFill>
              </a:rPr>
              <a:t>utilidad de Oracle para la generación de documentación de </a:t>
            </a:r>
            <a:r>
              <a:rPr lang="es-ES" sz="1600" dirty="0" err="1">
                <a:solidFill>
                  <a:schemeClr val="bg1"/>
                </a:solidFill>
              </a:rPr>
              <a:t>APIs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smtClean="0">
                <a:solidFill>
                  <a:schemeClr val="bg1"/>
                </a:solidFill>
              </a:rPr>
              <a:t>(</a:t>
            </a:r>
            <a:r>
              <a:rPr lang="es-ES" sz="1600" dirty="0">
                <a:solidFill>
                  <a:schemeClr val="bg1"/>
                </a:solidFill>
              </a:rPr>
              <a:t>Interfaz de programación de aplicaciones) en formato HTML a partir de código fuente Java. </a:t>
            </a:r>
            <a:r>
              <a:rPr lang="es-ES" sz="1600" dirty="0" err="1">
                <a:solidFill>
                  <a:schemeClr val="bg1"/>
                </a:solidFill>
              </a:rPr>
              <a:t>Javadoc</a:t>
            </a:r>
            <a:r>
              <a:rPr lang="es-ES" sz="1600" dirty="0">
                <a:solidFill>
                  <a:schemeClr val="bg1"/>
                </a:solidFill>
              </a:rPr>
              <a:t> es el estándar para documentar clases de Java. 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53436" y="2941503"/>
            <a:ext cx="8534400" cy="11456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C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comentarios en java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321886" y="2941497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C" sz="1600" dirty="0" smtClean="0">
                <a:solidFill>
                  <a:schemeClr val="bg1"/>
                </a:solidFill>
              </a:rPr>
              <a:t>Lineal representado por “//”.</a:t>
            </a:r>
          </a:p>
          <a:p>
            <a:pPr algn="just"/>
            <a:r>
              <a:rPr lang="es-EC" sz="1600" dirty="0" err="1" smtClean="0">
                <a:solidFill>
                  <a:schemeClr val="bg1"/>
                </a:solidFill>
              </a:rPr>
              <a:t>Multi</a:t>
            </a:r>
            <a:r>
              <a:rPr lang="es-EC" sz="1600" dirty="0" smtClean="0">
                <a:solidFill>
                  <a:schemeClr val="bg1"/>
                </a:solidFill>
              </a:rPr>
              <a:t> lineal representado por “/*   */”</a:t>
            </a:r>
          </a:p>
          <a:p>
            <a:pPr algn="just"/>
            <a:r>
              <a:rPr lang="es-EC" sz="1600" dirty="0" err="1" smtClean="0">
                <a:solidFill>
                  <a:schemeClr val="bg1"/>
                </a:solidFill>
              </a:rPr>
              <a:t>Javadoc</a:t>
            </a:r>
            <a:r>
              <a:rPr lang="es-EC" sz="1600" dirty="0" smtClean="0">
                <a:solidFill>
                  <a:schemeClr val="bg1"/>
                </a:solidFill>
              </a:rPr>
              <a:t> o comentarios de documentación </a:t>
            </a:r>
            <a:r>
              <a:rPr lang="es-EC" sz="1600" dirty="0">
                <a:solidFill>
                  <a:schemeClr val="bg1"/>
                </a:solidFill>
              </a:rPr>
              <a:t>representado por “ /**   se pueden prolongar a lo largo de varias líneas (que probablemente comiencen con el carácter "*") y terminan con los caracteres "*/". ”</a:t>
            </a:r>
            <a:endParaRPr lang="es-E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1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15970" y="0"/>
            <a:ext cx="8534400" cy="1070811"/>
          </a:xfrm>
        </p:spPr>
        <p:txBody>
          <a:bodyPr/>
          <a:lstStyle/>
          <a:p>
            <a:r>
              <a:rPr lang="es-EC" dirty="0" smtClean="0"/>
              <a:t>Etiquetas de </a:t>
            </a:r>
            <a:r>
              <a:rPr lang="es-EC" dirty="0" err="1" smtClean="0"/>
              <a:t>javadoc</a:t>
            </a:r>
            <a:r>
              <a:rPr lang="es-EC" dirty="0" smtClean="0"/>
              <a:t> o </a:t>
            </a:r>
            <a:r>
              <a:rPr lang="es-EC" dirty="0" err="1" smtClean="0"/>
              <a:t>tags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099393"/>
              </p:ext>
            </p:extLst>
          </p:nvPr>
        </p:nvGraphicFramePr>
        <p:xfrm>
          <a:off x="1524405" y="1076003"/>
          <a:ext cx="7932416" cy="50935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9247"/>
                <a:gridCol w="6083169"/>
              </a:tblGrid>
              <a:tr h="218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200" dirty="0">
                          <a:effectLst/>
                        </a:rPr>
                        <a:t>ETIQUETA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2" marR="51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SIGNIFICADO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2" marR="51952" marT="0" marB="0"/>
                </a:tc>
              </a:tr>
              <a:tr h="218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200" dirty="0">
                          <a:effectLst/>
                        </a:rPr>
                        <a:t>@Autor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2" marR="51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Identifica al autor.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2" marR="51952" marT="0" marB="0"/>
                </a:tc>
              </a:tr>
              <a:tr h="4372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200" dirty="0">
                          <a:effectLst/>
                        </a:rPr>
                        <a:t>{@</a:t>
                      </a:r>
                      <a:r>
                        <a:rPr lang="es-EC" sz="1200" dirty="0" err="1">
                          <a:effectLst/>
                        </a:rPr>
                        <a:t>codigo</a:t>
                      </a:r>
                      <a:r>
                        <a:rPr lang="es-EC" sz="1200" dirty="0">
                          <a:effectLst/>
                        </a:rPr>
                        <a:t>}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2" marR="51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Muestra información tal como está, sin procesar HTML, estilos, en el frente del código.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2" marR="51952" marT="0" marB="0"/>
                </a:tc>
              </a:tr>
              <a:tr h="4072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@obsoleto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2" marR="51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Especifica que los elementos de un programa están obsoletos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2" marR="51952" marT="0" marB="0"/>
                </a:tc>
              </a:tr>
              <a:tr h="4072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{@DocRoot}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2" marR="51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Especifica la ruta al directorio raíz de la documentación actual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2" marR="51952" marT="0" marB="0"/>
                </a:tc>
              </a:tr>
              <a:tr h="4072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@excepcion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2" marR="51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Identifica una excepción lanzada por un método o constructor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2" marR="51952" marT="0" marB="0"/>
                </a:tc>
              </a:tr>
              <a:tr h="218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200" dirty="0">
                          <a:effectLst/>
                        </a:rPr>
                        <a:t>@</a:t>
                      </a:r>
                      <a:r>
                        <a:rPr lang="es-EC" sz="1200" dirty="0" err="1">
                          <a:effectLst/>
                        </a:rPr>
                        <a:t>param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2" marR="51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Documenta un parámetro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2" marR="51952" marT="0" marB="0"/>
                </a:tc>
              </a:tr>
              <a:tr h="218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@return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2" marR="51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Documenta el valor de retorno de un método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2" marR="51952" marT="0" marB="0"/>
                </a:tc>
              </a:tr>
              <a:tr h="218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@see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2" marR="51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Especifica un enlace a otro tema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2" marR="51952" marT="0" marB="0"/>
                </a:tc>
              </a:tr>
              <a:tr h="218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@serial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2" marR="51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Documenta un campo serializabe predeterminado.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2" marR="51952" marT="0" marB="0"/>
                </a:tc>
              </a:tr>
              <a:tr h="4372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@serialData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2" marR="51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Documenta los datos escritos por el objeto escrito () o escribe métodos externos ()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2" marR="51952" marT="0" marB="0"/>
                </a:tc>
              </a:tr>
              <a:tr h="4072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@serialField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2" marR="51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Documenta un componente de campo de flujo de objetos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2" marR="51952" marT="0" marB="0"/>
                </a:tc>
              </a:tr>
              <a:tr h="4072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@since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2" marR="51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Indica la liberación cuando se introdujo un cambio específico.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2" marR="51952" marT="0" marB="0"/>
                </a:tc>
              </a:tr>
              <a:tr h="218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@throws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2" marR="51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Igual que excepción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2" marR="51952" marT="0" marB="0"/>
                </a:tc>
              </a:tr>
              <a:tr h="4340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{@value}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2" marR="51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Muestra el valor de un comentario, que debe ser un campo estático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2" marR="51952" marT="0" marB="0"/>
                </a:tc>
              </a:tr>
              <a:tr h="218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@version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2" marR="51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200" dirty="0">
                          <a:effectLst/>
                        </a:rPr>
                        <a:t>Especifica la versión de una clase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2" marR="5195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56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1276" y="131900"/>
            <a:ext cx="8534400" cy="409521"/>
          </a:xfrm>
        </p:spPr>
        <p:txBody>
          <a:bodyPr>
            <a:normAutofit fontScale="90000"/>
          </a:bodyPr>
          <a:lstStyle/>
          <a:p>
            <a:pPr algn="ctr"/>
            <a:r>
              <a:rPr lang="es-EC" dirty="0" smtClean="0"/>
              <a:t>Donde utilizar java?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770024"/>
            <a:ext cx="8534400" cy="2093495"/>
          </a:xfrm>
        </p:spPr>
        <p:txBody>
          <a:bodyPr/>
          <a:lstStyle/>
          <a:p>
            <a:r>
              <a:rPr lang="es-EC" sz="1300" b="1" dirty="0" smtClean="0">
                <a:solidFill>
                  <a:schemeClr val="bg1"/>
                </a:solidFill>
              </a:rPr>
              <a:t>Clases</a:t>
            </a:r>
            <a:r>
              <a:rPr lang="es-EC" sz="1300" b="1" dirty="0">
                <a:solidFill>
                  <a:schemeClr val="bg1"/>
                </a:solidFill>
              </a:rPr>
              <a:t>.</a:t>
            </a:r>
          </a:p>
          <a:p>
            <a:r>
              <a:rPr lang="es-EC" sz="1300" b="1" dirty="0" smtClean="0">
                <a:solidFill>
                  <a:schemeClr val="bg1"/>
                </a:solidFill>
              </a:rPr>
              <a:t>Métodos</a:t>
            </a:r>
            <a:r>
              <a:rPr lang="es-EC" sz="1300" b="1" dirty="0">
                <a:solidFill>
                  <a:schemeClr val="bg1"/>
                </a:solidFill>
              </a:rPr>
              <a:t>.</a:t>
            </a:r>
          </a:p>
          <a:p>
            <a:r>
              <a:rPr lang="es-EC" sz="1300" b="1" dirty="0" smtClean="0">
                <a:solidFill>
                  <a:schemeClr val="bg1"/>
                </a:solidFill>
              </a:rPr>
              <a:t>Constructores</a:t>
            </a:r>
            <a:r>
              <a:rPr lang="es-EC" sz="1300" b="1" dirty="0">
                <a:solidFill>
                  <a:schemeClr val="bg1"/>
                </a:solidFill>
              </a:rPr>
              <a:t>.</a:t>
            </a:r>
          </a:p>
          <a:p>
            <a:r>
              <a:rPr lang="es-EC" sz="1300" b="1" dirty="0" smtClean="0">
                <a:solidFill>
                  <a:schemeClr val="bg1"/>
                </a:solidFill>
              </a:rPr>
              <a:t>Constantes</a:t>
            </a:r>
            <a:r>
              <a:rPr lang="es-EC" sz="1300" b="1" dirty="0">
                <a:solidFill>
                  <a:schemeClr val="bg1"/>
                </a:solidFill>
              </a:rPr>
              <a:t>.</a:t>
            </a:r>
          </a:p>
          <a:p>
            <a:r>
              <a:rPr lang="es-EC" sz="1300" b="1" dirty="0" smtClean="0">
                <a:solidFill>
                  <a:schemeClr val="bg1"/>
                </a:solidFill>
              </a:rPr>
              <a:t>Propiedades </a:t>
            </a:r>
            <a:r>
              <a:rPr lang="es-EC" sz="1300" b="1" dirty="0">
                <a:solidFill>
                  <a:schemeClr val="bg1"/>
                </a:solidFill>
              </a:rPr>
              <a:t>(Aunque no es muy común el uso en ellas).</a:t>
            </a:r>
          </a:p>
          <a:p>
            <a:r>
              <a:rPr lang="es-EC" sz="1300" b="1" dirty="0" smtClean="0">
                <a:solidFill>
                  <a:schemeClr val="bg1"/>
                </a:solidFill>
              </a:rPr>
              <a:t>Paquetes</a:t>
            </a:r>
            <a:r>
              <a:rPr lang="es-EC" sz="1300" b="1" dirty="0">
                <a:solidFill>
                  <a:schemeClr val="bg1"/>
                </a:solidFill>
              </a:rPr>
              <a:t>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752" y="922420"/>
            <a:ext cx="5740926" cy="119513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003" y="2498556"/>
            <a:ext cx="6171202" cy="403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1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408" y="540974"/>
            <a:ext cx="8534400" cy="349363"/>
          </a:xfrm>
        </p:spPr>
        <p:txBody>
          <a:bodyPr>
            <a:normAutofit fontScale="90000"/>
          </a:bodyPr>
          <a:lstStyle/>
          <a:p>
            <a:r>
              <a:rPr lang="es-EC" sz="2000" b="1" dirty="0" smtClean="0"/>
              <a:t>Ejemplo 1 del internet</a:t>
            </a:r>
            <a:endParaRPr lang="es-ES" sz="20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80" y="1840830"/>
            <a:ext cx="5657319" cy="3043990"/>
          </a:xfrm>
          <a:prstGeom prst="rect">
            <a:avLst/>
          </a:prstGeom>
        </p:spPr>
      </p:pic>
      <p:pic>
        <p:nvPicPr>
          <p:cNvPr id="5" name="Imagen 4" descr="http://2.bp.blogspot.com/-KBboob_Q14E/T_hgOO5exzI/AAAAAAAADQ4/lz65AbtbdjI/s320/jdoc-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838" y="1028698"/>
            <a:ext cx="6047940" cy="46682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091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0524" y="131900"/>
            <a:ext cx="8534400" cy="349363"/>
          </a:xfrm>
        </p:spPr>
        <p:txBody>
          <a:bodyPr>
            <a:normAutofit fontScale="90000"/>
          </a:bodyPr>
          <a:lstStyle/>
          <a:p>
            <a:r>
              <a:rPr lang="es-EC" sz="2000" b="1" dirty="0" smtClean="0"/>
              <a:t>Ejemplo 2 del internet</a:t>
            </a:r>
            <a:endParaRPr lang="es-ES" sz="20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24" y="541423"/>
            <a:ext cx="5111539" cy="599072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660" y="541423"/>
            <a:ext cx="5350937" cy="330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0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0524" y="131900"/>
            <a:ext cx="8534400" cy="349363"/>
          </a:xfrm>
        </p:spPr>
        <p:txBody>
          <a:bodyPr>
            <a:normAutofit fontScale="90000"/>
          </a:bodyPr>
          <a:lstStyle/>
          <a:p>
            <a:r>
              <a:rPr lang="es-EC" sz="2000" b="1" dirty="0" smtClean="0"/>
              <a:t>Archivo </a:t>
            </a:r>
            <a:r>
              <a:rPr lang="es-EC" sz="2000" b="1" dirty="0" err="1" smtClean="0"/>
              <a:t>html</a:t>
            </a:r>
            <a:r>
              <a:rPr lang="es-EC" sz="2000" b="1" dirty="0" smtClean="0"/>
              <a:t> </a:t>
            </a:r>
            <a:r>
              <a:rPr lang="es-EC" sz="2000" b="1" dirty="0" err="1" smtClean="0"/>
              <a:t>javadoc</a:t>
            </a:r>
            <a:endParaRPr lang="es-ES" sz="2000" b="1" dirty="0"/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15" y="481263"/>
            <a:ext cx="5461000" cy="6219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58" y="442845"/>
            <a:ext cx="5486400" cy="629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24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0524" y="131900"/>
            <a:ext cx="8534400" cy="349363"/>
          </a:xfrm>
        </p:spPr>
        <p:txBody>
          <a:bodyPr>
            <a:normAutofit fontScale="90000"/>
          </a:bodyPr>
          <a:lstStyle/>
          <a:p>
            <a:r>
              <a:rPr lang="es-EC" sz="2000" b="1" dirty="0" smtClean="0"/>
              <a:t>Ejemplo de patricio</a:t>
            </a:r>
            <a:endParaRPr lang="es-ES" sz="20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634" y="397042"/>
            <a:ext cx="561022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8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43</TotalTime>
  <Words>318</Words>
  <Application>Microsoft Office PowerPoint</Application>
  <PresentationFormat>Panorámica</PresentationFormat>
  <Paragraphs>58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Calibri</vt:lpstr>
      <vt:lpstr>Century Gothic</vt:lpstr>
      <vt:lpstr>Times New Roman</vt:lpstr>
      <vt:lpstr>Wingdings 3</vt:lpstr>
      <vt:lpstr>Sector</vt:lpstr>
      <vt:lpstr>javadoc</vt:lpstr>
      <vt:lpstr>Investigando en la biblioteca</vt:lpstr>
      <vt:lpstr>JavaDOC</vt:lpstr>
      <vt:lpstr>Etiquetas de javadoc o tags</vt:lpstr>
      <vt:lpstr>Donde utilizar java?</vt:lpstr>
      <vt:lpstr>Ejemplo 1 del internet</vt:lpstr>
      <vt:lpstr>Ejemplo 2 del internet</vt:lpstr>
      <vt:lpstr>Archivo html javadoc</vt:lpstr>
      <vt:lpstr>Ejemplo de patricio</vt:lpstr>
      <vt:lpstr>Archivo html javadoc</vt:lpstr>
      <vt:lpstr>Ejemplo de marcos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PaTRiCIo PiGuAVe PiNCaY</dc:creator>
  <cp:lastModifiedBy>alum_tes_a</cp:lastModifiedBy>
  <cp:revision>9</cp:revision>
  <dcterms:created xsi:type="dcterms:W3CDTF">2017-05-17T20:39:01Z</dcterms:created>
  <dcterms:modified xsi:type="dcterms:W3CDTF">2017-05-18T00:30:39Z</dcterms:modified>
</cp:coreProperties>
</file>