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Protocolo MQTT En Scala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023350" y="4503425"/>
            <a:ext cx="50718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Patricio Vergara Tobar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Comunicación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5" y="902975"/>
            <a:ext cx="91899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e basa en unos "</a:t>
            </a:r>
            <a:r>
              <a:rPr b="1" lang="en-GB"/>
              <a:t>Topics</a:t>
            </a:r>
            <a:r>
              <a:rPr lang="en-GB"/>
              <a:t>", donde los </a:t>
            </a:r>
            <a:r>
              <a:rPr b="1" lang="en-GB"/>
              <a:t>clientes del broker publican mensajes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 comunicación puede ser de </a:t>
            </a:r>
            <a:r>
              <a:rPr b="1" lang="en-GB"/>
              <a:t>uno a uno</a:t>
            </a:r>
            <a:r>
              <a:rPr lang="en-GB"/>
              <a:t>, o de </a:t>
            </a:r>
            <a:r>
              <a:rPr b="1" lang="en-GB"/>
              <a:t>uno a muchos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 </a:t>
            </a:r>
            <a:r>
              <a:rPr b="1" lang="en-GB"/>
              <a:t>Topic</a:t>
            </a:r>
            <a:r>
              <a:rPr lang="en-GB"/>
              <a:t> se puede representar por medio de una cadena de texto y tiene estructuras jerárquica, estas se separan con un '/'. Ejemplo: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"colegio/sala1/sensores/temperatura"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"colegio/sala1/sensores/ruido"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"colegio/sala2/sensores/temperatura"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"colegio/sala2/sensores/ruido"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Comunicación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686300" y="1017725"/>
            <a:ext cx="45495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"colegio/sala1/sensores/temperatura"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"colegio/sala1/sensores/ruido"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"colegio/sala2/sensores/temperatura"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"colegio/sala2/sensores/ruido"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425"/>
            <a:ext cx="4533900" cy="39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Velocidad y Entrega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4950" y="11658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Según las mediciones en redes 3G, el rendimiento de MQTT es</a:t>
            </a:r>
            <a:r>
              <a:rPr b="1" lang="en-GB"/>
              <a:t> 93 veces más rápido que el de HTTP.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Además, en comparación con HTTP, el protocolo MQTT  tiene una altas garantía de entrega. Esté tiene </a:t>
            </a:r>
            <a:r>
              <a:rPr b="1" lang="en-GB"/>
              <a:t>3 niveles de calidad de entrega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Velocidad y Entrega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54950" y="11658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n</a:t>
            </a:r>
            <a:r>
              <a:rPr b="1" lang="en-GB"/>
              <a:t>iveles de calidad de entrega</a:t>
            </a:r>
            <a:r>
              <a:rPr lang="en-GB"/>
              <a:t> son: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1) </a:t>
            </a:r>
            <a:r>
              <a:rPr b="1" lang="en-GB"/>
              <a:t>como máximo una vez</a:t>
            </a:r>
            <a:r>
              <a:rPr lang="en-GB"/>
              <a:t>: garantiza una entrega de con el mejor esfuerzo.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</a:t>
            </a:r>
            <a:r>
              <a:rPr b="1" lang="en-GB"/>
              <a:t>al menos una vez</a:t>
            </a:r>
            <a:r>
              <a:rPr lang="en-GB"/>
              <a:t>: garantizado que se entregará un mensaje al menos una vez. Pero el mensaje también se puede entregar más de una vez.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 </a:t>
            </a:r>
            <a:r>
              <a:rPr b="1" lang="en-GB"/>
              <a:t>exactamente una vez</a:t>
            </a:r>
            <a:r>
              <a:rPr lang="en-GB"/>
              <a:t>: garantiza que cada mensaje sea recibido una sola vez por la contraparte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Velocidad y Entrega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54950" y="11658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también ofrece una opción para el manejo de la retención de un mensaje.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retención se utiliza para que un cliente recién suscrito reciba una el último estado de forma inmediata.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protocolo HTTP no tiene ninguna de estas habilidades. ;(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Velocidad y Entrega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00" y="1181575"/>
            <a:ext cx="63169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Conexión MQTT Con Scala</a:t>
            </a:r>
            <a:endParaRPr/>
          </a:p>
        </p:txBody>
      </p:sp>
      <p:pic>
        <p:nvPicPr>
          <p:cNvPr descr="&lt;Logo&gt;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550913"/>
            <a:ext cx="5538175" cy="1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235500" y="3828650"/>
            <a:ext cx="85206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9876AA"/>
                </a:solidFill>
                <a:highlight>
                  <a:srgbClr val="2B2B2B"/>
                </a:highlight>
              </a:rPr>
              <a:t>libraryDependencies 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++= </a:t>
            </a:r>
            <a:r>
              <a:rPr i="1" lang="en-GB" sz="1100">
                <a:solidFill>
                  <a:srgbClr val="9876AA"/>
                </a:solidFill>
                <a:highlight>
                  <a:srgbClr val="2B2B2B"/>
                </a:highlight>
              </a:rPr>
              <a:t>Seq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GB" sz="1100">
                <a:solidFill>
                  <a:srgbClr val="6A8759"/>
                </a:solidFill>
                <a:highlight>
                  <a:srgbClr val="2B2B2B"/>
                </a:highlight>
              </a:rPr>
              <a:t>"org.eclipse.paho" 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% </a:t>
            </a:r>
            <a:r>
              <a:rPr lang="en-GB" sz="1100">
                <a:solidFill>
                  <a:srgbClr val="6A8759"/>
                </a:solidFill>
                <a:highlight>
                  <a:srgbClr val="2B2B2B"/>
                </a:highlight>
              </a:rPr>
              <a:t>"org.eclipse.paho.client.mqttv3" 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% </a:t>
            </a:r>
            <a:r>
              <a:rPr lang="en-GB" sz="1100">
                <a:solidFill>
                  <a:srgbClr val="6A8759"/>
                </a:solidFill>
                <a:highlight>
                  <a:srgbClr val="2B2B2B"/>
                </a:highlight>
              </a:rPr>
              <a:t>"1.0.2"</a:t>
            </a:r>
            <a:endParaRPr sz="1100">
              <a:solidFill>
                <a:srgbClr val="6A8759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rgbClr val="9876AA"/>
                </a:solidFill>
                <a:highlight>
                  <a:srgbClr val="2B2B2B"/>
                </a:highlight>
              </a:rPr>
              <a:t>resolvers 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+= </a:t>
            </a:r>
            <a:r>
              <a:rPr lang="en-GB" sz="1100">
                <a:solidFill>
                  <a:srgbClr val="6A8759"/>
                </a:solidFill>
                <a:highlight>
                  <a:srgbClr val="2B2B2B"/>
                </a:highlight>
              </a:rPr>
              <a:t>"MQTT Repository" </a:t>
            </a:r>
            <a:r>
              <a:rPr lang="en-GB" sz="1100">
                <a:solidFill>
                  <a:srgbClr val="A9B7C6"/>
                </a:solidFill>
                <a:highlight>
                  <a:srgbClr val="2B2B2B"/>
                </a:highlight>
              </a:rPr>
              <a:t>at </a:t>
            </a:r>
            <a:r>
              <a:rPr lang="en-GB" sz="1100">
                <a:solidFill>
                  <a:srgbClr val="6A8759"/>
                </a:solidFill>
                <a:highlight>
                  <a:srgbClr val="2B2B2B"/>
                </a:highlight>
              </a:rPr>
              <a:t>"https://repo.eclipse.org/content/repositories/paho-releases/"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Brocker Para </a:t>
            </a:r>
            <a:r>
              <a:rPr lang="en-GB"/>
              <a:t>Conexión MQTT Con Scala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150" y="1258200"/>
            <a:ext cx="3689700" cy="17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0" y="2983675"/>
            <a:ext cx="2232651" cy="1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Veamos el código...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75" y="1135825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¿Que es MQTT?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9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(</a:t>
            </a:r>
            <a:r>
              <a:rPr b="1" lang="en-GB"/>
              <a:t>Message Queue Telemetry Transport</a:t>
            </a:r>
            <a:r>
              <a:rPr lang="en-GB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 un protocolo usado para la comunicación de Máquina a Máquina en soluciones enfocadas para el "Internet de las Cosas".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A que esta orientado?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Básicamente a la comunicación de sensores u otros dispositivos, gracias al consumo que este tiene, el cual es muy bajo en un ancho de banda y además el consumo de recursos (RAM, CPU, Batería, Etc...) que utiliza es mucho más bajo a comparación con otros protocolos como por ejemplo HTTP.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VS HTTP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75" y="1257750"/>
            <a:ext cx="8071624" cy="31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37175" y="4777750"/>
            <a:ext cx="3000000" cy="3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Ref: </a:t>
            </a:r>
            <a:r>
              <a:rPr lang="en-GB"/>
              <a:t>https://ibm.co/2BdReIZ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VS HTTP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425" y="828625"/>
            <a:ext cx="2846425" cy="41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Ejemplos de Usos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0" y="1455425"/>
            <a:ext cx="2430375" cy="15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575" y="3353174"/>
            <a:ext cx="3417576" cy="1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250" y="1920250"/>
            <a:ext cx="2853675" cy="28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Arquitectura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8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arquitectura de este protocolo sigue una topología de estrella, con un nodo central que hace de "broker".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26" y="1094050"/>
            <a:ext cx="5639325" cy="39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Esté es un servidor el cual se encargado de gestionar la red y de transmitir los mensajes, para mantener activo el canal, los clientes mandan periódicamente un paquete (</a:t>
            </a:r>
            <a:r>
              <a:rPr b="1" lang="en-GB"/>
              <a:t>PINGREQ</a:t>
            </a:r>
            <a:r>
              <a:rPr lang="en-GB"/>
              <a:t>) y esperan la respuesta del broker (</a:t>
            </a:r>
            <a:r>
              <a:rPr b="1" lang="en-GB"/>
              <a:t>PINGRESP</a:t>
            </a:r>
            <a:r>
              <a:rPr lang="en-GB"/>
              <a:t>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Algunos </a:t>
            </a:r>
            <a:r>
              <a:rPr lang="en-GB"/>
              <a:t>Broker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5" y="18330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525" y="1017725"/>
            <a:ext cx="4679775" cy="16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875" y="3062250"/>
            <a:ext cx="19050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525" y="2491750"/>
            <a:ext cx="3245325" cy="24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