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06" r:id="rId5"/>
    <p:sldId id="274" r:id="rId6"/>
    <p:sldId id="271" r:id="rId7"/>
    <p:sldId id="383" r:id="rId8"/>
    <p:sldId id="384" r:id="rId9"/>
    <p:sldId id="385" r:id="rId10"/>
    <p:sldId id="392" r:id="rId11"/>
    <p:sldId id="393" r:id="rId12"/>
    <p:sldId id="394" r:id="rId13"/>
    <p:sldId id="395" r:id="rId14"/>
    <p:sldId id="386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381" r:id="rId25"/>
    <p:sldId id="405" r:id="rId26"/>
    <p:sldId id="308" r:id="rId2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E2"/>
    <a:srgbClr val="EB7A2C"/>
    <a:srgbClr val="E60C7E"/>
    <a:srgbClr val="BE0849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A7972-093A-B563-C59E-19C3D963E701}" v="4" dt="2022-12-28T21:36:18.022"/>
    <p1510:client id="{5527BF07-667D-551D-34B5-A8E62A0A2720}" v="3" dt="2022-11-11T15:47:52.056"/>
    <p1510:client id="{CC40556F-5695-7FAD-A3BC-936FE6CB72FB}" v="32" dt="2022-11-10T22:13:34.288"/>
    <p1510:client id="{CF111D1D-234F-CADD-3FC9-E0A14A3C0AAE}" v="2" dt="2022-11-10T22:35:17.7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9689"/>
  </p:normalViewPr>
  <p:slideViewPr>
    <p:cSldViewPr>
      <p:cViewPr varScale="1">
        <p:scale>
          <a:sx n="82" d="100"/>
          <a:sy n="82" d="100"/>
        </p:scale>
        <p:origin x="6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CF111D1D-234F-CADD-3FC9-E0A14A3C0AAE}"/>
    <pc:docChg chg="addSld delSld">
      <pc:chgData name="Paula andrea Quercia Garces" userId="S::p.quercia@profesor.duoc.cl::1cd33289-c6c9-4ae2-86a9-e11350f8a041" providerId="AD" clId="Web-{CF111D1D-234F-CADD-3FC9-E0A14A3C0AAE}" dt="2022-11-10T22:35:17.790" v="1"/>
      <pc:docMkLst>
        <pc:docMk/>
      </pc:docMkLst>
      <pc:sldChg chg="del">
        <pc:chgData name="Paula andrea Quercia Garces" userId="S::p.quercia@profesor.duoc.cl::1cd33289-c6c9-4ae2-86a9-e11350f8a041" providerId="AD" clId="Web-{CF111D1D-234F-CADD-3FC9-E0A14A3C0AAE}" dt="2022-11-10T22:35:17.790" v="1"/>
        <pc:sldMkLst>
          <pc:docMk/>
          <pc:sldMk cId="4122261599" sldId="267"/>
        </pc:sldMkLst>
      </pc:sldChg>
      <pc:sldChg chg="add">
        <pc:chgData name="Paula andrea Quercia Garces" userId="S::p.quercia@profesor.duoc.cl::1cd33289-c6c9-4ae2-86a9-e11350f8a041" providerId="AD" clId="Web-{CF111D1D-234F-CADD-3FC9-E0A14A3C0AAE}" dt="2022-11-10T22:35:10.837" v="0"/>
        <pc:sldMkLst>
          <pc:docMk/>
          <pc:sldMk cId="2751382683" sldId="406"/>
        </pc:sldMkLst>
      </pc:sldChg>
      <pc:sldMasterChg chg="addSldLayout">
        <pc:chgData name="Paula andrea Quercia Garces" userId="S::p.quercia@profesor.duoc.cl::1cd33289-c6c9-4ae2-86a9-e11350f8a041" providerId="AD" clId="Web-{CF111D1D-234F-CADD-3FC9-E0A14A3C0AAE}" dt="2022-11-10T22:35:10.837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2385111544" sldId="2147483669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1921211067" sldId="2147483671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1070772597" sldId="2147483673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6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905795036" sldId="2147483677"/>
          </pc:sldLayoutMkLst>
        </pc:sldLayoutChg>
      </pc:sldMasterChg>
    </pc:docChg>
  </pc:docChgLst>
  <pc:docChgLst>
    <pc:chgData name="Alicia Zambrano B." userId="S::azambranob@duoc.cl::eaca8ede-10c1-4fdb-aeec-ecec6b688727" providerId="AD" clId="Web-{5527BF07-667D-551D-34B5-A8E62A0A2720}"/>
    <pc:docChg chg="modSld">
      <pc:chgData name="Alicia Zambrano B." userId="S::azambranob@duoc.cl::eaca8ede-10c1-4fdb-aeec-ecec6b688727" providerId="AD" clId="Web-{5527BF07-667D-551D-34B5-A8E62A0A2720}" dt="2022-11-11T15:47:51.056" v="1" actId="20577"/>
      <pc:docMkLst>
        <pc:docMk/>
      </pc:docMkLst>
      <pc:sldChg chg="modSp">
        <pc:chgData name="Alicia Zambrano B." userId="S::azambranob@duoc.cl::eaca8ede-10c1-4fdb-aeec-ecec6b688727" providerId="AD" clId="Web-{5527BF07-667D-551D-34B5-A8E62A0A2720}" dt="2022-11-11T15:47:51.056" v="1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5527BF07-667D-551D-34B5-A8E62A0A2720}" dt="2022-11-11T15:47:51.056" v="1" actId="20577"/>
          <ac:spMkLst>
            <pc:docMk/>
            <pc:sldMk cId="2531329642" sldId="274"/>
            <ac:spMk id="4" creationId="{00000000-0000-0000-0000-000000000000}"/>
          </ac:spMkLst>
        </pc:spChg>
      </pc:sldChg>
    </pc:docChg>
  </pc:docChgLst>
  <pc:docChgLst>
    <pc:chgData name="Paula andrea Quercia Garces" userId="S::p.quercia@profesor.duoc.cl::1cd33289-c6c9-4ae2-86a9-e11350f8a041" providerId="AD" clId="Web-{CC40556F-5695-7FAD-A3BC-936FE6CB72FB}"/>
    <pc:docChg chg="modSld">
      <pc:chgData name="Paula andrea Quercia Garces" userId="S::p.quercia@profesor.duoc.cl::1cd33289-c6c9-4ae2-86a9-e11350f8a041" providerId="AD" clId="Web-{CC40556F-5695-7FAD-A3BC-936FE6CB72FB}" dt="2022-11-10T22:13:34.288" v="27" actId="1076"/>
      <pc:docMkLst>
        <pc:docMk/>
      </pc:docMkLst>
      <pc:sldChg chg="addSp modSp">
        <pc:chgData name="Paula andrea Quercia Garces" userId="S::p.quercia@profesor.duoc.cl::1cd33289-c6c9-4ae2-86a9-e11350f8a041" providerId="AD" clId="Web-{CC40556F-5695-7FAD-A3BC-936FE6CB72FB}" dt="2022-11-10T21:55:02.422" v="5" actId="14100"/>
        <pc:sldMkLst>
          <pc:docMk/>
          <pc:sldMk cId="2406156916" sldId="383"/>
        </pc:sldMkLst>
        <pc:spChg chg="add mod">
          <ac:chgData name="Paula andrea Quercia Garces" userId="S::p.quercia@profesor.duoc.cl::1cd33289-c6c9-4ae2-86a9-e11350f8a041" providerId="AD" clId="Web-{CC40556F-5695-7FAD-A3BC-936FE6CB72FB}" dt="2022-11-10T21:55:02.422" v="5" actId="14100"/>
          <ac:spMkLst>
            <pc:docMk/>
            <pc:sldMk cId="2406156916" sldId="383"/>
            <ac:spMk id="2" creationId="{2E561881-350F-2E65-819C-EB4F33D668DE}"/>
          </ac:spMkLst>
        </pc:spChg>
        <pc:picChg chg="mod">
          <ac:chgData name="Paula andrea Quercia Garces" userId="S::p.quercia@profesor.duoc.cl::1cd33289-c6c9-4ae2-86a9-e11350f8a041" providerId="AD" clId="Web-{CC40556F-5695-7FAD-A3BC-936FE6CB72FB}" dt="2022-11-10T21:54:15.608" v="0" actId="1076"/>
          <ac:picMkLst>
            <pc:docMk/>
            <pc:sldMk cId="2406156916" sldId="383"/>
            <ac:picMk id="1032" creationId="{6C82B1FB-AF64-2923-3DF6-03ADEBDEAA9E}"/>
          </ac:picMkLst>
        </pc:picChg>
      </pc:sldChg>
      <pc:sldChg chg="addSp modSp">
        <pc:chgData name="Paula andrea Quercia Garces" userId="S::p.quercia@profesor.duoc.cl::1cd33289-c6c9-4ae2-86a9-e11350f8a041" providerId="AD" clId="Web-{CC40556F-5695-7FAD-A3BC-936FE6CB72FB}" dt="2022-11-10T22:12:10.629" v="15" actId="1076"/>
        <pc:sldMkLst>
          <pc:docMk/>
          <pc:sldMk cId="1112750826" sldId="384"/>
        </pc:sldMkLst>
        <pc:spChg chg="add mod">
          <ac:chgData name="Paula andrea Quercia Garces" userId="S::p.quercia@profesor.duoc.cl::1cd33289-c6c9-4ae2-86a9-e11350f8a041" providerId="AD" clId="Web-{CC40556F-5695-7FAD-A3BC-936FE6CB72FB}" dt="2022-11-10T22:12:10.629" v="15" actId="1076"/>
          <ac:spMkLst>
            <pc:docMk/>
            <pc:sldMk cId="1112750826" sldId="384"/>
            <ac:spMk id="3" creationId="{3428B671-6CF5-9D03-8AE3-D8565499D83D}"/>
          </ac:spMkLst>
        </pc:spChg>
        <pc:picChg chg="add mod">
          <ac:chgData name="Paula andrea Quercia Garces" userId="S::p.quercia@profesor.duoc.cl::1cd33289-c6c9-4ae2-86a9-e11350f8a041" providerId="AD" clId="Web-{CC40556F-5695-7FAD-A3BC-936FE6CB72FB}" dt="2022-11-10T22:11:43.409" v="7" actId="1076"/>
          <ac:picMkLst>
            <pc:docMk/>
            <pc:sldMk cId="1112750826" sldId="384"/>
            <ac:picMk id="2" creationId="{3A05A54E-48C0-6801-E980-BBBA5E4B5281}"/>
          </ac:picMkLst>
        </pc:picChg>
      </pc:sldChg>
      <pc:sldChg chg="addSp delSp modSp">
        <pc:chgData name="Paula andrea Quercia Garces" userId="S::p.quercia@profesor.duoc.cl::1cd33289-c6c9-4ae2-86a9-e11350f8a041" providerId="AD" clId="Web-{CC40556F-5695-7FAD-A3BC-936FE6CB72FB}" dt="2022-11-10T22:13:34.288" v="27" actId="1076"/>
        <pc:sldMkLst>
          <pc:docMk/>
          <pc:sldMk cId="3521221072" sldId="395"/>
        </pc:sldMkLst>
        <pc:spChg chg="add mod">
          <ac:chgData name="Paula andrea Quercia Garces" userId="S::p.quercia@profesor.duoc.cl::1cd33289-c6c9-4ae2-86a9-e11350f8a041" providerId="AD" clId="Web-{CC40556F-5695-7FAD-A3BC-936FE6CB72FB}" dt="2022-11-10T22:13:34.288" v="27" actId="1076"/>
          <ac:spMkLst>
            <pc:docMk/>
            <pc:sldMk cId="3521221072" sldId="395"/>
            <ac:spMk id="8" creationId="{19E5FF5C-779D-DCFD-F3AC-7782735652F3}"/>
          </ac:spMkLst>
        </pc:spChg>
        <pc:picChg chg="add del mod">
          <ac:chgData name="Paula andrea Quercia Garces" userId="S::p.quercia@profesor.duoc.cl::1cd33289-c6c9-4ae2-86a9-e11350f8a041" providerId="AD" clId="Web-{CC40556F-5695-7FAD-A3BC-936FE6CB72FB}" dt="2022-11-10T22:13:09.006" v="18"/>
          <ac:picMkLst>
            <pc:docMk/>
            <pc:sldMk cId="3521221072" sldId="395"/>
            <ac:picMk id="3" creationId="{27AB9D5F-5A2D-30F0-8836-A73FE195EE69}"/>
          </ac:picMkLst>
        </pc:picChg>
        <pc:picChg chg="add mod">
          <ac:chgData name="Paula andrea Quercia Garces" userId="S::p.quercia@profesor.duoc.cl::1cd33289-c6c9-4ae2-86a9-e11350f8a041" providerId="AD" clId="Web-{CC40556F-5695-7FAD-A3BC-936FE6CB72FB}" dt="2022-11-10T22:13:12.537" v="20" actId="1076"/>
          <ac:picMkLst>
            <pc:docMk/>
            <pc:sldMk cId="3521221072" sldId="395"/>
            <ac:picMk id="7" creationId="{C77F1C2F-216C-66DE-9349-44C021B93ACD}"/>
          </ac:picMkLst>
        </pc:picChg>
      </pc:sldChg>
    </pc:docChg>
  </pc:docChgLst>
  <pc:docChgLst>
    <pc:chgData name="Alicia Zambrano B." userId="S::azambranob@duoc.cl::eaca8ede-10c1-4fdb-aeec-ecec6b688727" providerId="AD" clId="Web-{017A7972-093A-B563-C59E-19C3D963E701}"/>
    <pc:docChg chg="modSld">
      <pc:chgData name="Alicia Zambrano B." userId="S::azambranob@duoc.cl::eaca8ede-10c1-4fdb-aeec-ecec6b688727" providerId="AD" clId="Web-{017A7972-093A-B563-C59E-19C3D963E701}" dt="2022-12-28T21:36:18.022" v="1" actId="20577"/>
      <pc:docMkLst>
        <pc:docMk/>
      </pc:docMkLst>
      <pc:sldChg chg="modSp">
        <pc:chgData name="Alicia Zambrano B." userId="S::azambranob@duoc.cl::eaca8ede-10c1-4fdb-aeec-ecec6b688727" providerId="AD" clId="Web-{017A7972-093A-B563-C59E-19C3D963E701}" dt="2022-12-28T21:36:18.022" v="1" actId="20577"/>
        <pc:sldMkLst>
          <pc:docMk/>
          <pc:sldMk cId="1112750826" sldId="384"/>
        </pc:sldMkLst>
        <pc:spChg chg="mod">
          <ac:chgData name="Alicia Zambrano B." userId="S::azambranob@duoc.cl::eaca8ede-10c1-4fdb-aeec-ecec6b688727" providerId="AD" clId="Web-{017A7972-093A-B563-C59E-19C3D963E701}" dt="2022-12-28T21:36:18.022" v="1" actId="20577"/>
          <ac:spMkLst>
            <pc:docMk/>
            <pc:sldMk cId="1112750826" sldId="384"/>
            <ac:spMk id="4" creationId="{B5D9439E-7207-A900-E5B5-63A5ED685D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28-12-2022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28-12-2022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&amp;t=7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rfacil.com/blog/arduino-blog/git-y-github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3"/>
              </a:rPr>
              <a:t>https://www.youtube.com/watch?v=w3jLJU7DT5E&amp;t=7s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948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C00000"/>
                </a:solidFill>
              </a:rPr>
              <a:t>Link </a:t>
            </a:r>
            <a:r>
              <a:rPr lang="es-CL" sz="1200" dirty="0">
                <a:solidFill>
                  <a:srgbClr val="C00000"/>
                </a:solidFill>
              </a:rPr>
              <a:t>apoyo a más información </a:t>
            </a:r>
            <a:r>
              <a:rPr lang="en-US" sz="1200" dirty="0">
                <a:solidFill>
                  <a:srgbClr val="C00000"/>
                </a:solidFill>
              </a:rPr>
              <a:t>de GitHub: </a:t>
            </a:r>
          </a:p>
          <a:p>
            <a:r>
              <a:rPr lang="en-US" sz="1200" dirty="0">
                <a:hlinkClick r:id="rId3"/>
              </a:rPr>
              <a:t>https://programarfacil.com/blog/arduino-blog/git-y-github/</a:t>
            </a:r>
            <a:endParaRPr lang="en-US" sz="1200" dirty="0"/>
          </a:p>
          <a:p>
            <a:endParaRPr lang="en-US" sz="1200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84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Referencia: https://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ellibrodepython.com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/listas-en-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49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61" r:id="rId10"/>
    <p:sldLayoutId id="2147483666" r:id="rId11"/>
    <p:sldLayoutId id="2147483662" r:id="rId12"/>
    <p:sldLayoutId id="2147483668" r:id="rId13"/>
    <p:sldLayoutId id="2147483663" r:id="rId14"/>
    <p:sldLayoutId id="2147483664" r:id="rId15"/>
    <p:sldLayoutId id="2147483665" r:id="rId16"/>
    <p:sldLayoutId id="2147483667" r:id="rId1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&amp;t=7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rogramarfacil.com/blog/arduino-blog/git-y-github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3</a:t>
            </a:r>
          </a:p>
        </p:txBody>
      </p:sp>
    </p:spTree>
    <p:extLst>
      <p:ext uri="{BB962C8B-B14F-4D97-AF65-F5344CB8AC3E}">
        <p14:creationId xmlns:p14="http://schemas.microsoft.com/office/powerpoint/2010/main" val="275138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</a:p>
          <a:p>
            <a:r>
              <a:rPr lang="es-CL" sz="4400" dirty="0">
                <a:latin typeface="Arial"/>
                <a:cs typeface="Arial"/>
              </a:rPr>
              <a:t>Características</a:t>
            </a:r>
            <a:endParaRPr lang="es-ES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CD3ACD2-A044-281D-00A6-8E51CBB3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235540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BB54E9-03CB-DCFD-3A35-0833CF2FB967}"/>
              </a:ext>
            </a:extLst>
          </p:cNvPr>
          <p:cNvSpPr txBox="1"/>
          <p:nvPr/>
        </p:nvSpPr>
        <p:spPr>
          <a:xfrm>
            <a:off x="6162137" y="3825875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</a:t>
            </a: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ordenadas, dado que mantienen el orden en el que han sido definidas.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612FD2C-281A-5BC3-23DE-AEEF0336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50" y="1057275"/>
            <a:ext cx="27686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2A9672-910E-49BF-4659-5CEF340B7157}"/>
              </a:ext>
            </a:extLst>
          </p:cNvPr>
          <p:cNvSpPr txBox="1"/>
          <p:nvPr/>
        </p:nvSpPr>
        <p:spPr>
          <a:xfrm>
            <a:off x="9571764" y="3825875"/>
            <a:ext cx="257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Pueden ser formadas por tipos arbitrarios.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40BC1B1D-5664-5662-09D4-FA8DD1CC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50" y="1311275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256448-8CEF-0795-8072-8CB3D8C93249}"/>
              </a:ext>
            </a:extLst>
          </p:cNvPr>
          <p:cNvSpPr txBox="1"/>
          <p:nvPr/>
        </p:nvSpPr>
        <p:spPr>
          <a:xfrm>
            <a:off x="13585825" y="3825875"/>
            <a:ext cx="257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Pueden ser indexadas con [i]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2BAC352C-FC03-79C6-295B-95192259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41" y="5751832"/>
            <a:ext cx="2332218" cy="23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1ABB5D-EF2D-4595-31D6-4A1BFFC516D4}"/>
              </a:ext>
            </a:extLst>
          </p:cNvPr>
          <p:cNvSpPr txBox="1"/>
          <p:nvPr/>
        </p:nvSpPr>
        <p:spPr>
          <a:xfrm>
            <a:off x="6162137" y="8173027"/>
            <a:ext cx="257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pueden anidar, es decir, incluir una lista dentro de otra.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CEF40FBB-0339-FCC3-F828-0C6AB68F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81" y="5685755"/>
            <a:ext cx="2130286" cy="21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F9E2361-8007-1B16-26A4-7A81161A9D2E}"/>
              </a:ext>
            </a:extLst>
          </p:cNvPr>
          <p:cNvSpPr txBox="1"/>
          <p:nvPr/>
        </p:nvSpPr>
        <p:spPr>
          <a:xfrm>
            <a:off x="9649256" y="8173027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mutables, ya que sus elementos pueden ser modificados.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19E3D0-AE75-9576-BF5E-1B4B6682C9AA}"/>
              </a:ext>
            </a:extLst>
          </p:cNvPr>
          <p:cNvSpPr txBox="1"/>
          <p:nvPr/>
        </p:nvSpPr>
        <p:spPr>
          <a:xfrm>
            <a:off x="13415344" y="8173027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dinámicas, ya que se pueden añadir o eliminar elementos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9F8D0A94-B640-1342-4BE9-AC7F5E6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118" y="5404190"/>
            <a:ext cx="2438063" cy="243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77F1C2F-216C-66DE-9349-44C021B93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7652" y="9514251"/>
            <a:ext cx="1143015" cy="1143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9E5FF5C-779D-DCFD-F3AC-7782735652F3}"/>
              </a:ext>
            </a:extLst>
          </p:cNvPr>
          <p:cNvSpPr/>
          <p:nvPr/>
        </p:nvSpPr>
        <p:spPr>
          <a:xfrm>
            <a:off x="6010321" y="9639535"/>
            <a:ext cx="3260680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ea typeface="+mn-lt"/>
                <a:cs typeface="+mn-lt"/>
              </a:rPr>
              <a:t>Referencia: https://ellibrodepython.com/listas-en-python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22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Elementos de una Lista</a:t>
            </a:r>
            <a:endParaRPr lang="es-ES" sz="4400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5619545" y="4916517"/>
            <a:ext cx="13716000" cy="1200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El ejemplo muestra que posee 3 elementos y que para acceder a ellos, sólo se utiliza un índice.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997EF2-89DB-0C78-E342-375D6C7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1943916"/>
            <a:ext cx="11125689" cy="191333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EF2983-22E7-6B7E-EB0D-834EE29F9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50" y="7026275"/>
            <a:ext cx="5244148" cy="2123880"/>
          </a:xfrm>
          <a:prstGeom prst="rect">
            <a:avLst/>
          </a:prstGeom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448C60F8-3F89-DD73-BD3C-34EEB542189E}"/>
              </a:ext>
            </a:extLst>
          </p:cNvPr>
          <p:cNvSpPr txBox="1"/>
          <p:nvPr/>
        </p:nvSpPr>
        <p:spPr>
          <a:xfrm>
            <a:off x="11429347" y="7039477"/>
            <a:ext cx="8444497" cy="1564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elemento 1 está en la posición 0</a:t>
            </a: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elemento 2 está en la posición 1</a:t>
            </a: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elemento 3 está en la posición 2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Elementos de una Lista</a:t>
            </a:r>
            <a:endParaRPr lang="es-ES" sz="4400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5938649" y="1738089"/>
            <a:ext cx="10223705" cy="1200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Para acceder al último elemento de la lista, sólo se utiliza el índice -1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448C60F8-3F89-DD73-BD3C-34EEB542189E}"/>
              </a:ext>
            </a:extLst>
          </p:cNvPr>
          <p:cNvSpPr txBox="1"/>
          <p:nvPr/>
        </p:nvSpPr>
        <p:spPr>
          <a:xfrm>
            <a:off x="6549907" y="8525542"/>
            <a:ext cx="10436343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Si considero el índice -2, ¿cuál será el resultado?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068099-0742-99E0-E60E-A5EFE2AC2CD8}"/>
              </a:ext>
            </a:extLst>
          </p:cNvPr>
          <p:cNvSpPr/>
          <p:nvPr/>
        </p:nvSpPr>
        <p:spPr>
          <a:xfrm>
            <a:off x="6575630" y="7039477"/>
            <a:ext cx="226906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>
                <a:solidFill>
                  <a:srgbClr val="317DE2"/>
                </a:solidFill>
              </a:rPr>
              <a:t>Resultado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D6DF6E-FBB5-43CF-3F1C-641E4843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89" y="3297298"/>
            <a:ext cx="6695821" cy="2614122"/>
          </a:xfrm>
          <a:prstGeom prst="rect">
            <a:avLst/>
          </a:prstGeom>
        </p:spPr>
      </p:pic>
      <p:sp>
        <p:nvSpPr>
          <p:cNvPr id="10" name="Flecha arriba 9">
            <a:extLst>
              <a:ext uri="{FF2B5EF4-FFF2-40B4-BE49-F238E27FC236}">
                <a16:creationId xmlns:a16="http://schemas.microsoft.com/office/drawing/2014/main" id="{55F00E47-C6DF-E2E7-9F13-8B12D76F290F}"/>
              </a:ext>
            </a:extLst>
          </p:cNvPr>
          <p:cNvSpPr/>
          <p:nvPr/>
        </p:nvSpPr>
        <p:spPr>
          <a:xfrm>
            <a:off x="7244489" y="5911420"/>
            <a:ext cx="838200" cy="1128057"/>
          </a:xfrm>
          <a:prstGeom prst="up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012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202876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Append(&lt;obj&gt;)</a:t>
            </a:r>
          </a:p>
          <a:p>
            <a:pPr marL="12700">
              <a:spcBef>
                <a:spcPts val="720"/>
              </a:spcBef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append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agregar 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elementos al final de la lista.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956621D-275D-F5F4-44F5-4231A543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0" y="4359275"/>
            <a:ext cx="9906000" cy="48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Extend(&lt;iterable&gt;)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extend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añadir una lista a 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una lista inicial.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15EB2F-4895-3269-1E5C-BE250540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4359275"/>
            <a:ext cx="11136088" cy="47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Insert(&lt;index&gt;,&lt;obj&gt;)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insert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añadir un elemento en una posición determinado</a:t>
            </a:r>
            <a:r>
              <a:rPr lang="es-CL" altLang="en-US" sz="4000" dirty="0"/>
              <a:t>.</a:t>
            </a: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633E4D-645D-7318-F5D3-1573BBCD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31" y="4283075"/>
            <a:ext cx="10515600" cy="45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Remove(&lt;obj&gt;)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remove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recibir como argumento un objeto y lo borra de la lista</a:t>
            </a:r>
            <a:r>
              <a:rPr lang="es-CL" altLang="en-US" sz="4000" dirty="0"/>
              <a:t>.</a:t>
            </a: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935671-68A1-4B53-1797-A8318C5B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4206875"/>
            <a:ext cx="9144000" cy="50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6172200" cy="686341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elimina el último elemento 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de la lista</a:t>
            </a:r>
            <a:r>
              <a:rPr lang="es-CL" altLang="en-US" sz="4000" dirty="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altLang="en-US" sz="4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</a:t>
            </a:r>
            <a:r>
              <a:rPr lang="es-CL" altLang="en-US" sz="4000" dirty="0">
                <a:latin typeface="+mn-lt"/>
              </a:rPr>
              <a:t>posición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), elimina el elemento que se encuentra en la posición ingresada.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8153FC-B60C-C184-BC38-09B38514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0" y="2570035"/>
            <a:ext cx="6169280" cy="3084640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20DB71-37A2-3507-208A-B2F6787AB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650" y="5940891"/>
            <a:ext cx="6221124" cy="3182344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414669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reverse(), permite invertir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el orden de la lista</a:t>
            </a:r>
            <a:r>
              <a:rPr lang="es-CL" altLang="en-US" sz="4000" dirty="0"/>
              <a:t>.</a:t>
            </a: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4A04B0-A788-3D2A-D9DE-AD305C0D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40" y="4286249"/>
            <a:ext cx="9086737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2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 ordenar los elementos de menor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 mayor</a:t>
            </a:r>
            <a:r>
              <a:rPr lang="es-CL" altLang="en-US" sz="4000" dirty="0"/>
              <a:t>.</a:t>
            </a:r>
            <a:endParaRPr kumimoji="0" lang="es-CL" altLang="en-US" sz="4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830373-C671-F83B-AB6D-3A6BB638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4206875"/>
            <a:ext cx="9531350" cy="43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454275"/>
            <a:ext cx="10515600" cy="194412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 algn="just"/>
            <a:r>
              <a:rPr lang="es-MX" sz="4000" b="0" dirty="0">
                <a:ea typeface="Consolas"/>
                <a:cs typeface="Arial" panose="020B0604020202020204" pitchFamily="34" charset="0"/>
                <a:sym typeface="Consolas"/>
              </a:rPr>
              <a:t>Utilizar GitHub para el respaldo de los códigos desarrollados en Python</a:t>
            </a: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96" y="314723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Objetivos de la sesión</a:t>
            </a:r>
          </a:p>
          <a:p>
            <a:endParaRPr lang="es-CL" dirty="0">
              <a:solidFill>
                <a:srgbClr val="317DE2"/>
              </a:solidFill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4CB7ABE9-EF19-E302-2B99-E8E898CC92D4}"/>
              </a:ext>
            </a:extLst>
          </p:cNvPr>
          <p:cNvSpPr txBox="1">
            <a:spLocks/>
          </p:cNvSpPr>
          <p:nvPr/>
        </p:nvSpPr>
        <p:spPr>
          <a:xfrm>
            <a:off x="8299450" y="5285965"/>
            <a:ext cx="10515600" cy="255454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sym typeface="Consolas"/>
              </a:rPr>
              <a:t>Declarar listas con la finalidad de realizar diferentes operaciones con sus elementos, de acuerdo a lo requerido.</a:t>
            </a:r>
          </a:p>
        </p:txBody>
      </p:sp>
      <p:pic>
        <p:nvPicPr>
          <p:cNvPr id="10" name="Gráfico 2" descr="Ojo con relleno sólido">
            <a:extLst>
              <a:ext uri="{FF2B5EF4-FFF2-40B4-BE49-F238E27FC236}">
                <a16:creationId xmlns:a16="http://schemas.microsoft.com/office/drawing/2014/main" id="{6E26DBE1-C958-5AF5-C94C-E6232ABC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96" y="5978925"/>
            <a:ext cx="9135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6242050" y="1844675"/>
            <a:ext cx="11136088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también permite ordenar los elementos de mayor a menor.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F4EB32-2287-6DFB-B07D-418A03B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4283075"/>
            <a:ext cx="9524892" cy="42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564257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1</a:t>
            </a:r>
          </a:p>
          <a:p>
            <a:pPr marL="12700" lvl="0">
              <a:spcBef>
                <a:spcPts val="720"/>
              </a:spcBef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 con tus compañeros sobre otras operaciones con las listas, por ejemplo:</a:t>
            </a:r>
          </a:p>
          <a:p>
            <a:pPr marL="12700" lvl="0">
              <a:spcBef>
                <a:spcPts val="720"/>
              </a:spcBef>
            </a:pPr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7800" lvl="0" indent="-558800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 de la lista.</a:t>
            </a:r>
          </a:p>
          <a:p>
            <a:pPr marL="1447800" lvl="0" indent="-558800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 una lista.</a:t>
            </a:r>
          </a:p>
          <a:p>
            <a:pPr marL="1447800" lvl="0" indent="-558800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Borrar los elementos de la lista.</a:t>
            </a:r>
          </a:p>
          <a:p>
            <a:pPr marL="1447800" lvl="0" indent="-558800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Contar un elemento x de la lista</a:t>
            </a:r>
          </a:p>
          <a:p>
            <a:pPr marL="1447800" lvl="0" indent="-558800">
              <a:spcBef>
                <a:spcPts val="720"/>
              </a:spcBef>
              <a:buFont typeface="Courier New" panose="02070309020205020404" pitchFamily="49" charset="0"/>
              <a:buChar char="o"/>
            </a:pPr>
            <a:endParaRPr lang="es-MX" sz="3200" dirty="0">
              <a:solidFill>
                <a:schemeClr val="tx1"/>
              </a:solidFill>
            </a:endParaRPr>
          </a:p>
          <a:p>
            <a:pPr lvl="0">
              <a:spcBef>
                <a:spcPts val="720"/>
              </a:spcBef>
            </a:pPr>
            <a:r>
              <a:rPr lang="es-MX" sz="3200" dirty="0">
                <a:solidFill>
                  <a:schemeClr val="tx1"/>
                </a:solidFill>
              </a:rPr>
              <a:t>Expone a tus compañeros y docente.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643CC09-7219-B69A-2150-E6886286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0" y="314007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564257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2</a:t>
            </a:r>
          </a:p>
          <a:p>
            <a:pPr marL="12700" lvl="0" algn="just">
              <a:spcBef>
                <a:spcPts val="720"/>
              </a:spcBef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 con tus compañeros sobre operaciones con String (Cadena de Caracteres), por ejemplo:</a:t>
            </a:r>
          </a:p>
          <a:p>
            <a:pPr marL="12700" lvl="0" algn="just">
              <a:spcBef>
                <a:spcPts val="720"/>
              </a:spcBef>
            </a:pPr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7800" lvl="0" indent="-558800" algn="just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447800" lvl="0" indent="-558800" algn="just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1447800" lvl="0" indent="-558800" algn="just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447800" lvl="0" indent="-558800" algn="just">
              <a:spcBef>
                <a:spcPts val="720"/>
              </a:spcBef>
              <a:buFont typeface="Courier New" panose="02070309020205020404" pitchFamily="49" charset="0"/>
              <a:buChar char="o"/>
            </a:pP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89000" lvl="0">
              <a:spcBef>
                <a:spcPts val="720"/>
              </a:spcBef>
            </a:pPr>
            <a:endParaRPr lang="es-MX" sz="3200" dirty="0">
              <a:solidFill>
                <a:schemeClr val="tx1"/>
              </a:solidFill>
            </a:endParaRPr>
          </a:p>
          <a:p>
            <a:pPr lvl="0">
              <a:spcBef>
                <a:spcPts val="720"/>
              </a:spcBef>
            </a:pPr>
            <a:r>
              <a:rPr lang="es-MX" sz="3200" dirty="0">
                <a:solidFill>
                  <a:schemeClr val="tx1"/>
                </a:solidFill>
              </a:rPr>
              <a:t>Expone a tus compañeros y docente.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643CC09-7219-B69A-2150-E6886286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0" y="314007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Git y GitHub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050" y="2987675"/>
            <a:ext cx="12420600" cy="5416868"/>
          </a:xfrm>
        </p:spPr>
        <p:txBody>
          <a:bodyPr/>
          <a:lstStyle/>
          <a:p>
            <a:r>
              <a:rPr lang="es-CL" sz="3200" b="1" dirty="0">
                <a:solidFill>
                  <a:srgbClr val="317DE2"/>
                </a:solidFill>
              </a:rPr>
              <a:t>Git</a:t>
            </a:r>
            <a:r>
              <a:rPr lang="es-CL" sz="3200" dirty="0">
                <a:solidFill>
                  <a:srgbClr val="317DE2"/>
                </a:solidFill>
              </a:rPr>
              <a:t> </a:t>
            </a:r>
            <a:r>
              <a:rPr lang="es-CL" sz="3200" dirty="0"/>
              <a:t>es un proyecto de código abierto, el cual permite llevar un control de versiones de un proyecto. Es el sistema base de versiones. Se usa localmente.</a:t>
            </a:r>
          </a:p>
          <a:p>
            <a:endParaRPr lang="es-CL" sz="3200" dirty="0"/>
          </a:p>
          <a:p>
            <a:endParaRPr lang="es-CL" sz="3200" dirty="0"/>
          </a:p>
          <a:p>
            <a:r>
              <a:rPr lang="es-CL" sz="3200" b="1" dirty="0">
                <a:solidFill>
                  <a:srgbClr val="317DE2"/>
                </a:solidFill>
              </a:rPr>
              <a:t>GitHub</a:t>
            </a:r>
            <a:r>
              <a:rPr lang="es-CL" sz="3200" dirty="0"/>
              <a:t> es una herramienta que trabaja con Git, y agrega la centralización de los proyectos en nube, interfaces muy sencillas de ocupar, junto con el control de versiones centralizado, permitiendo a varios desarrolladores unificar sus códigos en la nube de GitHub, mejorando la comunicación, el desarrollo, los respaldos y la unificación de códigos (todo en nube).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59F57A7-6188-D26C-C0CB-9C21BA2E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08" y="3140075"/>
            <a:ext cx="3059442" cy="12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C1FAF17-2E57-E48C-F382-7FCFFDC8A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5867206"/>
            <a:ext cx="4683934" cy="25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915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El concepto de GitHub</a:t>
            </a:r>
            <a:endParaRPr lang="es-ES" sz="4400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D9C526D7-3DC5-3353-C9C8-5AB34034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596548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99957E-55D2-FCE8-D6DF-ED130E6A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50" y="3790348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-logo (1) - iTMethods">
            <a:extLst>
              <a:ext uri="{FF2B5EF4-FFF2-40B4-BE49-F238E27FC236}">
                <a16:creationId xmlns:a16="http://schemas.microsoft.com/office/drawing/2014/main" id="{6C82B1FB-AF64-2923-3DF6-03ADEBDE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58" y="6556412"/>
            <a:ext cx="98252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E561881-350F-2E65-819C-EB4F33D668DE}"/>
              </a:ext>
            </a:extLst>
          </p:cNvPr>
          <p:cNvSpPr/>
          <p:nvPr/>
        </p:nvSpPr>
        <p:spPr>
          <a:xfrm>
            <a:off x="10519881" y="3205016"/>
            <a:ext cx="4304855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u="sng" dirty="0">
                <a:ea typeface="+mn-lt"/>
                <a:cs typeface="+mn-lt"/>
                <a:hlinkClick r:id="rId3"/>
              </a:rPr>
              <a:t>https://www.youtube.com/watch?v=w3jLJU7DT5E&amp;t=7s</a:t>
            </a:r>
            <a:r>
              <a:rPr lang="es-CL" sz="2000" dirty="0">
                <a:ea typeface="+mn-lt"/>
                <a:cs typeface="+mn-lt"/>
              </a:rPr>
              <a:t> 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61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GitHub</a:t>
            </a:r>
            <a:endParaRPr lang="es-ES" sz="4400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6158864" y="1692275"/>
            <a:ext cx="12427585" cy="257762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12700">
              <a:spcBef>
                <a:spcPts val="720"/>
              </a:spcBef>
            </a:pPr>
            <a:r>
              <a:rPr lang="es-MX" sz="3600" dirty="0">
                <a:latin typeface="Arial"/>
                <a:cs typeface="Arial"/>
              </a:rPr>
              <a:t>Revisa la carpeta </a:t>
            </a:r>
            <a:r>
              <a:rPr lang="es-MX" sz="3600" b="1" dirty="0">
                <a:solidFill>
                  <a:srgbClr val="317DE2"/>
                </a:solidFill>
                <a:latin typeface="Arial"/>
                <a:cs typeface="Arial"/>
              </a:rPr>
              <a:t>Instructivo GitHub</a:t>
            </a:r>
            <a:r>
              <a:rPr lang="es-MX" sz="3600">
                <a:latin typeface="Arial"/>
                <a:cs typeface="Arial"/>
              </a:rPr>
              <a:t>  para: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Crear tu cuenta.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Subir los archivos de Python.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Compartir información con tus pares y docente.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CC165E-F12D-E167-4778-AA6C2641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1" y="7407275"/>
            <a:ext cx="3632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9C76E75E-70A7-F176-BB42-A15B76D7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5502275"/>
            <a:ext cx="118618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3A05A54E-48C0-6801-E980-BBBA5E4B5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817" y="9238721"/>
            <a:ext cx="1143015" cy="1143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428B671-6CF5-9D03-8AE3-D8565499D83D}"/>
              </a:ext>
            </a:extLst>
          </p:cNvPr>
          <p:cNvSpPr/>
          <p:nvPr/>
        </p:nvSpPr>
        <p:spPr>
          <a:xfrm>
            <a:off x="7699253" y="9181880"/>
            <a:ext cx="5877769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ea typeface="+mn-lt"/>
                <a:cs typeface="+mn-lt"/>
              </a:rPr>
              <a:t>Link apoyo a más información de GitHub: </a:t>
            </a:r>
            <a:endParaRPr lang="es-ES" sz="2000">
              <a:ea typeface="+mn-lt"/>
              <a:cs typeface="+mn-lt"/>
            </a:endParaRPr>
          </a:p>
          <a:p>
            <a:r>
              <a:rPr lang="es-CL" sz="2000" dirty="0">
                <a:ea typeface="+mn-lt"/>
                <a:cs typeface="+mn-lt"/>
                <a:hlinkClick r:id="rId6"/>
              </a:rPr>
              <a:t>https://programarfacil.com/blog/arduino-blog/git-y-github/</a:t>
            </a:r>
            <a:endParaRPr lang="es-E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7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  <a:endParaRPr lang="es-ES" sz="4400"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24B20053-655D-4273-387C-DBCFCAFBB36D}"/>
              </a:ext>
            </a:extLst>
          </p:cNvPr>
          <p:cNvSpPr txBox="1"/>
          <p:nvPr/>
        </p:nvSpPr>
        <p:spPr>
          <a:xfrm>
            <a:off x="6203950" y="1596965"/>
            <a:ext cx="8458200" cy="1200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Son un tipo de dato que permite almacenar datos de cualquier tipo.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Solutions Company USA | ConvergeSol">
            <a:extLst>
              <a:ext uri="{FF2B5EF4-FFF2-40B4-BE49-F238E27FC236}">
                <a16:creationId xmlns:a16="http://schemas.microsoft.com/office/drawing/2014/main" id="{69E32918-E027-8E94-09DF-DB01FBC1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47" y="3861185"/>
            <a:ext cx="8763000" cy="58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  <a:endParaRPr lang="es-ES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03DC5A6-CF64-6E05-7150-06444A93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7102475"/>
            <a:ext cx="12919218" cy="17984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8133BF-7EC0-3498-2292-F806D1913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39" y="2606675"/>
            <a:ext cx="7724103" cy="4022230"/>
          </a:xfrm>
          <a:prstGeom prst="rect">
            <a:avLst/>
          </a:prstGeo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E65F51ED-78CE-FD99-2E69-C06E1EB1DC1F}"/>
              </a:ext>
            </a:extLst>
          </p:cNvPr>
          <p:cNvSpPr txBox="1"/>
          <p:nvPr/>
        </p:nvSpPr>
        <p:spPr>
          <a:xfrm>
            <a:off x="9655558" y="3272163"/>
            <a:ext cx="8596584" cy="230832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La imagen muestra que en cada caja podemos guardar un valor, sea este una variable numérica, cadenas de caracteres, incluso una lista.</a:t>
            </a:r>
            <a:endParaRPr lang="es-MX" sz="36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862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  <a:endParaRPr lang="es-ES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E65F51ED-78CE-FD99-2E69-C06E1EB1DC1F}"/>
              </a:ext>
            </a:extLst>
          </p:cNvPr>
          <p:cNvSpPr txBox="1"/>
          <p:nvPr/>
        </p:nvSpPr>
        <p:spPr>
          <a:xfrm>
            <a:off x="6394450" y="2606675"/>
            <a:ext cx="12192000" cy="286232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Se asemejan bastante a los </a:t>
            </a:r>
            <a:r>
              <a:rPr lang="es-CL" sz="36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, si consideramos otros lenguajes de programación.</a:t>
            </a:r>
          </a:p>
          <a:p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Si necesitamos incluir más de un valor dentro de la lista, sólo los separamos con coma.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CA1361-8888-2F47-5CA8-B0115413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680" y="6221353"/>
            <a:ext cx="9848451" cy="19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0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Crear Lista</a:t>
            </a:r>
            <a:endParaRPr lang="es-ES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B708899-8A80-3D16-FC24-95728D68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2378075"/>
            <a:ext cx="10605900" cy="23162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3E7E9D-E7BF-109A-8396-8CF8064BBAF9}"/>
              </a:ext>
            </a:extLst>
          </p:cNvPr>
          <p:cNvSpPr txBox="1"/>
          <p:nvPr/>
        </p:nvSpPr>
        <p:spPr>
          <a:xfrm>
            <a:off x="7689850" y="595947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Nombre de la lista</a:t>
            </a:r>
            <a:endParaRPr lang="en-US" sz="3600" dirty="0">
              <a:solidFill>
                <a:srgbClr val="317DE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37C287-2D4B-871F-9292-5821F9C7CB12}"/>
              </a:ext>
            </a:extLst>
          </p:cNvPr>
          <p:cNvSpPr txBox="1"/>
          <p:nvPr/>
        </p:nvSpPr>
        <p:spPr>
          <a:xfrm>
            <a:off x="12719050" y="5959475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Estos paréntesis de corchete indican que es una lista</a:t>
            </a:r>
            <a:endParaRPr lang="en-US" sz="3600" dirty="0">
              <a:solidFill>
                <a:srgbClr val="317DE2"/>
              </a:solidFill>
            </a:endParaRPr>
          </a:p>
        </p:txBody>
      </p:sp>
      <p:sp>
        <p:nvSpPr>
          <p:cNvPr id="10" name="Flecha arriba 9">
            <a:extLst>
              <a:ext uri="{FF2B5EF4-FFF2-40B4-BE49-F238E27FC236}">
                <a16:creationId xmlns:a16="http://schemas.microsoft.com/office/drawing/2014/main" id="{265C47ED-FA04-8598-D30D-8A8A347DFEC2}"/>
              </a:ext>
            </a:extLst>
          </p:cNvPr>
          <p:cNvSpPr/>
          <p:nvPr/>
        </p:nvSpPr>
        <p:spPr>
          <a:xfrm>
            <a:off x="9184466" y="4048112"/>
            <a:ext cx="914400" cy="1769801"/>
          </a:xfrm>
          <a:prstGeom prst="up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13C3EAF9-36D2-2072-1A96-1584C96A5282}"/>
              </a:ext>
            </a:extLst>
          </p:cNvPr>
          <p:cNvSpPr/>
          <p:nvPr/>
        </p:nvSpPr>
        <p:spPr>
          <a:xfrm>
            <a:off x="13911449" y="4048112"/>
            <a:ext cx="914400" cy="1769801"/>
          </a:xfrm>
          <a:prstGeom prst="up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91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759</Words>
  <Application>Microsoft Office PowerPoint</Application>
  <PresentationFormat>Personalizado</PresentationFormat>
  <Paragraphs>108</Paragraphs>
  <Slides>23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Paula Quercia Garcés</cp:lastModifiedBy>
  <cp:revision>257</cp:revision>
  <dcterms:created xsi:type="dcterms:W3CDTF">2021-04-02T01:36:00Z</dcterms:created>
  <dcterms:modified xsi:type="dcterms:W3CDTF">2022-12-28T21:36:22Z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