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handoutMasterIdLst>
    <p:handoutMasterId r:id="rId20"/>
  </p:handoutMasterIdLst>
  <p:sldIdLst>
    <p:sldId id="389" r:id="rId5"/>
    <p:sldId id="271" r:id="rId6"/>
    <p:sldId id="379" r:id="rId7"/>
    <p:sldId id="380" r:id="rId8"/>
    <p:sldId id="378" r:id="rId9"/>
    <p:sldId id="381" r:id="rId10"/>
    <p:sldId id="382" r:id="rId11"/>
    <p:sldId id="383" r:id="rId12"/>
    <p:sldId id="384" r:id="rId13"/>
    <p:sldId id="385" r:id="rId14"/>
    <p:sldId id="386" r:id="rId15"/>
    <p:sldId id="387" r:id="rId16"/>
    <p:sldId id="388" r:id="rId17"/>
    <p:sldId id="308" r:id="rId18"/>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BE0849"/>
    <a:srgbClr val="EB7A2C"/>
    <a:srgbClr val="9EA4A8"/>
    <a:srgbClr val="E60C7E"/>
    <a:srgbClr val="C9D11E"/>
    <a:srgbClr val="434342"/>
    <a:srgbClr val="D52155"/>
    <a:srgbClr val="D6833D"/>
    <a:srgbClr val="00A9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E2802-1316-A0DB-C9FD-0B8DEE3ABED2}" v="4" dt="2022-11-11T15:29:39.013"/>
    <p1510:client id="{20CA314C-3A4F-D8D0-CDD8-7429AEBDFB2D}" v="4" dt="2022-11-03T14:11:03.827"/>
    <p1510:client id="{5AC97A7C-C83F-CACE-BCFC-25B3292ACDC6}" v="6" dt="2022-11-10T22:41:17.80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55"/>
    <p:restoredTop sz="94643"/>
  </p:normalViewPr>
  <p:slideViewPr>
    <p:cSldViewPr>
      <p:cViewPr varScale="1">
        <p:scale>
          <a:sx n="67" d="100"/>
          <a:sy n="67" d="100"/>
        </p:scale>
        <p:origin x="840" y="66"/>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a andrea Quercia Garces" userId="S::p.quercia@profesor.duoc.cl::1cd33289-c6c9-4ae2-86a9-e11350f8a041" providerId="AD" clId="Web-{5AC97A7C-C83F-CACE-BCFC-25B3292ACDC6}"/>
    <pc:docChg chg="addSld delSld modSld">
      <pc:chgData name="Paula andrea Quercia Garces" userId="S::p.quercia@profesor.duoc.cl::1cd33289-c6c9-4ae2-86a9-e11350f8a041" providerId="AD" clId="Web-{5AC97A7C-C83F-CACE-BCFC-25B3292ACDC6}" dt="2022-11-10T22:41:17.809" v="2"/>
      <pc:docMkLst>
        <pc:docMk/>
      </pc:docMkLst>
      <pc:sldChg chg="del">
        <pc:chgData name="Paula andrea Quercia Garces" userId="S::p.quercia@profesor.duoc.cl::1cd33289-c6c9-4ae2-86a9-e11350f8a041" providerId="AD" clId="Web-{5AC97A7C-C83F-CACE-BCFC-25B3292ACDC6}" dt="2022-11-10T22:41:17.809" v="2"/>
        <pc:sldMkLst>
          <pc:docMk/>
          <pc:sldMk cId="4122261599" sldId="267"/>
        </pc:sldMkLst>
      </pc:sldChg>
      <pc:sldChg chg="modSp add">
        <pc:chgData name="Paula andrea Quercia Garces" userId="S::p.quercia@profesor.duoc.cl::1cd33289-c6c9-4ae2-86a9-e11350f8a041" providerId="AD" clId="Web-{5AC97A7C-C83F-CACE-BCFC-25B3292ACDC6}" dt="2022-11-10T22:41:14.871" v="1" actId="20577"/>
        <pc:sldMkLst>
          <pc:docMk/>
          <pc:sldMk cId="4276417725" sldId="389"/>
        </pc:sldMkLst>
        <pc:spChg chg="mod">
          <ac:chgData name="Paula andrea Quercia Garces" userId="S::p.quercia@profesor.duoc.cl::1cd33289-c6c9-4ae2-86a9-e11350f8a041" providerId="AD" clId="Web-{5AC97A7C-C83F-CACE-BCFC-25B3292ACDC6}" dt="2022-11-10T22:41:14.871" v="1" actId="20577"/>
          <ac:spMkLst>
            <pc:docMk/>
            <pc:sldMk cId="4276417725" sldId="389"/>
            <ac:spMk id="4" creationId="{2BAB9267-BCDC-C68D-BEFB-9F71BA5E8820}"/>
          </ac:spMkLst>
        </pc:spChg>
      </pc:sldChg>
      <pc:sldMasterChg chg="addSldLayout">
        <pc:chgData name="Paula andrea Quercia Garces" userId="S::p.quercia@profesor.duoc.cl::1cd33289-c6c9-4ae2-86a9-e11350f8a041" providerId="AD" clId="Web-{5AC97A7C-C83F-CACE-BCFC-25B3292ACDC6}" dt="2022-11-10T22:41:08.137" v="0"/>
        <pc:sldMasterMkLst>
          <pc:docMk/>
          <pc:sldMasterMk cId="0" sldId="2147483648"/>
        </pc:sldMasterMkLst>
        <pc:sldLayoutChg chg="add">
          <pc:chgData name="Paula andrea Quercia Garces" userId="S::p.quercia@profesor.duoc.cl::1cd33289-c6c9-4ae2-86a9-e11350f8a041" providerId="AD" clId="Web-{5AC97A7C-C83F-CACE-BCFC-25B3292ACDC6}" dt="2022-11-10T22:41:08.137" v="0"/>
          <pc:sldLayoutMkLst>
            <pc:docMk/>
            <pc:sldMasterMk cId="0" sldId="2147483648"/>
            <pc:sldLayoutMk cId="2385111544" sldId="2147483669"/>
          </pc:sldLayoutMkLst>
        </pc:sldLayoutChg>
      </pc:sldMasterChg>
    </pc:docChg>
  </pc:docChgLst>
  <pc:docChgLst>
    <pc:chgData name="Alicia Zambrano B." userId="S::azambranob@duoc.cl::eaca8ede-10c1-4fdb-aeec-ecec6b688727" providerId="AD" clId="Web-{1E8E2802-1316-A0DB-C9FD-0B8DEE3ABED2}"/>
    <pc:docChg chg="modSld">
      <pc:chgData name="Alicia Zambrano B." userId="S::azambranob@duoc.cl::eaca8ede-10c1-4fdb-aeec-ecec6b688727" providerId="AD" clId="Web-{1E8E2802-1316-A0DB-C9FD-0B8DEE3ABED2}" dt="2022-11-11T15:29:38.216" v="2" actId="20577"/>
      <pc:docMkLst>
        <pc:docMk/>
      </pc:docMkLst>
      <pc:sldChg chg="delSp modSp">
        <pc:chgData name="Alicia Zambrano B." userId="S::azambranob@duoc.cl::eaca8ede-10c1-4fdb-aeec-ecec6b688727" providerId="AD" clId="Web-{1E8E2802-1316-A0DB-C9FD-0B8DEE3ABED2}" dt="2022-11-11T15:29:38.216" v="2" actId="20577"/>
        <pc:sldMkLst>
          <pc:docMk/>
          <pc:sldMk cId="2531329642" sldId="274"/>
        </pc:sldMkLst>
        <pc:spChg chg="mod">
          <ac:chgData name="Alicia Zambrano B." userId="S::azambranob@duoc.cl::eaca8ede-10c1-4fdb-aeec-ecec6b688727" providerId="AD" clId="Web-{1E8E2802-1316-A0DB-C9FD-0B8DEE3ABED2}" dt="2022-11-11T15:29:38.216" v="2" actId="20577"/>
          <ac:spMkLst>
            <pc:docMk/>
            <pc:sldMk cId="2531329642" sldId="274"/>
            <ac:spMk id="4" creationId="{00000000-0000-0000-0000-000000000000}"/>
          </ac:spMkLst>
        </pc:spChg>
        <pc:spChg chg="del">
          <ac:chgData name="Alicia Zambrano B." userId="S::azambranob@duoc.cl::eaca8ede-10c1-4fdb-aeec-ecec6b688727" providerId="AD" clId="Web-{1E8E2802-1316-A0DB-C9FD-0B8DEE3ABED2}" dt="2022-11-11T15:29:35.388" v="0"/>
          <ac:spMkLst>
            <pc:docMk/>
            <pc:sldMk cId="2531329642" sldId="274"/>
            <ac:spMk id="6" creationId="{F0859DC4-8631-71E9-40E3-12B316F39963}"/>
          </ac:spMkLst>
        </pc:spChg>
      </pc:sldChg>
    </pc:docChg>
  </pc:docChgLst>
  <pc:docChgLst>
    <pc:chgData name="Usuario invitado" userId="S::urn:spo:anon#33048e76000c0798c2a50e0ad97889a4e5a9b317ebc64471ba2b86a594b2d8ac::" providerId="AD" clId="Web-{20CA314C-3A4F-D8D0-CDD8-7429AEBDFB2D}"/>
    <pc:docChg chg="modSld">
      <pc:chgData name="Usuario invitado" userId="S::urn:spo:anon#33048e76000c0798c2a50e0ad97889a4e5a9b317ebc64471ba2b86a594b2d8ac::" providerId="AD" clId="Web-{20CA314C-3A4F-D8D0-CDD8-7429AEBDFB2D}" dt="2022-11-03T14:11:01.702" v="0" actId="20577"/>
      <pc:docMkLst>
        <pc:docMk/>
      </pc:docMkLst>
      <pc:sldChg chg="modSp">
        <pc:chgData name="Usuario invitado" userId="S::urn:spo:anon#33048e76000c0798c2a50e0ad97889a4e5a9b317ebc64471ba2b86a594b2d8ac::" providerId="AD" clId="Web-{20CA314C-3A4F-D8D0-CDD8-7429AEBDFB2D}" dt="2022-11-03T14:11:01.702" v="0" actId="20577"/>
        <pc:sldMkLst>
          <pc:docMk/>
          <pc:sldMk cId="144748691" sldId="387"/>
        </pc:sldMkLst>
        <pc:spChg chg="mod">
          <ac:chgData name="Usuario invitado" userId="S::urn:spo:anon#33048e76000c0798c2a50e0ad97889a4e5a9b317ebc64471ba2b86a594b2d8ac::" providerId="AD" clId="Web-{20CA314C-3A4F-D8D0-CDD8-7429AEBDFB2D}" dt="2022-11-03T14:11:01.702" v="0" actId="20577"/>
          <ac:spMkLst>
            <pc:docMk/>
            <pc:sldMk cId="144748691" sldId="387"/>
            <ac:spMk id="4" creationId="{339EA5CB-D781-B1F9-0BD2-314D5F0385E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14-12-2022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7AD923A-1A34-1149-AAB3-BB512BA426FF}" type="datetimeFigureOut">
              <a:rPr lang="es-CL" smtClean="0"/>
              <a:t>14-12-2022</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BA1FA567-32F1-9A4A-830E-5E53246DB1FA}" type="slidenum">
              <a:rPr lang="es-CL" smtClean="0"/>
              <a:t>‹Nº›</a:t>
            </a:fld>
            <a:endParaRPr lang="es-CL"/>
          </a:p>
        </p:txBody>
      </p:sp>
    </p:spTree>
    <p:extLst>
      <p:ext uri="{BB962C8B-B14F-4D97-AF65-F5344CB8AC3E}">
        <p14:creationId xmlns:p14="http://schemas.microsoft.com/office/powerpoint/2010/main" val="412175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81" r="22418" b="23894"/>
          <a:stretch/>
        </p:blipFill>
        <p:spPr>
          <a:xfrm>
            <a:off x="0" y="0"/>
            <a:ext cx="20104100" cy="11309350"/>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210952" y="10282677"/>
            <a:ext cx="4224383" cy="833510"/>
          </a:xfrm>
          <a:prstGeom prst="rect">
            <a:avLst/>
          </a:prstGeom>
        </p:spPr>
      </p:pic>
    </p:spTree>
    <p:extLst>
      <p:ext uri="{BB962C8B-B14F-4D97-AF65-F5344CB8AC3E}">
        <p14:creationId xmlns:p14="http://schemas.microsoft.com/office/powerpoint/2010/main" val="238511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0" y="828729"/>
            <a:ext cx="6647329"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6699250"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589661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4" y="2911475"/>
            <a:ext cx="5895975" cy="1477328"/>
          </a:xfrm>
        </p:spPr>
        <p:txBody>
          <a:bodyPr/>
          <a:lstStyle>
            <a:lvl1pPr algn="l">
              <a:defRPr sz="24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325995" y="10351817"/>
            <a:ext cx="4224383" cy="833510"/>
          </a:xfrm>
          <a:prstGeom prst="rect">
            <a:avLst/>
          </a:prstGeom>
        </p:spPr>
      </p:pic>
      <p:sp>
        <p:nvSpPr>
          <p:cNvPr id="3" name="Marcador de texto 3">
            <a:extLst>
              <a:ext uri="{FF2B5EF4-FFF2-40B4-BE49-F238E27FC236}">
                <a16:creationId xmlns:a16="http://schemas.microsoft.com/office/drawing/2014/main" id="{89B0BC78-4CB7-2CDC-6DC0-5EF494D54438}"/>
              </a:ext>
            </a:extLst>
          </p:cNvPr>
          <p:cNvSpPr>
            <a:spLocks noGrp="1"/>
          </p:cNvSpPr>
          <p:nvPr>
            <p:ph type="body" sz="quarter" idx="13" hasCustomPrompt="1"/>
          </p:nvPr>
        </p:nvSpPr>
        <p:spPr>
          <a:xfrm>
            <a:off x="6891068" y="2911475"/>
            <a:ext cx="12685915" cy="1661993"/>
          </a:xfrm>
        </p:spPr>
        <p:txBody>
          <a:bodyPr/>
          <a:lstStyle>
            <a:lvl1pPr algn="l">
              <a:defRPr sz="36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8704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5022850"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39" y="1258411"/>
            <a:ext cx="4296411"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3521075"/>
            <a:ext cx="4143376" cy="1846659"/>
          </a:xfrm>
        </p:spPr>
        <p:txBody>
          <a:bodyPr/>
          <a:lstStyle>
            <a:lvl1pPr algn="l">
              <a:defRPr sz="24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325995" y="10351817"/>
            <a:ext cx="4224383" cy="833510"/>
          </a:xfrm>
          <a:prstGeom prst="rect">
            <a:avLst/>
          </a:prstGeom>
        </p:spPr>
      </p:pic>
      <p:sp>
        <p:nvSpPr>
          <p:cNvPr id="3" name="Marcador de texto 3">
            <a:extLst>
              <a:ext uri="{FF2B5EF4-FFF2-40B4-BE49-F238E27FC236}">
                <a16:creationId xmlns:a16="http://schemas.microsoft.com/office/drawing/2014/main" id="{89B0BC78-4CB7-2CDC-6DC0-5EF494D54438}"/>
              </a:ext>
            </a:extLst>
          </p:cNvPr>
          <p:cNvSpPr>
            <a:spLocks noGrp="1"/>
          </p:cNvSpPr>
          <p:nvPr>
            <p:ph type="body" sz="quarter" idx="13" hasCustomPrompt="1"/>
          </p:nvPr>
        </p:nvSpPr>
        <p:spPr>
          <a:xfrm>
            <a:off x="6891068" y="3521075"/>
            <a:ext cx="12685915" cy="1661993"/>
          </a:xfrm>
        </p:spPr>
        <p:txBody>
          <a:bodyPr/>
          <a:lstStyle>
            <a:lvl1pPr algn="l">
              <a:defRPr sz="36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Tree>
    <p:extLst>
      <p:ext uri="{BB962C8B-B14F-4D97-AF65-F5344CB8AC3E}">
        <p14:creationId xmlns:p14="http://schemas.microsoft.com/office/powerpoint/2010/main" val="107077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dirty="0"/>
              <a:t>Editar los estilos de texto del patrón
Segundo nivel
Tercer nivel
Cuarto nivel
Quinto nivel</a:t>
            </a:r>
            <a:endParaRPr lang="es-C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12/14/2022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9" r:id="rId1"/>
    <p:sldLayoutId id="2147483661" r:id="rId2"/>
    <p:sldLayoutId id="2147483666" r:id="rId3"/>
    <p:sldLayoutId id="2147483662" r:id="rId4"/>
    <p:sldLayoutId id="2147483668" r:id="rId5"/>
    <p:sldLayoutId id="2147483663" r:id="rId6"/>
    <p:sldLayoutId id="2147483664" r:id="rId7"/>
    <p:sldLayoutId id="2147483665" r:id="rId8"/>
    <p:sldLayoutId id="2147483667" r:id="rId9"/>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PGY1121</a:t>
            </a:r>
            <a:endParaRPr lang="es-CL" dirty="0"/>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4718050" y="4283075"/>
            <a:ext cx="11429999" cy="1846659"/>
          </a:xfrm>
        </p:spPr>
        <p:txBody>
          <a:bodyPr wrap="square" lIns="0" tIns="0" rIns="0" bIns="0" anchor="t">
            <a:spAutoFit/>
          </a:bodyPr>
          <a:lstStyle/>
          <a:p>
            <a:r>
              <a:rPr lang="es-CL" dirty="0">
                <a:effectLst>
                  <a:outerShdw blurRad="50800" dist="38100" dir="2700000" algn="tl" rotWithShape="0">
                    <a:prstClr val="black">
                      <a:alpha val="40000"/>
                    </a:prstClr>
                  </a:outerShdw>
                </a:effectLst>
                <a:latin typeface="Arial"/>
                <a:cs typeface="Arial"/>
              </a:rPr>
              <a:t>PROGRAMACIÓN DE ALGORITMOS </a:t>
            </a:r>
            <a:endParaRPr lang="es-CL" dirty="0">
              <a:effectLst>
                <a:outerShdw blurRad="50800" dist="38100" dir="2700000" algn="tl" rotWithShape="0">
                  <a:prstClr val="black">
                    <a:alpha val="40000"/>
                  </a:prstClr>
                </a:outerShdw>
              </a:effectLst>
            </a:endParaRPr>
          </a:p>
        </p:txBody>
      </p:sp>
      <p:sp>
        <p:nvSpPr>
          <p:cNvPr id="4" name="CuadroTexto 3">
            <a:extLst>
              <a:ext uri="{FF2B5EF4-FFF2-40B4-BE49-F238E27FC236}">
                <a16:creationId xmlns:a16="http://schemas.microsoft.com/office/drawing/2014/main" id="{2BAB9267-BCDC-C68D-BEFB-9F71BA5E8820}"/>
              </a:ext>
            </a:extLst>
          </p:cNvPr>
          <p:cNvSpPr txBox="1"/>
          <p:nvPr/>
        </p:nvSpPr>
        <p:spPr>
          <a:xfrm>
            <a:off x="5145499" y="7559675"/>
            <a:ext cx="9906000" cy="830997"/>
          </a:xfrm>
          <a:prstGeom prst="rect">
            <a:avLst/>
          </a:prstGeom>
          <a:noFill/>
        </p:spPr>
        <p:txBody>
          <a:bodyPr wrap="square" lIns="91440" tIns="45720" rIns="91440" bIns="45720" rtlCol="0" anchor="t">
            <a:spAutoFit/>
          </a:bodyPr>
          <a:lstStyle/>
          <a:p>
            <a:pPr algn="ctr"/>
            <a:r>
              <a:rPr lang="es-CL" sz="4800" dirty="0">
                <a:solidFill>
                  <a:schemeClr val="bg1"/>
                </a:solidFill>
              </a:rPr>
              <a:t>Experiencia de Aprendizaje 2</a:t>
            </a:r>
          </a:p>
        </p:txBody>
      </p:sp>
    </p:spTree>
    <p:extLst>
      <p:ext uri="{BB962C8B-B14F-4D97-AF65-F5344CB8AC3E}">
        <p14:creationId xmlns:p14="http://schemas.microsoft.com/office/powerpoint/2010/main" val="4276417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3763011" cy="1354217"/>
          </a:xfrm>
        </p:spPr>
        <p:txBody>
          <a:bodyPr wrap="square" lIns="0" tIns="0" rIns="0" bIns="0" anchor="t">
            <a:spAutoFit/>
          </a:bodyPr>
          <a:lstStyle/>
          <a:p>
            <a:r>
              <a:rPr lang="es-CL" sz="4400" dirty="0">
                <a:latin typeface="Arial"/>
                <a:cs typeface="Arial"/>
              </a:rPr>
              <a:t>Ejercitando con IF</a:t>
            </a:r>
            <a:endParaRPr lang="es-ES" sz="4400" dirty="0"/>
          </a:p>
        </p:txBody>
      </p:sp>
      <p:sp>
        <p:nvSpPr>
          <p:cNvPr id="7" name="Marcador de texto 6">
            <a:extLst>
              <a:ext uri="{FF2B5EF4-FFF2-40B4-BE49-F238E27FC236}">
                <a16:creationId xmlns:a16="http://schemas.microsoft.com/office/drawing/2014/main" id="{5D85C8A4-CD84-D03D-E1BB-E37CD425EB11}"/>
              </a:ext>
            </a:extLst>
          </p:cNvPr>
          <p:cNvSpPr>
            <a:spLocks noGrp="1"/>
          </p:cNvSpPr>
          <p:nvPr>
            <p:ph type="body" sz="quarter" idx="12"/>
          </p:nvPr>
        </p:nvSpPr>
        <p:spPr>
          <a:xfrm>
            <a:off x="555180" y="2876470"/>
            <a:ext cx="4143376" cy="1107996"/>
          </a:xfrm>
        </p:spPr>
        <p:txBody>
          <a:bodyPr/>
          <a:lstStyle/>
          <a:p>
            <a:r>
              <a:rPr lang="es-CL" sz="2400" b="1" dirty="0">
                <a:solidFill>
                  <a:srgbClr val="317DE2"/>
                </a:solidFill>
                <a:ea typeface="Noto Sans Symbols"/>
                <a:cs typeface="Noto Sans Symbols"/>
              </a:rPr>
              <a:t>Instrucciones: </a:t>
            </a:r>
            <a:r>
              <a:rPr lang="es-CL" sz="2400" dirty="0">
                <a:solidFill>
                  <a:srgbClr val="000000"/>
                </a:solidFill>
                <a:ea typeface="Noto Sans Symbols"/>
                <a:cs typeface="Noto Sans Symbols"/>
              </a:rPr>
              <a:t>Desarrolle los enunciados, aplicando los contenidos vistos en la clase.</a:t>
            </a:r>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5784850" y="549275"/>
            <a:ext cx="13182600" cy="9848850"/>
          </a:xfrm>
        </p:spPr>
        <p:txBody>
          <a:bodyPr/>
          <a:lstStyle/>
          <a:p>
            <a:r>
              <a:rPr lang="es-MX" sz="3200" b="1" dirty="0">
                <a:solidFill>
                  <a:srgbClr val="317DE2"/>
                </a:solidFill>
              </a:rPr>
              <a:t>Ejercicio 11:</a:t>
            </a:r>
          </a:p>
          <a:p>
            <a:r>
              <a:rPr lang="es-MX" sz="3200" dirty="0"/>
              <a:t>Usted es el encargado de generar un sistema de compra, el cual consiste en:</a:t>
            </a:r>
          </a:p>
          <a:p>
            <a:r>
              <a:rPr lang="es-MX" sz="3200" dirty="0"/>
              <a:t>Seleccionar si desea el producto o no, en el caso de llevar el producto, el total de la compra debe ir aumentando dependiendo de cuantos productos lleve y el valor de cada uno de ellos, también debe ingresar si el cliente es preferencial o no, en el caso de ser preferencial, al final al momento de pagar se debe realizar un descuento del 25% del total de la compra, finalmente se solicita que ingrese el efectivo, debe calcular cuánto es el vuelto del cliente en el caso de que el efectivo sea mayor al total a pagar, del caso contrario verificar que el monto no sea inferior al total a pagar o enviar una salida por pantalla que diga “ Dinero insuficiente, Guardias!”. </a:t>
            </a:r>
          </a:p>
          <a:p>
            <a:r>
              <a:rPr lang="es-MX" sz="3200" dirty="0"/>
              <a:t>Los productos detallados son los siguientes:</a:t>
            </a:r>
          </a:p>
          <a:p>
            <a:pPr marL="722313" indent="-360363">
              <a:buFont typeface="Arial" panose="020B0604020202020204" pitchFamily="34" charset="0"/>
              <a:buChar char="•"/>
            </a:pPr>
            <a:r>
              <a:rPr lang="es-MX" sz="2800" dirty="0"/>
              <a:t>Agua → $ 600 </a:t>
            </a:r>
          </a:p>
          <a:p>
            <a:pPr marL="722313" indent="-360363">
              <a:buFont typeface="Arial" panose="020B0604020202020204" pitchFamily="34" charset="0"/>
              <a:buChar char="•"/>
            </a:pPr>
            <a:r>
              <a:rPr lang="es-MX" sz="2800" dirty="0"/>
              <a:t>Azúcar→ $1200 </a:t>
            </a:r>
          </a:p>
          <a:p>
            <a:pPr marL="722313" indent="-360363">
              <a:buFont typeface="Arial" panose="020B0604020202020204" pitchFamily="34" charset="0"/>
              <a:buChar char="•"/>
            </a:pPr>
            <a:r>
              <a:rPr lang="es-MX" sz="2800" dirty="0"/>
              <a:t>Aceite → $1500 </a:t>
            </a:r>
          </a:p>
          <a:p>
            <a:pPr marL="722313" indent="-360363">
              <a:buFont typeface="Arial" panose="020B0604020202020204" pitchFamily="34" charset="0"/>
              <a:buChar char="•"/>
            </a:pPr>
            <a:r>
              <a:rPr lang="es-MX" sz="2800" dirty="0"/>
              <a:t>Arroz → $1250 </a:t>
            </a:r>
          </a:p>
          <a:p>
            <a:pPr marL="722313" indent="-360363">
              <a:buFont typeface="Arial" panose="020B0604020202020204" pitchFamily="34" charset="0"/>
              <a:buChar char="•"/>
            </a:pPr>
            <a:r>
              <a:rPr lang="es-MX" sz="2800" dirty="0"/>
              <a:t>Fideos → $ 790 </a:t>
            </a:r>
          </a:p>
          <a:p>
            <a:pPr marL="722313" indent="-360363">
              <a:buFont typeface="Arial" panose="020B0604020202020204" pitchFamily="34" charset="0"/>
              <a:buChar char="•"/>
            </a:pPr>
            <a:r>
              <a:rPr lang="es-MX" sz="2800" dirty="0"/>
              <a:t>Bebida→ $1780 </a:t>
            </a:r>
          </a:p>
          <a:p>
            <a:pPr marL="722313" indent="-360363">
              <a:buFont typeface="Arial" panose="020B0604020202020204" pitchFamily="34" charset="0"/>
              <a:buChar char="•"/>
            </a:pPr>
            <a:r>
              <a:rPr lang="es-MX" sz="2800" dirty="0"/>
              <a:t>Chocolate → $2500 </a:t>
            </a:r>
          </a:p>
          <a:p>
            <a:pPr marL="722313" indent="-360363">
              <a:buFont typeface="Arial" panose="020B0604020202020204" pitchFamily="34" charset="0"/>
              <a:buChar char="•"/>
            </a:pPr>
            <a:r>
              <a:rPr lang="es-MX" sz="2800" dirty="0"/>
              <a:t>Pan molde → $1340</a:t>
            </a:r>
            <a:endParaRPr lang="en-US" sz="2800" dirty="0"/>
          </a:p>
        </p:txBody>
      </p:sp>
      <p:pic>
        <p:nvPicPr>
          <p:cNvPr id="3" name="Picture 2">
            <a:extLst>
              <a:ext uri="{FF2B5EF4-FFF2-40B4-BE49-F238E27FC236}">
                <a16:creationId xmlns:a16="http://schemas.microsoft.com/office/drawing/2014/main" id="{70D569F3-2D33-375F-6EAF-78429F37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7400255"/>
            <a:ext cx="3516935" cy="35169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ython Logo, symbol, meaning, history, PNG">
            <a:extLst>
              <a:ext uri="{FF2B5EF4-FFF2-40B4-BE49-F238E27FC236}">
                <a16:creationId xmlns:a16="http://schemas.microsoft.com/office/drawing/2014/main" id="{43F924E0-01B6-57C6-4290-2B2B2425CBE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713" r="16803"/>
          <a:stretch/>
        </p:blipFill>
        <p:spPr bwMode="auto">
          <a:xfrm>
            <a:off x="18434050" y="354574"/>
            <a:ext cx="1371600" cy="119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026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3763011" cy="1354217"/>
          </a:xfrm>
        </p:spPr>
        <p:txBody>
          <a:bodyPr wrap="square" lIns="0" tIns="0" rIns="0" bIns="0" anchor="t">
            <a:spAutoFit/>
          </a:bodyPr>
          <a:lstStyle/>
          <a:p>
            <a:r>
              <a:rPr lang="es-CL" sz="4400" dirty="0">
                <a:latin typeface="Arial"/>
                <a:cs typeface="Arial"/>
              </a:rPr>
              <a:t>Ejercitando con IF</a:t>
            </a:r>
            <a:endParaRPr lang="es-ES" sz="4400" dirty="0"/>
          </a:p>
        </p:txBody>
      </p:sp>
      <p:sp>
        <p:nvSpPr>
          <p:cNvPr id="7" name="Marcador de texto 6">
            <a:extLst>
              <a:ext uri="{FF2B5EF4-FFF2-40B4-BE49-F238E27FC236}">
                <a16:creationId xmlns:a16="http://schemas.microsoft.com/office/drawing/2014/main" id="{5D85C8A4-CD84-D03D-E1BB-E37CD425EB11}"/>
              </a:ext>
            </a:extLst>
          </p:cNvPr>
          <p:cNvSpPr>
            <a:spLocks noGrp="1"/>
          </p:cNvSpPr>
          <p:nvPr>
            <p:ph type="body" sz="quarter" idx="12"/>
          </p:nvPr>
        </p:nvSpPr>
        <p:spPr>
          <a:xfrm>
            <a:off x="555180" y="2876470"/>
            <a:ext cx="4143376" cy="1107996"/>
          </a:xfrm>
        </p:spPr>
        <p:txBody>
          <a:bodyPr/>
          <a:lstStyle/>
          <a:p>
            <a:r>
              <a:rPr lang="es-CL" sz="2400" b="1" dirty="0">
                <a:solidFill>
                  <a:srgbClr val="317DE2"/>
                </a:solidFill>
                <a:ea typeface="Noto Sans Symbols"/>
                <a:cs typeface="Noto Sans Symbols"/>
              </a:rPr>
              <a:t>Instrucciones: </a:t>
            </a:r>
            <a:r>
              <a:rPr lang="es-CL" sz="2400" dirty="0">
                <a:solidFill>
                  <a:srgbClr val="000000"/>
                </a:solidFill>
                <a:ea typeface="Noto Sans Symbols"/>
                <a:cs typeface="Noto Sans Symbols"/>
              </a:rPr>
              <a:t>Desarrolle los enunciados, aplicando los contenidos vistos en la clase.</a:t>
            </a:r>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5937250" y="1387475"/>
            <a:ext cx="12685915" cy="7750712"/>
          </a:xfrm>
        </p:spPr>
        <p:txBody>
          <a:bodyPr/>
          <a:lstStyle/>
          <a:p>
            <a:pPr>
              <a:lnSpc>
                <a:spcPct val="108000"/>
              </a:lnSpc>
              <a:spcBef>
                <a:spcPts val="600"/>
              </a:spcBef>
              <a:spcAft>
                <a:spcPts val="600"/>
              </a:spcAft>
            </a:pPr>
            <a:r>
              <a:rPr lang="es-MX" sz="3600" b="1" dirty="0">
                <a:solidFill>
                  <a:srgbClr val="317DE2"/>
                </a:solidFill>
              </a:rPr>
              <a:t>Ejercicio 12:</a:t>
            </a:r>
          </a:p>
          <a:p>
            <a:pPr>
              <a:lnSpc>
                <a:spcPct val="108000"/>
              </a:lnSpc>
              <a:spcBef>
                <a:spcPts val="600"/>
              </a:spcBef>
              <a:spcAft>
                <a:spcPts val="600"/>
              </a:spcAft>
            </a:pPr>
            <a:r>
              <a:rPr lang="es-MX" sz="3600" dirty="0"/>
              <a:t>Se requiere implementar un sistema para el mesón de CineDuoc, en el cual, va desde el sistema de venta de boletos, hasta los agregados (palomitas y bebidas.). </a:t>
            </a:r>
          </a:p>
          <a:p>
            <a:pPr>
              <a:lnSpc>
                <a:spcPct val="108000"/>
              </a:lnSpc>
              <a:spcBef>
                <a:spcPts val="600"/>
              </a:spcBef>
              <a:spcAft>
                <a:spcPts val="600"/>
              </a:spcAft>
            </a:pPr>
            <a:r>
              <a:rPr lang="es-MX" sz="3600" dirty="0"/>
              <a:t>Una simulación del sistema comienza con consultar al cliente si pertenece a Duoc (estudiante o funcionario), el cliente muestra la placa o identificación (en caso de tener) por lo que el vendedor registra en el sistema True o False (Pertenece, no pertenece). Luego le consulta que entrada desea: Las posibles entradas son: </a:t>
            </a:r>
          </a:p>
          <a:p>
            <a:pPr marL="1189038" indent="-571500">
              <a:lnSpc>
                <a:spcPct val="108000"/>
              </a:lnSpc>
              <a:spcBef>
                <a:spcPts val="600"/>
              </a:spcBef>
              <a:spcAft>
                <a:spcPts val="600"/>
              </a:spcAft>
              <a:buFont typeface="Arial" panose="020B0604020202020204" pitchFamily="34" charset="0"/>
              <a:buChar char="•"/>
            </a:pPr>
            <a:r>
              <a:rPr lang="es-MX" sz="3600" dirty="0"/>
              <a:t>Estreno → $4.800 </a:t>
            </a:r>
          </a:p>
          <a:p>
            <a:pPr marL="1189038" indent="-571500">
              <a:lnSpc>
                <a:spcPct val="108000"/>
              </a:lnSpc>
              <a:spcBef>
                <a:spcPts val="600"/>
              </a:spcBef>
              <a:spcAft>
                <a:spcPts val="600"/>
              </a:spcAft>
              <a:buFont typeface="Arial" panose="020B0604020202020204" pitchFamily="34" charset="0"/>
              <a:buChar char="•"/>
            </a:pPr>
            <a:r>
              <a:rPr lang="es-MX" sz="3600" dirty="0"/>
              <a:t>Normal → $2.900 </a:t>
            </a:r>
          </a:p>
        </p:txBody>
      </p:sp>
      <p:pic>
        <p:nvPicPr>
          <p:cNvPr id="3" name="Picture 2">
            <a:extLst>
              <a:ext uri="{FF2B5EF4-FFF2-40B4-BE49-F238E27FC236}">
                <a16:creationId xmlns:a16="http://schemas.microsoft.com/office/drawing/2014/main" id="{70D569F3-2D33-375F-6EAF-78429F37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7400255"/>
            <a:ext cx="3516935" cy="35169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ython Logo, symbol, meaning, history, PNG">
            <a:extLst>
              <a:ext uri="{FF2B5EF4-FFF2-40B4-BE49-F238E27FC236}">
                <a16:creationId xmlns:a16="http://schemas.microsoft.com/office/drawing/2014/main" id="{43F924E0-01B6-57C6-4290-2B2B2425CBE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713" r="16803"/>
          <a:stretch/>
        </p:blipFill>
        <p:spPr bwMode="auto">
          <a:xfrm>
            <a:off x="18434050" y="354574"/>
            <a:ext cx="1371600" cy="119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068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3763011" cy="1354217"/>
          </a:xfrm>
        </p:spPr>
        <p:txBody>
          <a:bodyPr wrap="square" lIns="0" tIns="0" rIns="0" bIns="0" anchor="t">
            <a:spAutoFit/>
          </a:bodyPr>
          <a:lstStyle/>
          <a:p>
            <a:r>
              <a:rPr lang="es-CL" sz="4400" dirty="0">
                <a:latin typeface="Arial"/>
                <a:cs typeface="Arial"/>
              </a:rPr>
              <a:t>Ejercitando con IF</a:t>
            </a:r>
            <a:endParaRPr lang="es-ES" sz="4400" dirty="0"/>
          </a:p>
        </p:txBody>
      </p:sp>
      <p:sp>
        <p:nvSpPr>
          <p:cNvPr id="7" name="Marcador de texto 6">
            <a:extLst>
              <a:ext uri="{FF2B5EF4-FFF2-40B4-BE49-F238E27FC236}">
                <a16:creationId xmlns:a16="http://schemas.microsoft.com/office/drawing/2014/main" id="{5D85C8A4-CD84-D03D-E1BB-E37CD425EB11}"/>
              </a:ext>
            </a:extLst>
          </p:cNvPr>
          <p:cNvSpPr>
            <a:spLocks noGrp="1"/>
          </p:cNvSpPr>
          <p:nvPr>
            <p:ph type="body" sz="quarter" idx="12"/>
          </p:nvPr>
        </p:nvSpPr>
        <p:spPr>
          <a:xfrm>
            <a:off x="555180" y="2876470"/>
            <a:ext cx="4143376" cy="1107996"/>
          </a:xfrm>
        </p:spPr>
        <p:txBody>
          <a:bodyPr/>
          <a:lstStyle/>
          <a:p>
            <a:r>
              <a:rPr lang="es-CL" sz="2400" b="1" dirty="0">
                <a:solidFill>
                  <a:srgbClr val="317DE2"/>
                </a:solidFill>
                <a:ea typeface="Noto Sans Symbols"/>
                <a:cs typeface="Noto Sans Symbols"/>
              </a:rPr>
              <a:t>Instrucciones: </a:t>
            </a:r>
            <a:r>
              <a:rPr lang="es-CL" sz="2400" dirty="0">
                <a:solidFill>
                  <a:srgbClr val="000000"/>
                </a:solidFill>
                <a:ea typeface="Noto Sans Symbols"/>
                <a:cs typeface="Noto Sans Symbols"/>
              </a:rPr>
              <a:t>Desarrolle los enunciados, aplicando los contenidos vistos en la clase.</a:t>
            </a:r>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5937250" y="1159970"/>
            <a:ext cx="12685915" cy="9539214"/>
          </a:xfrm>
        </p:spPr>
        <p:txBody>
          <a:bodyPr wrap="square" lIns="0" tIns="0" rIns="0" bIns="0" anchor="t">
            <a:spAutoFit/>
          </a:bodyPr>
          <a:lstStyle/>
          <a:p>
            <a:pPr>
              <a:lnSpc>
                <a:spcPct val="108000"/>
              </a:lnSpc>
              <a:spcBef>
                <a:spcPts val="600"/>
              </a:spcBef>
              <a:spcAft>
                <a:spcPts val="600"/>
              </a:spcAft>
            </a:pPr>
            <a:r>
              <a:rPr lang="es-MX" sz="3600" b="1" dirty="0">
                <a:solidFill>
                  <a:srgbClr val="317DE2"/>
                </a:solidFill>
              </a:rPr>
              <a:t>Ejercicio 12 (continuación):</a:t>
            </a:r>
          </a:p>
          <a:p>
            <a:r>
              <a:rPr lang="es-MX" sz="3600" dirty="0"/>
              <a:t>El cliente al seleccionar una, también debe indicar la cantidad que desea, luego el sistema le consultará si desea agregar palomitas de maíz a su pedido, si la respuesta es “si”, entonces el sistema muestra las siguientes promociones: </a:t>
            </a:r>
          </a:p>
          <a:p>
            <a:pPr marL="571500" indent="-571500">
              <a:buFont typeface="Arial" panose="020B0604020202020204" pitchFamily="34" charset="0"/>
              <a:buChar char="•"/>
            </a:pPr>
            <a:r>
              <a:rPr lang="es-MX" sz="3600" dirty="0"/>
              <a:t>Palomitas Pequeña → $2.500 </a:t>
            </a:r>
          </a:p>
          <a:p>
            <a:pPr marL="571500" indent="-571500">
              <a:buFont typeface="Arial" panose="020B0604020202020204" pitchFamily="34" charset="0"/>
              <a:buChar char="•"/>
            </a:pPr>
            <a:r>
              <a:rPr lang="es-MX" sz="3600" dirty="0"/>
              <a:t>Palomitas Mediana → $4.500 </a:t>
            </a:r>
          </a:p>
          <a:p>
            <a:pPr marL="571500" indent="-571500">
              <a:buFont typeface="Arial" panose="020B0604020202020204" pitchFamily="34" charset="0"/>
              <a:buChar char="•"/>
            </a:pPr>
            <a:r>
              <a:rPr lang="es-MX" sz="3600" dirty="0"/>
              <a:t>Palomitas Grande → $7.800 </a:t>
            </a:r>
          </a:p>
          <a:p>
            <a:endParaRPr lang="es-MX" sz="3600" dirty="0"/>
          </a:p>
          <a:p>
            <a:r>
              <a:rPr lang="es-MX" sz="3600" dirty="0"/>
              <a:t>Una vez que ingresa el tipo, también debe seleccionar la cantidad.</a:t>
            </a:r>
          </a:p>
          <a:p>
            <a:endParaRPr lang="es-MX" sz="3600" dirty="0"/>
          </a:p>
          <a:p>
            <a:r>
              <a:rPr lang="es-MX" sz="3600" dirty="0">
                <a:latin typeface="Arial"/>
                <a:cs typeface="Arial"/>
              </a:rPr>
              <a:t>Finalmente</a:t>
            </a:r>
            <a:r>
              <a:rPr lang="es-MX" dirty="0">
                <a:latin typeface="Arial"/>
                <a:cs typeface="Arial"/>
              </a:rPr>
              <a:t>,</a:t>
            </a:r>
            <a:r>
              <a:rPr lang="es-MX" sz="3600" dirty="0">
                <a:latin typeface="Arial"/>
                <a:cs typeface="Arial"/>
              </a:rPr>
              <a:t> se le consulta si desea agregar bebidas al sistema de la misma forma:</a:t>
            </a:r>
            <a:r>
              <a:rPr lang="es-MX" dirty="0">
                <a:latin typeface="Arial"/>
                <a:cs typeface="Arial"/>
              </a:rPr>
              <a:t> </a:t>
            </a:r>
            <a:endParaRPr lang="es-MX" sz="3600" dirty="0">
              <a:latin typeface="Arial"/>
              <a:cs typeface="Arial"/>
            </a:endParaRPr>
          </a:p>
          <a:p>
            <a:pPr marL="571500" indent="-571500">
              <a:buFont typeface="Arial" panose="020B0604020202020204" pitchFamily="34" charset="0"/>
              <a:buChar char="•"/>
            </a:pPr>
            <a:r>
              <a:rPr lang="es-MX" sz="3600" dirty="0"/>
              <a:t>Bebida Pequeña → $1.000 </a:t>
            </a:r>
          </a:p>
          <a:p>
            <a:pPr marL="571500" indent="-571500">
              <a:buFont typeface="Arial" panose="020B0604020202020204" pitchFamily="34" charset="0"/>
              <a:buChar char="•"/>
            </a:pPr>
            <a:r>
              <a:rPr lang="es-MX" sz="3600" dirty="0"/>
              <a:t>Bebida Mediana → $1.250 </a:t>
            </a:r>
          </a:p>
          <a:p>
            <a:pPr marL="571500" indent="-571500">
              <a:buFont typeface="Arial" panose="020B0604020202020204" pitchFamily="34" charset="0"/>
              <a:buChar char="•"/>
            </a:pPr>
            <a:r>
              <a:rPr lang="es-MX" sz="3600" dirty="0"/>
              <a:t>Bebida Grande → $2.000</a:t>
            </a:r>
            <a:endParaRPr lang="en-US" sz="3600" dirty="0"/>
          </a:p>
        </p:txBody>
      </p:sp>
      <p:pic>
        <p:nvPicPr>
          <p:cNvPr id="3" name="Picture 2">
            <a:extLst>
              <a:ext uri="{FF2B5EF4-FFF2-40B4-BE49-F238E27FC236}">
                <a16:creationId xmlns:a16="http://schemas.microsoft.com/office/drawing/2014/main" id="{70D569F3-2D33-375F-6EAF-78429F37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7400255"/>
            <a:ext cx="3516935" cy="35169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ython Logo, symbol, meaning, history, PNG">
            <a:extLst>
              <a:ext uri="{FF2B5EF4-FFF2-40B4-BE49-F238E27FC236}">
                <a16:creationId xmlns:a16="http://schemas.microsoft.com/office/drawing/2014/main" id="{43F924E0-01B6-57C6-4290-2B2B2425CBE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713" r="16803"/>
          <a:stretch/>
        </p:blipFill>
        <p:spPr bwMode="auto">
          <a:xfrm>
            <a:off x="18434050" y="354574"/>
            <a:ext cx="1371600" cy="119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48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3763011" cy="1354217"/>
          </a:xfrm>
        </p:spPr>
        <p:txBody>
          <a:bodyPr wrap="square" lIns="0" tIns="0" rIns="0" bIns="0" anchor="t">
            <a:spAutoFit/>
          </a:bodyPr>
          <a:lstStyle/>
          <a:p>
            <a:r>
              <a:rPr lang="es-CL" sz="4400" dirty="0">
                <a:latin typeface="Arial"/>
                <a:cs typeface="Arial"/>
              </a:rPr>
              <a:t>Ejercitando con IF</a:t>
            </a:r>
            <a:endParaRPr lang="es-ES" sz="4400" dirty="0"/>
          </a:p>
        </p:txBody>
      </p:sp>
      <p:sp>
        <p:nvSpPr>
          <p:cNvPr id="7" name="Marcador de texto 6">
            <a:extLst>
              <a:ext uri="{FF2B5EF4-FFF2-40B4-BE49-F238E27FC236}">
                <a16:creationId xmlns:a16="http://schemas.microsoft.com/office/drawing/2014/main" id="{5D85C8A4-CD84-D03D-E1BB-E37CD425EB11}"/>
              </a:ext>
            </a:extLst>
          </p:cNvPr>
          <p:cNvSpPr>
            <a:spLocks noGrp="1"/>
          </p:cNvSpPr>
          <p:nvPr>
            <p:ph type="body" sz="quarter" idx="12"/>
          </p:nvPr>
        </p:nvSpPr>
        <p:spPr>
          <a:xfrm>
            <a:off x="555180" y="2876470"/>
            <a:ext cx="4143376" cy="1107996"/>
          </a:xfrm>
        </p:spPr>
        <p:txBody>
          <a:bodyPr/>
          <a:lstStyle/>
          <a:p>
            <a:r>
              <a:rPr lang="es-CL" sz="2400" b="1" dirty="0">
                <a:solidFill>
                  <a:srgbClr val="317DE2"/>
                </a:solidFill>
                <a:ea typeface="Noto Sans Symbols"/>
                <a:cs typeface="Noto Sans Symbols"/>
              </a:rPr>
              <a:t>Instrucciones: </a:t>
            </a:r>
            <a:r>
              <a:rPr lang="es-CL" sz="2400" dirty="0">
                <a:solidFill>
                  <a:srgbClr val="000000"/>
                </a:solidFill>
                <a:ea typeface="Noto Sans Symbols"/>
                <a:cs typeface="Noto Sans Symbols"/>
              </a:rPr>
              <a:t>Desarrolle los enunciados, aplicando los contenidos vistos en la clase.</a:t>
            </a:r>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5937250" y="1159970"/>
            <a:ext cx="12685915" cy="4553234"/>
          </a:xfrm>
        </p:spPr>
        <p:txBody>
          <a:bodyPr/>
          <a:lstStyle/>
          <a:p>
            <a:pPr>
              <a:lnSpc>
                <a:spcPct val="108000"/>
              </a:lnSpc>
              <a:spcBef>
                <a:spcPts val="600"/>
              </a:spcBef>
              <a:spcAft>
                <a:spcPts val="600"/>
              </a:spcAft>
            </a:pPr>
            <a:r>
              <a:rPr lang="es-MX" sz="3600" b="1" dirty="0">
                <a:solidFill>
                  <a:srgbClr val="317DE2"/>
                </a:solidFill>
              </a:rPr>
              <a:t>Ejercicio 12 (continuación):</a:t>
            </a:r>
          </a:p>
          <a:p>
            <a:r>
              <a:rPr lang="es-MX" sz="3600" dirty="0"/>
              <a:t>El sistema deberá mostrar el total a pagar por el cliente, solicitar el efectivo e indicar el vuelto necesario para el cliente. </a:t>
            </a:r>
          </a:p>
          <a:p>
            <a:endParaRPr lang="es-MX" sz="3600" dirty="0"/>
          </a:p>
          <a:p>
            <a:r>
              <a:rPr lang="es-MX" sz="3600" dirty="0"/>
              <a:t>Adicionalmente el sistema hará un descuento automático si el cliente pertenece a Duoc, el descuento es de 30% y sólo se aplica a las entradas compradas (no a las Palomitas ni Bebidas).</a:t>
            </a:r>
            <a:endParaRPr lang="en-US" sz="3600" dirty="0"/>
          </a:p>
        </p:txBody>
      </p:sp>
      <p:pic>
        <p:nvPicPr>
          <p:cNvPr id="3" name="Picture 2">
            <a:extLst>
              <a:ext uri="{FF2B5EF4-FFF2-40B4-BE49-F238E27FC236}">
                <a16:creationId xmlns:a16="http://schemas.microsoft.com/office/drawing/2014/main" id="{70D569F3-2D33-375F-6EAF-78429F37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7400255"/>
            <a:ext cx="3516935" cy="35169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ython Logo, symbol, meaning, history, PNG">
            <a:extLst>
              <a:ext uri="{FF2B5EF4-FFF2-40B4-BE49-F238E27FC236}">
                <a16:creationId xmlns:a16="http://schemas.microsoft.com/office/drawing/2014/main" id="{43F924E0-01B6-57C6-4290-2B2B2425CBE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713" r="16803"/>
          <a:stretch/>
        </p:blipFill>
        <p:spPr bwMode="auto">
          <a:xfrm>
            <a:off x="18434050" y="354574"/>
            <a:ext cx="1371600" cy="119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38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3706D36-6EC7-CB0F-DF5F-4D2A231556E2}"/>
              </a:ext>
            </a:extLst>
          </p:cNvPr>
          <p:cNvSpPr>
            <a:spLocks noGrp="1"/>
          </p:cNvSpPr>
          <p:nvPr>
            <p:ph type="body" sz="quarter" idx="10"/>
          </p:nvPr>
        </p:nvSpPr>
        <p:spPr/>
        <p:txBody>
          <a:bodyPr/>
          <a:lstStyle/>
          <a:p>
            <a:pPr algn="l" rtl="0" fontAlgn="base"/>
            <a:r>
              <a:rPr lang="es-CL" sz="3600" b="0" i="0" u="none" strike="noStrike" dirty="0">
                <a:solidFill>
                  <a:srgbClr val="000000"/>
                </a:solidFill>
                <a:effectLst/>
                <a:latin typeface="Arial" panose="020B0604020202020204" pitchFamily="34" charset="0"/>
              </a:rPr>
              <a:t>¿Cumplimos el objetivo de esta sesión?</a:t>
            </a:r>
            <a:r>
              <a:rPr lang="es-ES" sz="3600" b="0" i="0" dirty="0">
                <a:solidFill>
                  <a:srgbClr val="000000"/>
                </a:solidFill>
                <a:effectLst/>
                <a:latin typeface="Arial" panose="020B0604020202020204" pitchFamily="34" charset="0"/>
              </a:rPr>
              <a:t>​</a:t>
            </a:r>
            <a:endParaRPr lang="es-ES" sz="3600" b="0" i="0" dirty="0">
              <a:solidFill>
                <a:srgbClr val="000000"/>
              </a:solidFill>
              <a:effectLst/>
              <a:latin typeface="Segoe UI" panose="020B0502040204020203" pitchFamily="34" charset="0"/>
            </a:endParaRPr>
          </a:p>
          <a:p>
            <a:pPr algn="l" rtl="0" fontAlgn="base"/>
            <a:r>
              <a:rPr lang="es-CL" sz="3600" b="0" i="0" u="none" strike="noStrike" dirty="0">
                <a:solidFill>
                  <a:srgbClr val="000000"/>
                </a:solidFill>
                <a:effectLst/>
                <a:latin typeface="Arial" panose="020B0604020202020204" pitchFamily="34" charset="0"/>
              </a:rPr>
              <a:t>¿Qué debo profundizar o ejercitar?</a:t>
            </a:r>
            <a:r>
              <a:rPr lang="es-CL" sz="3600" b="0" i="0" dirty="0">
                <a:solidFill>
                  <a:srgbClr val="000000"/>
                </a:solidFill>
                <a:effectLst/>
                <a:latin typeface="Arial" panose="020B0604020202020204" pitchFamily="34" charset="0"/>
              </a:rPr>
              <a:t>​</a:t>
            </a:r>
            <a:endParaRPr lang="es-CL" sz="3600" b="0" i="0" dirty="0">
              <a:solidFill>
                <a:srgbClr val="000000"/>
              </a:solidFill>
              <a:effectLst/>
              <a:latin typeface="Segoe UI" panose="020B0502040204020203" pitchFamily="34" charset="0"/>
            </a:endParaRPr>
          </a:p>
          <a:p>
            <a:pPr algn="l" rtl="0" fontAlgn="base"/>
            <a:r>
              <a:rPr lang="es-CL" sz="3600" b="0" i="0" u="none" strike="noStrike" dirty="0">
                <a:solidFill>
                  <a:srgbClr val="000000"/>
                </a:solidFill>
                <a:effectLst/>
                <a:latin typeface="Arial" panose="020B0604020202020204" pitchFamily="34" charset="0"/>
              </a:rPr>
              <a:t>¿Cuál es el desafío para la siguiente sesión?</a:t>
            </a:r>
            <a:endParaRPr lang="en-US" sz="3600" b="0" i="0" dirty="0">
              <a:solidFill>
                <a:srgbClr val="000000"/>
              </a:solidFill>
              <a:effectLst/>
              <a:latin typeface="Segoe UI" panose="020B0502040204020203" pitchFamily="34" charset="0"/>
            </a:endParaRPr>
          </a:p>
        </p:txBody>
      </p:sp>
      <p:pic>
        <p:nvPicPr>
          <p:cNvPr id="1028" name="Picture 4">
            <a:extLst>
              <a:ext uri="{FF2B5EF4-FFF2-40B4-BE49-F238E27FC236}">
                <a16:creationId xmlns:a16="http://schemas.microsoft.com/office/drawing/2014/main" id="{81E564C8-81A3-0E81-8F8D-C78CBE1FF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450" y="7788275"/>
            <a:ext cx="2870200" cy="287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05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4296411" cy="677108"/>
          </a:xfrm>
        </p:spPr>
        <p:txBody>
          <a:bodyPr wrap="square" lIns="0" tIns="0" rIns="0" bIns="0" anchor="t">
            <a:spAutoFit/>
          </a:bodyPr>
          <a:lstStyle/>
          <a:p>
            <a:r>
              <a:rPr lang="es-CL" sz="4400" dirty="0">
                <a:latin typeface="Arial"/>
                <a:cs typeface="Arial"/>
              </a:rPr>
              <a:t>Contador</a:t>
            </a:r>
            <a:endParaRPr lang="es-ES" sz="4400" dirty="0"/>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6470651" y="1596965"/>
            <a:ext cx="11125200" cy="1107996"/>
          </a:xfrm>
        </p:spPr>
        <p:txBody>
          <a:bodyPr/>
          <a:lstStyle/>
          <a:p>
            <a:pPr marL="12700" lvl="0">
              <a:spcBef>
                <a:spcPts val="720"/>
              </a:spcBef>
            </a:pPr>
            <a:r>
              <a:rPr lang="es-MX" sz="3600" dirty="0">
                <a:latin typeface="Arial" panose="020B0604020202020204" pitchFamily="34" charset="0"/>
                <a:cs typeface="Arial" panose="020B0604020202020204" pitchFamily="34" charset="0"/>
              </a:rPr>
              <a:t>Es una variable de tipo entera, la cual se utiliza para contar cuando ocurre un suceso.</a:t>
            </a:r>
          </a:p>
        </p:txBody>
      </p:sp>
      <p:pic>
        <p:nvPicPr>
          <p:cNvPr id="39938" name="Picture 2" descr="Python Logo, symbol, meaning, history, PNG">
            <a:extLst>
              <a:ext uri="{FF2B5EF4-FFF2-40B4-BE49-F238E27FC236}">
                <a16:creationId xmlns:a16="http://schemas.microsoft.com/office/drawing/2014/main" id="{31C4E283-B494-35EB-4B0D-817EFA249FC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713" r="16803"/>
          <a:stretch/>
        </p:blipFill>
        <p:spPr bwMode="auto">
          <a:xfrm>
            <a:off x="18434050" y="354574"/>
            <a:ext cx="1371600" cy="1196521"/>
          </a:xfrm>
          <a:prstGeom prst="rect">
            <a:avLst/>
          </a:prstGeom>
          <a:noFill/>
          <a:extLst>
            <a:ext uri="{909E8E84-426E-40DD-AFC4-6F175D3DCCD1}">
              <a14:hiddenFill xmlns:a14="http://schemas.microsoft.com/office/drawing/2010/main">
                <a:solidFill>
                  <a:srgbClr val="FFFFFF"/>
                </a:solidFill>
              </a14:hiddenFill>
            </a:ext>
          </a:extLst>
        </p:spPr>
      </p:pic>
      <p:pic>
        <p:nvPicPr>
          <p:cNvPr id="46" name="Imagen 45">
            <a:extLst>
              <a:ext uri="{FF2B5EF4-FFF2-40B4-BE49-F238E27FC236}">
                <a16:creationId xmlns:a16="http://schemas.microsoft.com/office/drawing/2014/main" id="{A812BB1B-58A1-A52D-B5EA-615F18441726}"/>
              </a:ext>
            </a:extLst>
          </p:cNvPr>
          <p:cNvPicPr>
            <a:picLocks noChangeAspect="1"/>
          </p:cNvPicPr>
          <p:nvPr/>
        </p:nvPicPr>
        <p:blipFill>
          <a:blip r:embed="rId3"/>
          <a:stretch>
            <a:fillRect/>
          </a:stretch>
        </p:blipFill>
        <p:spPr>
          <a:xfrm>
            <a:off x="3651250" y="2835275"/>
            <a:ext cx="9731655" cy="7631189"/>
          </a:xfrm>
          <a:prstGeom prst="rect">
            <a:avLst/>
          </a:prstGeom>
        </p:spPr>
      </p:pic>
      <p:sp>
        <p:nvSpPr>
          <p:cNvPr id="47" name="object 16">
            <a:extLst>
              <a:ext uri="{FF2B5EF4-FFF2-40B4-BE49-F238E27FC236}">
                <a16:creationId xmlns:a16="http://schemas.microsoft.com/office/drawing/2014/main" id="{D2FC1A64-35F9-0BDC-95DC-71DF28110B06}"/>
              </a:ext>
            </a:extLst>
          </p:cNvPr>
          <p:cNvSpPr txBox="1"/>
          <p:nvPr/>
        </p:nvSpPr>
        <p:spPr>
          <a:xfrm>
            <a:off x="14014450" y="3342415"/>
            <a:ext cx="5105400" cy="5632311"/>
          </a:xfrm>
          <a:prstGeom prst="rect">
            <a:avLst/>
          </a:prstGeom>
        </p:spPr>
        <p:txBody>
          <a:bodyPr vert="horz" wrap="square" lIns="0" tIns="91440" rIns="0" bIns="0" rtlCol="0">
            <a:spAutoFit/>
          </a:bodyPr>
          <a:lstStyle/>
          <a:p>
            <a:r>
              <a:rPr lang="es-MX" sz="2400" dirty="0">
                <a:solidFill>
                  <a:srgbClr val="317DE2"/>
                </a:solidFill>
              </a:rPr>
              <a:t>El ejemplo muestra que la variable cont (contador) se inicializa en cero y ésta, aumenta su valor en uno, cada vez que encuentra un número par.</a:t>
            </a:r>
          </a:p>
          <a:p>
            <a:endParaRPr lang="es-MX" sz="2400" dirty="0">
              <a:solidFill>
                <a:srgbClr val="317DE2"/>
              </a:solidFill>
            </a:endParaRPr>
          </a:p>
          <a:p>
            <a:endParaRPr lang="es-MX" sz="2400" dirty="0">
              <a:solidFill>
                <a:srgbClr val="317DE2"/>
              </a:solidFill>
            </a:endParaRPr>
          </a:p>
          <a:p>
            <a:endParaRPr lang="es-MX" sz="2400" dirty="0">
              <a:solidFill>
                <a:srgbClr val="317DE2"/>
              </a:solidFill>
            </a:endParaRPr>
          </a:p>
          <a:p>
            <a:endParaRPr lang="es-MX" sz="2400" dirty="0">
              <a:solidFill>
                <a:srgbClr val="317DE2"/>
              </a:solidFill>
            </a:endParaRPr>
          </a:p>
          <a:p>
            <a:endParaRPr lang="es-MX" sz="2400" dirty="0">
              <a:solidFill>
                <a:srgbClr val="317DE2"/>
              </a:solidFill>
            </a:endParaRPr>
          </a:p>
          <a:p>
            <a:endParaRPr lang="es-MX" sz="2400" dirty="0">
              <a:solidFill>
                <a:srgbClr val="317DE2"/>
              </a:solidFill>
            </a:endParaRPr>
          </a:p>
          <a:p>
            <a:r>
              <a:rPr lang="es-MX" sz="2400" dirty="0">
                <a:solidFill>
                  <a:srgbClr val="317DE2"/>
                </a:solidFill>
                <a:cs typeface="Arial" panose="020B0604020202020204" pitchFamily="34" charset="0"/>
                <a:sym typeface="Consolas"/>
              </a:rPr>
              <a:t>Una vez ingresado los 3 números, éstos se testean, y cuentan si cumplen la condición, entregando el mensaje con la cantidad de números pares.</a:t>
            </a:r>
          </a:p>
        </p:txBody>
      </p:sp>
      <p:pic>
        <p:nvPicPr>
          <p:cNvPr id="39940" name="Picture 4">
            <a:extLst>
              <a:ext uri="{FF2B5EF4-FFF2-40B4-BE49-F238E27FC236}">
                <a16:creationId xmlns:a16="http://schemas.microsoft.com/office/drawing/2014/main" id="{A38A4552-BC35-49D2-87A6-747D62AFF0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78" y="7864475"/>
            <a:ext cx="3098800" cy="309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72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4296411" cy="677108"/>
          </a:xfrm>
        </p:spPr>
        <p:txBody>
          <a:bodyPr wrap="square" lIns="0" tIns="0" rIns="0" bIns="0" anchor="t">
            <a:spAutoFit/>
          </a:bodyPr>
          <a:lstStyle/>
          <a:p>
            <a:r>
              <a:rPr lang="es-CL" sz="4400" dirty="0">
                <a:latin typeface="Arial"/>
                <a:cs typeface="Arial"/>
              </a:rPr>
              <a:t>Acumulador</a:t>
            </a:r>
            <a:endParaRPr lang="es-ES" sz="4400" dirty="0"/>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5861050" y="730250"/>
            <a:ext cx="12039600" cy="2954655"/>
          </a:xfrm>
        </p:spPr>
        <p:txBody>
          <a:bodyPr/>
          <a:lstStyle/>
          <a:p>
            <a:r>
              <a:rPr lang="es-MX" sz="3200" dirty="0"/>
              <a:t>Es una variable numérica, la cual permite acumular valores de ciertas operaciones realizadas.</a:t>
            </a:r>
          </a:p>
          <a:p>
            <a:endParaRPr lang="es-MX" sz="3200" dirty="0"/>
          </a:p>
          <a:p>
            <a:r>
              <a:rPr lang="es-MX" sz="3200" dirty="0"/>
              <a:t>Se inicializa a un valor inicial según la operación que se va a acumular.</a:t>
            </a:r>
            <a:endParaRPr lang="es-MX" sz="3200" dirty="0">
              <a:solidFill>
                <a:srgbClr val="C00000"/>
              </a:solidFill>
            </a:endParaRPr>
          </a:p>
        </p:txBody>
      </p:sp>
      <p:pic>
        <p:nvPicPr>
          <p:cNvPr id="39938" name="Picture 2" descr="Python Logo, symbol, meaning, history, PNG">
            <a:extLst>
              <a:ext uri="{FF2B5EF4-FFF2-40B4-BE49-F238E27FC236}">
                <a16:creationId xmlns:a16="http://schemas.microsoft.com/office/drawing/2014/main" id="{31C4E283-B494-35EB-4B0D-817EFA249FC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713" r="16803"/>
          <a:stretch/>
        </p:blipFill>
        <p:spPr bwMode="auto">
          <a:xfrm>
            <a:off x="18434050" y="354574"/>
            <a:ext cx="1371600" cy="1196521"/>
          </a:xfrm>
          <a:prstGeom prst="rect">
            <a:avLst/>
          </a:prstGeom>
          <a:noFill/>
          <a:extLst>
            <a:ext uri="{909E8E84-426E-40DD-AFC4-6F175D3DCCD1}">
              <a14:hiddenFill xmlns:a14="http://schemas.microsoft.com/office/drawing/2010/main">
                <a:solidFill>
                  <a:srgbClr val="FFFFFF"/>
                </a:solidFill>
              </a14:hiddenFill>
            </a:ext>
          </a:extLst>
        </p:spPr>
      </p:pic>
      <p:pic>
        <p:nvPicPr>
          <p:cNvPr id="43010" name="Picture 2">
            <a:extLst>
              <a:ext uri="{FF2B5EF4-FFF2-40B4-BE49-F238E27FC236}">
                <a16:creationId xmlns:a16="http://schemas.microsoft.com/office/drawing/2014/main" id="{1D290EAE-7E7D-12C7-D5B9-9E92944B2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78" y="7940675"/>
            <a:ext cx="3022600" cy="30226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FC7399ED-504D-C86C-7CB1-0A48B02C0F55}"/>
              </a:ext>
            </a:extLst>
          </p:cNvPr>
          <p:cNvPicPr>
            <a:picLocks noChangeAspect="1"/>
          </p:cNvPicPr>
          <p:nvPr/>
        </p:nvPicPr>
        <p:blipFill>
          <a:blip r:embed="rId4"/>
          <a:stretch>
            <a:fillRect/>
          </a:stretch>
        </p:blipFill>
        <p:spPr>
          <a:xfrm>
            <a:off x="11474450" y="3364280"/>
            <a:ext cx="8001000" cy="6083905"/>
          </a:xfrm>
          <a:prstGeom prst="rect">
            <a:avLst/>
          </a:prstGeom>
        </p:spPr>
      </p:pic>
      <p:sp>
        <p:nvSpPr>
          <p:cNvPr id="3" name="CuadroTexto 2">
            <a:extLst>
              <a:ext uri="{FF2B5EF4-FFF2-40B4-BE49-F238E27FC236}">
                <a16:creationId xmlns:a16="http://schemas.microsoft.com/office/drawing/2014/main" id="{081ABE47-7862-D79D-BA1D-A28EEE946DDF}"/>
              </a:ext>
            </a:extLst>
          </p:cNvPr>
          <p:cNvSpPr txBox="1"/>
          <p:nvPr/>
        </p:nvSpPr>
        <p:spPr>
          <a:xfrm>
            <a:off x="4128364" y="3555856"/>
            <a:ext cx="6553200" cy="2677656"/>
          </a:xfrm>
          <a:prstGeom prst="rect">
            <a:avLst/>
          </a:prstGeom>
          <a:noFill/>
        </p:spPr>
        <p:txBody>
          <a:bodyPr wrap="square" rtlCol="0">
            <a:spAutoFit/>
          </a:bodyPr>
          <a:lstStyle/>
          <a:p>
            <a:r>
              <a:rPr lang="es-MX" sz="2800" dirty="0">
                <a:solidFill>
                  <a:schemeClr val="tx1"/>
                </a:solidFill>
              </a:rPr>
              <a:t>Ejemplo: </a:t>
            </a:r>
          </a:p>
          <a:p>
            <a:pPr marL="977900" indent="-531813">
              <a:buFont typeface="Arial" panose="020B0604020202020204" pitchFamily="34" charset="0"/>
              <a:buChar char="•"/>
            </a:pPr>
            <a:r>
              <a:rPr lang="es-MX" sz="2800" dirty="0"/>
              <a:t>Si se trata de una suma, se inicializa en 0.</a:t>
            </a:r>
          </a:p>
          <a:p>
            <a:pPr marL="977900" indent="-531813">
              <a:buFont typeface="Arial" panose="020B0604020202020204" pitchFamily="34" charset="0"/>
              <a:buChar char="•"/>
            </a:pPr>
            <a:r>
              <a:rPr lang="es-MX" sz="2800" dirty="0"/>
              <a:t>Si se trata de una multiplicación, se inicializa en 1.</a:t>
            </a:r>
          </a:p>
          <a:p>
            <a:pPr marL="977900" indent="-531813">
              <a:buFont typeface="Arial" panose="020B0604020202020204" pitchFamily="34" charset="0"/>
              <a:buChar char="•"/>
            </a:pPr>
            <a:r>
              <a:rPr lang="es-MX" sz="2800" dirty="0"/>
              <a:t>Se acumula un valor intermedio.</a:t>
            </a:r>
            <a:endParaRPr lang="es-MX" sz="2800" dirty="0">
              <a:solidFill>
                <a:srgbClr val="0070C0"/>
              </a:solidFill>
              <a:cs typeface="Arial" panose="020B0604020202020204" pitchFamily="34" charset="0"/>
              <a:sym typeface="Consolas"/>
            </a:endParaRPr>
          </a:p>
        </p:txBody>
      </p:sp>
      <p:sp>
        <p:nvSpPr>
          <p:cNvPr id="6" name="object 16">
            <a:extLst>
              <a:ext uri="{FF2B5EF4-FFF2-40B4-BE49-F238E27FC236}">
                <a16:creationId xmlns:a16="http://schemas.microsoft.com/office/drawing/2014/main" id="{C13DC96B-BB04-3766-E828-2E9CE830337B}"/>
              </a:ext>
            </a:extLst>
          </p:cNvPr>
          <p:cNvSpPr txBox="1"/>
          <p:nvPr/>
        </p:nvSpPr>
        <p:spPr>
          <a:xfrm>
            <a:off x="3937864" y="6716505"/>
            <a:ext cx="7333386" cy="1384995"/>
          </a:xfrm>
          <a:prstGeom prst="rect">
            <a:avLst/>
          </a:prstGeom>
        </p:spPr>
        <p:txBody>
          <a:bodyPr vert="horz" wrap="square" lIns="0" tIns="91440" rIns="0" bIns="0" rtlCol="0">
            <a:spAutoFit/>
          </a:bodyPr>
          <a:lstStyle/>
          <a:p>
            <a:r>
              <a:rPr lang="es-MX" sz="2800" dirty="0">
                <a:solidFill>
                  <a:srgbClr val="317DE2"/>
                </a:solidFill>
              </a:rPr>
              <a:t>El resultado del ejercicio es sumar el valor de todo número que se par, en este caso sólo el 2 y 4 son pares, por tanto, la suma es 6.</a:t>
            </a:r>
            <a:endParaRPr lang="es-MX" sz="2800" dirty="0">
              <a:solidFill>
                <a:srgbClr val="317DE2"/>
              </a:solidFill>
              <a:cs typeface="Arial" panose="020B0604020202020204" pitchFamily="34" charset="0"/>
              <a:sym typeface="Consolas"/>
            </a:endParaRPr>
          </a:p>
        </p:txBody>
      </p:sp>
      <p:pic>
        <p:nvPicPr>
          <p:cNvPr id="7" name="Picture 2">
            <a:extLst>
              <a:ext uri="{FF2B5EF4-FFF2-40B4-BE49-F238E27FC236}">
                <a16:creationId xmlns:a16="http://schemas.microsoft.com/office/drawing/2014/main" id="{71BB5370-6CFB-4A9A-2435-F3C3680BE61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6650" y="9062720"/>
            <a:ext cx="1976437" cy="1976437"/>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texto 3">
            <a:extLst>
              <a:ext uri="{FF2B5EF4-FFF2-40B4-BE49-F238E27FC236}">
                <a16:creationId xmlns:a16="http://schemas.microsoft.com/office/drawing/2014/main" id="{21F2A220-6399-0761-44FD-94997608BBD9}"/>
              </a:ext>
            </a:extLst>
          </p:cNvPr>
          <p:cNvSpPr txBox="1">
            <a:spLocks/>
          </p:cNvSpPr>
          <p:nvPr/>
        </p:nvSpPr>
        <p:spPr>
          <a:xfrm>
            <a:off x="6810708" y="9411150"/>
            <a:ext cx="3671889" cy="861774"/>
          </a:xfrm>
          <a:prstGeom prst="rect">
            <a:avLst/>
          </a:prstGeom>
        </p:spPr>
        <p:txBody>
          <a:bodyPr wrap="square" lIns="0" tIns="0" rIns="0" bIns="0">
            <a:spAutoFit/>
          </a:bodyPr>
          <a:lstStyle>
            <a:lvl1pPr marL="0" algn="l">
              <a:defRPr sz="36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s-CL" sz="2800" kern="0" dirty="0"/>
              <a:t>Analiza otros detalles con tu docente.</a:t>
            </a:r>
            <a:endParaRPr lang="en-US" sz="2800" kern="0" dirty="0"/>
          </a:p>
        </p:txBody>
      </p:sp>
    </p:spTree>
    <p:extLst>
      <p:ext uri="{BB962C8B-B14F-4D97-AF65-F5344CB8AC3E}">
        <p14:creationId xmlns:p14="http://schemas.microsoft.com/office/powerpoint/2010/main" val="136962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4296411" cy="677108"/>
          </a:xfrm>
        </p:spPr>
        <p:txBody>
          <a:bodyPr wrap="square" lIns="0" tIns="0" rIns="0" bIns="0" anchor="t">
            <a:spAutoFit/>
          </a:bodyPr>
          <a:lstStyle/>
          <a:p>
            <a:r>
              <a:rPr lang="es-CL" sz="4400" dirty="0">
                <a:latin typeface="Arial"/>
                <a:cs typeface="Arial"/>
              </a:rPr>
              <a:t>Banderas</a:t>
            </a:r>
            <a:endParaRPr lang="es-ES" sz="4400" dirty="0"/>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5861050" y="1237415"/>
            <a:ext cx="12039600" cy="3939540"/>
          </a:xfrm>
        </p:spPr>
        <p:txBody>
          <a:bodyPr/>
          <a:lstStyle/>
          <a:p>
            <a:r>
              <a:rPr lang="es-MX" sz="3200" dirty="0">
                <a:solidFill>
                  <a:srgbClr val="24292E"/>
                </a:solidFill>
              </a:rPr>
              <a:t>Una bandera corresponde a una </a:t>
            </a:r>
            <a:r>
              <a:rPr lang="es-MX" sz="3200" dirty="0">
                <a:solidFill>
                  <a:srgbClr val="317DE2"/>
                </a:solidFill>
              </a:rPr>
              <a:t>variable lógica</a:t>
            </a:r>
            <a:r>
              <a:rPr lang="es-MX" sz="3200" dirty="0">
                <a:solidFill>
                  <a:srgbClr val="24292E"/>
                </a:solidFill>
              </a:rPr>
              <a:t>, la cual se utiliza para indicar algún suceso. </a:t>
            </a:r>
          </a:p>
          <a:p>
            <a:endParaRPr lang="es-MX" sz="3200" dirty="0">
              <a:solidFill>
                <a:srgbClr val="24292E"/>
              </a:solidFill>
            </a:endParaRPr>
          </a:p>
          <a:p>
            <a:r>
              <a:rPr lang="es-MX" sz="3200" b="1" dirty="0">
                <a:solidFill>
                  <a:srgbClr val="317DE2"/>
                </a:solidFill>
              </a:rPr>
              <a:t>Ejemplo:</a:t>
            </a:r>
          </a:p>
          <a:p>
            <a:pPr marL="571500" indent="-571500">
              <a:buFont typeface="Arial" panose="020B0604020202020204" pitchFamily="34" charset="0"/>
              <a:buChar char="•"/>
            </a:pPr>
            <a:r>
              <a:rPr lang="es-MX" sz="3200" dirty="0">
                <a:solidFill>
                  <a:srgbClr val="24292E"/>
                </a:solidFill>
              </a:rPr>
              <a:t>Un valor lógico se inicializa en </a:t>
            </a:r>
            <a:r>
              <a:rPr lang="es-MX" sz="3200" dirty="0">
                <a:solidFill>
                  <a:srgbClr val="317DE2"/>
                </a:solidFill>
              </a:rPr>
              <a:t>False</a:t>
            </a:r>
            <a:r>
              <a:rPr lang="es-MX" sz="3200" dirty="0">
                <a:solidFill>
                  <a:srgbClr val="24292E"/>
                </a:solidFill>
              </a:rPr>
              <a:t>, para indicar que un evento no ha ocurrido.</a:t>
            </a:r>
          </a:p>
          <a:p>
            <a:pPr marL="571500" indent="-571500">
              <a:buFont typeface="Arial" panose="020B0604020202020204" pitchFamily="34" charset="0"/>
              <a:buChar char="•"/>
            </a:pPr>
            <a:r>
              <a:rPr lang="es-MX" sz="3200" dirty="0">
                <a:solidFill>
                  <a:srgbClr val="24292E"/>
                </a:solidFill>
              </a:rPr>
              <a:t>Un valor lógico se inicializa en </a:t>
            </a:r>
            <a:r>
              <a:rPr lang="es-MX" sz="3200" dirty="0">
                <a:solidFill>
                  <a:srgbClr val="317DE2"/>
                </a:solidFill>
              </a:rPr>
              <a:t>True</a:t>
            </a:r>
            <a:r>
              <a:rPr lang="es-MX" sz="3200" dirty="0">
                <a:solidFill>
                  <a:srgbClr val="24292E"/>
                </a:solidFill>
              </a:rPr>
              <a:t>, para indicar que un evento ha ocurrido.</a:t>
            </a:r>
            <a:endParaRPr lang="es-MX" sz="3200" b="0" i="0" dirty="0">
              <a:solidFill>
                <a:srgbClr val="24292E"/>
              </a:solidFill>
              <a:effectLst/>
            </a:endParaRPr>
          </a:p>
        </p:txBody>
      </p:sp>
      <p:pic>
        <p:nvPicPr>
          <p:cNvPr id="39938" name="Picture 2" descr="Python Logo, symbol, meaning, history, PNG">
            <a:extLst>
              <a:ext uri="{FF2B5EF4-FFF2-40B4-BE49-F238E27FC236}">
                <a16:creationId xmlns:a16="http://schemas.microsoft.com/office/drawing/2014/main" id="{31C4E283-B494-35EB-4B0D-817EFA249FC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713" r="16803"/>
          <a:stretch/>
        </p:blipFill>
        <p:spPr bwMode="auto">
          <a:xfrm>
            <a:off x="18434050" y="354574"/>
            <a:ext cx="1371600" cy="1196521"/>
          </a:xfrm>
          <a:prstGeom prst="rect">
            <a:avLst/>
          </a:prstGeom>
          <a:noFill/>
          <a:extLst>
            <a:ext uri="{909E8E84-426E-40DD-AFC4-6F175D3DCCD1}">
              <a14:hiddenFill xmlns:a14="http://schemas.microsoft.com/office/drawing/2010/main">
                <a:solidFill>
                  <a:srgbClr val="FFFFFF"/>
                </a:solidFill>
              </a14:hiddenFill>
            </a:ext>
          </a:extLst>
        </p:spPr>
      </p:pic>
      <p:sp>
        <p:nvSpPr>
          <p:cNvPr id="9" name="object 16">
            <a:extLst>
              <a:ext uri="{FF2B5EF4-FFF2-40B4-BE49-F238E27FC236}">
                <a16:creationId xmlns:a16="http://schemas.microsoft.com/office/drawing/2014/main" id="{623D5C31-F914-DB6C-5692-65FE977A51B0}"/>
              </a:ext>
            </a:extLst>
          </p:cNvPr>
          <p:cNvSpPr txBox="1"/>
          <p:nvPr/>
        </p:nvSpPr>
        <p:spPr>
          <a:xfrm>
            <a:off x="15164824" y="7468653"/>
            <a:ext cx="4197259" cy="1569660"/>
          </a:xfrm>
          <a:prstGeom prst="rect">
            <a:avLst/>
          </a:prstGeom>
        </p:spPr>
        <p:txBody>
          <a:bodyPr vert="horz" wrap="square" lIns="0" tIns="91440" rIns="0" bIns="0" rtlCol="0">
            <a:spAutoFit/>
          </a:bodyPr>
          <a:lstStyle/>
          <a:p>
            <a:r>
              <a:rPr lang="es-MX" sz="2400" dirty="0">
                <a:solidFill>
                  <a:srgbClr val="317DE2"/>
                </a:solidFill>
              </a:rPr>
              <a:t>¿Cuál es tu análisis en este ejercicio?.</a:t>
            </a:r>
          </a:p>
          <a:p>
            <a:r>
              <a:rPr lang="es-MX" sz="2400" dirty="0">
                <a:solidFill>
                  <a:srgbClr val="317DE2"/>
                </a:solidFill>
                <a:cs typeface="Arial" panose="020B0604020202020204" pitchFamily="34" charset="0"/>
                <a:sym typeface="Consolas"/>
              </a:rPr>
              <a:t>Comenta con tus compañeros y docente.</a:t>
            </a:r>
          </a:p>
        </p:txBody>
      </p:sp>
      <p:pic>
        <p:nvPicPr>
          <p:cNvPr id="10" name="Imagen 9">
            <a:extLst>
              <a:ext uri="{FF2B5EF4-FFF2-40B4-BE49-F238E27FC236}">
                <a16:creationId xmlns:a16="http://schemas.microsoft.com/office/drawing/2014/main" id="{366DB228-5D27-2B9F-B014-DE51322A4E45}"/>
              </a:ext>
            </a:extLst>
          </p:cNvPr>
          <p:cNvPicPr>
            <a:picLocks noChangeAspect="1"/>
          </p:cNvPicPr>
          <p:nvPr/>
        </p:nvPicPr>
        <p:blipFill>
          <a:blip r:embed="rId3"/>
          <a:stretch>
            <a:fillRect/>
          </a:stretch>
        </p:blipFill>
        <p:spPr>
          <a:xfrm>
            <a:off x="4184650" y="5279348"/>
            <a:ext cx="10356940" cy="5286355"/>
          </a:xfrm>
          <a:prstGeom prst="rect">
            <a:avLst/>
          </a:prstGeom>
        </p:spPr>
      </p:pic>
      <p:pic>
        <p:nvPicPr>
          <p:cNvPr id="45058" name="Picture 2">
            <a:extLst>
              <a:ext uri="{FF2B5EF4-FFF2-40B4-BE49-F238E27FC236}">
                <a16:creationId xmlns:a16="http://schemas.microsoft.com/office/drawing/2014/main" id="{905C06C6-C27F-36FF-4D0F-BE77F60C8D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64" y="7468653"/>
            <a:ext cx="3251200" cy="3251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56619B24-92D7-97BE-3DB7-964A366F4E2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71850" y="5492216"/>
            <a:ext cx="1976437" cy="197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00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3763011" cy="1354217"/>
          </a:xfrm>
        </p:spPr>
        <p:txBody>
          <a:bodyPr wrap="square" lIns="0" tIns="0" rIns="0" bIns="0" anchor="t">
            <a:spAutoFit/>
          </a:bodyPr>
          <a:lstStyle/>
          <a:p>
            <a:r>
              <a:rPr lang="es-CL" sz="4400" dirty="0">
                <a:latin typeface="Arial"/>
                <a:cs typeface="Arial"/>
              </a:rPr>
              <a:t>Ejercitando con IF</a:t>
            </a:r>
            <a:endParaRPr lang="es-ES" sz="4400" dirty="0"/>
          </a:p>
        </p:txBody>
      </p:sp>
      <p:sp>
        <p:nvSpPr>
          <p:cNvPr id="7" name="Marcador de texto 6">
            <a:extLst>
              <a:ext uri="{FF2B5EF4-FFF2-40B4-BE49-F238E27FC236}">
                <a16:creationId xmlns:a16="http://schemas.microsoft.com/office/drawing/2014/main" id="{5D85C8A4-CD84-D03D-E1BB-E37CD425EB11}"/>
              </a:ext>
            </a:extLst>
          </p:cNvPr>
          <p:cNvSpPr>
            <a:spLocks noGrp="1"/>
          </p:cNvSpPr>
          <p:nvPr>
            <p:ph type="body" sz="quarter" idx="12"/>
          </p:nvPr>
        </p:nvSpPr>
        <p:spPr>
          <a:xfrm>
            <a:off x="555180" y="2876470"/>
            <a:ext cx="4143376" cy="1107996"/>
          </a:xfrm>
        </p:spPr>
        <p:txBody>
          <a:bodyPr/>
          <a:lstStyle/>
          <a:p>
            <a:r>
              <a:rPr lang="es-CL" sz="2400" b="1" dirty="0">
                <a:solidFill>
                  <a:srgbClr val="317DE2"/>
                </a:solidFill>
                <a:ea typeface="Noto Sans Symbols"/>
                <a:cs typeface="Noto Sans Symbols"/>
              </a:rPr>
              <a:t>Instrucciones: </a:t>
            </a:r>
            <a:r>
              <a:rPr lang="es-CL" sz="2400" dirty="0">
                <a:solidFill>
                  <a:srgbClr val="000000"/>
                </a:solidFill>
                <a:ea typeface="Noto Sans Symbols"/>
                <a:cs typeface="Noto Sans Symbols"/>
              </a:rPr>
              <a:t>Desarrolle los enunciados, aplicando los contenidos vistos en la clase.</a:t>
            </a:r>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6242050" y="1844675"/>
            <a:ext cx="12685915" cy="6647974"/>
          </a:xfrm>
        </p:spPr>
        <p:txBody>
          <a:bodyPr/>
          <a:lstStyle/>
          <a:p>
            <a:r>
              <a:rPr lang="es-MX" sz="3600" b="1" dirty="0">
                <a:solidFill>
                  <a:srgbClr val="317DE2"/>
                </a:solidFill>
              </a:rPr>
              <a:t>Ejercicio 1:</a:t>
            </a:r>
          </a:p>
          <a:p>
            <a:pPr lvl="0"/>
            <a:r>
              <a:rPr lang="es-CL" sz="3600" dirty="0">
                <a:solidFill>
                  <a:srgbClr val="000000"/>
                </a:solidFill>
                <a:ea typeface="Noto Sans Symbols"/>
                <a:cs typeface="Noto Sans Symbols"/>
              </a:rPr>
              <a:t>Ingrese por teclado dos números enteros e indique cuál de ellos es el mayor.</a:t>
            </a:r>
            <a:endParaRPr lang="en-US" sz="3600" dirty="0">
              <a:solidFill>
                <a:srgbClr val="000000"/>
              </a:solidFill>
              <a:ea typeface="Noto Sans Symbols"/>
              <a:cs typeface="Noto Sans Symbols"/>
            </a:endParaRPr>
          </a:p>
          <a:p>
            <a:r>
              <a:rPr lang="es-MX" sz="3600" b="1" dirty="0">
                <a:solidFill>
                  <a:srgbClr val="317DE2"/>
                </a:solidFill>
              </a:rPr>
              <a:t>Ejercicio 2:</a:t>
            </a:r>
          </a:p>
          <a:p>
            <a:pPr lvl="0"/>
            <a:r>
              <a:rPr lang="es-CL" sz="3600" dirty="0">
                <a:solidFill>
                  <a:srgbClr val="000000"/>
                </a:solidFill>
                <a:ea typeface="Noto Sans Symbols"/>
                <a:cs typeface="Noto Sans Symbols"/>
              </a:rPr>
              <a:t>Ingrese por teclado dos números enteros positivos, súmelos y entregue su resultado.</a:t>
            </a:r>
          </a:p>
          <a:p>
            <a:r>
              <a:rPr lang="es-MX" sz="3600" b="1" dirty="0">
                <a:solidFill>
                  <a:srgbClr val="317DE2"/>
                </a:solidFill>
              </a:rPr>
              <a:t>Ejercicio 3:</a:t>
            </a:r>
          </a:p>
          <a:p>
            <a:r>
              <a:rPr lang="es-CL" sz="3600" dirty="0">
                <a:solidFill>
                  <a:srgbClr val="000000"/>
                </a:solidFill>
                <a:ea typeface="Noto Sans Symbols"/>
                <a:cs typeface="Noto Sans Symbols"/>
              </a:rPr>
              <a:t>Ingrese por teclado un número positivo y muestre su tabla de multiplicar (considere que la tabla sea de 1 a 10).</a:t>
            </a:r>
          </a:p>
          <a:p>
            <a:r>
              <a:rPr lang="es-MX" sz="3600" b="1" dirty="0">
                <a:solidFill>
                  <a:srgbClr val="317DE2"/>
                </a:solidFill>
              </a:rPr>
              <a:t>Ejercicio 4:</a:t>
            </a:r>
            <a:endParaRPr lang="es-CL" sz="3600" dirty="0">
              <a:solidFill>
                <a:srgbClr val="317DE2"/>
              </a:solidFill>
              <a:ea typeface="Noto Sans Symbols"/>
              <a:cs typeface="Noto Sans Symbols"/>
            </a:endParaRPr>
          </a:p>
          <a:p>
            <a:r>
              <a:rPr lang="es-CL" sz="3600" dirty="0">
                <a:solidFill>
                  <a:srgbClr val="000000"/>
                </a:solidFill>
                <a:ea typeface="Noto Sans Symbols"/>
                <a:cs typeface="Noto Sans Symbols"/>
              </a:rPr>
              <a:t>Ingrese por teclado un número entero mayor a 1 y menor a 101 por teclado, luego indique si es par o imp</a:t>
            </a:r>
            <a:r>
              <a:rPr lang="es-CL" sz="3600" dirty="0">
                <a:solidFill>
                  <a:schemeClr val="tx1"/>
                </a:solidFill>
                <a:ea typeface="Noto Sans Symbols"/>
                <a:cs typeface="Noto Sans Symbols"/>
              </a:rPr>
              <a:t>ar</a:t>
            </a:r>
            <a:r>
              <a:rPr lang="es-MX" sz="3600" dirty="0">
                <a:solidFill>
                  <a:schemeClr val="tx1"/>
                </a:solidFill>
              </a:rPr>
              <a:t>.</a:t>
            </a:r>
          </a:p>
        </p:txBody>
      </p:sp>
      <p:pic>
        <p:nvPicPr>
          <p:cNvPr id="3" name="Picture 2">
            <a:extLst>
              <a:ext uri="{FF2B5EF4-FFF2-40B4-BE49-F238E27FC236}">
                <a16:creationId xmlns:a16="http://schemas.microsoft.com/office/drawing/2014/main" id="{70D569F3-2D33-375F-6EAF-78429F37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7400255"/>
            <a:ext cx="3516935" cy="35169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ython Logo, symbol, meaning, history, PNG">
            <a:extLst>
              <a:ext uri="{FF2B5EF4-FFF2-40B4-BE49-F238E27FC236}">
                <a16:creationId xmlns:a16="http://schemas.microsoft.com/office/drawing/2014/main" id="{43F924E0-01B6-57C6-4290-2B2B2425CBE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713" r="16803"/>
          <a:stretch/>
        </p:blipFill>
        <p:spPr bwMode="auto">
          <a:xfrm>
            <a:off x="18434050" y="354574"/>
            <a:ext cx="1371600" cy="119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4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3763011" cy="1354217"/>
          </a:xfrm>
        </p:spPr>
        <p:txBody>
          <a:bodyPr wrap="square" lIns="0" tIns="0" rIns="0" bIns="0" anchor="t">
            <a:spAutoFit/>
          </a:bodyPr>
          <a:lstStyle/>
          <a:p>
            <a:r>
              <a:rPr lang="es-CL" sz="4400" dirty="0">
                <a:latin typeface="Arial"/>
                <a:cs typeface="Arial"/>
              </a:rPr>
              <a:t>Ejercitando con IF</a:t>
            </a:r>
            <a:endParaRPr lang="es-ES" sz="4400" dirty="0"/>
          </a:p>
        </p:txBody>
      </p:sp>
      <p:sp>
        <p:nvSpPr>
          <p:cNvPr id="7" name="Marcador de texto 6">
            <a:extLst>
              <a:ext uri="{FF2B5EF4-FFF2-40B4-BE49-F238E27FC236}">
                <a16:creationId xmlns:a16="http://schemas.microsoft.com/office/drawing/2014/main" id="{5D85C8A4-CD84-D03D-E1BB-E37CD425EB11}"/>
              </a:ext>
            </a:extLst>
          </p:cNvPr>
          <p:cNvSpPr>
            <a:spLocks noGrp="1"/>
          </p:cNvSpPr>
          <p:nvPr>
            <p:ph type="body" sz="quarter" idx="12"/>
          </p:nvPr>
        </p:nvSpPr>
        <p:spPr>
          <a:xfrm>
            <a:off x="555180" y="2876470"/>
            <a:ext cx="4143376" cy="1107996"/>
          </a:xfrm>
        </p:spPr>
        <p:txBody>
          <a:bodyPr/>
          <a:lstStyle/>
          <a:p>
            <a:r>
              <a:rPr lang="es-CL" sz="2400" b="1" dirty="0">
                <a:solidFill>
                  <a:srgbClr val="317DE2"/>
                </a:solidFill>
                <a:ea typeface="Noto Sans Symbols"/>
                <a:cs typeface="Noto Sans Symbols"/>
              </a:rPr>
              <a:t>Instrucciones: </a:t>
            </a:r>
            <a:r>
              <a:rPr lang="es-CL" sz="2400" dirty="0">
                <a:solidFill>
                  <a:srgbClr val="000000"/>
                </a:solidFill>
                <a:ea typeface="Noto Sans Symbols"/>
                <a:cs typeface="Noto Sans Symbols"/>
              </a:rPr>
              <a:t>Desarrolle los enunciados, aplicando los contenidos vistos en la clase.</a:t>
            </a:r>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5937250" y="1387475"/>
            <a:ext cx="12685915" cy="8309967"/>
          </a:xfrm>
        </p:spPr>
        <p:txBody>
          <a:bodyPr/>
          <a:lstStyle/>
          <a:p>
            <a:r>
              <a:rPr lang="es-MX" sz="3600" b="1" dirty="0">
                <a:solidFill>
                  <a:srgbClr val="317DE2"/>
                </a:solidFill>
              </a:rPr>
              <a:t>Ejercicio 5:</a:t>
            </a:r>
          </a:p>
          <a:p>
            <a:r>
              <a:rPr lang="es-CL" sz="3600" dirty="0"/>
              <a:t>Ingrese tres números enteros, si son mayores a cero y par, entonces súmelos, sino cuéntelos</a:t>
            </a:r>
          </a:p>
          <a:p>
            <a:endParaRPr lang="es-MX" sz="3600" b="1" dirty="0">
              <a:solidFill>
                <a:srgbClr val="0070C0"/>
              </a:solidFill>
            </a:endParaRPr>
          </a:p>
          <a:p>
            <a:r>
              <a:rPr lang="es-MX" sz="3600" b="1" dirty="0">
                <a:solidFill>
                  <a:srgbClr val="317DE2"/>
                </a:solidFill>
              </a:rPr>
              <a:t>Ejercicio 6:</a:t>
            </a:r>
          </a:p>
          <a:p>
            <a:r>
              <a:rPr lang="es-MX" sz="3600" dirty="0">
                <a:solidFill>
                  <a:srgbClr val="000000"/>
                </a:solidFill>
                <a:ea typeface="Noto Sans Symbols"/>
                <a:cs typeface="Noto Sans Symbols"/>
              </a:rPr>
              <a:t>Ingrese 3 números enteros por teclado e indique ¿cuántos son menores a cero?</a:t>
            </a:r>
          </a:p>
          <a:p>
            <a:endParaRPr lang="es-MX" sz="3600" b="1" dirty="0">
              <a:solidFill>
                <a:srgbClr val="0070C0"/>
              </a:solidFill>
            </a:endParaRPr>
          </a:p>
          <a:p>
            <a:r>
              <a:rPr lang="es-MX" sz="3600" b="1" dirty="0">
                <a:solidFill>
                  <a:srgbClr val="317DE2"/>
                </a:solidFill>
              </a:rPr>
              <a:t>Ejercicio 7:</a:t>
            </a:r>
            <a:endParaRPr lang="es-CL" sz="3600" dirty="0">
              <a:solidFill>
                <a:srgbClr val="317DE2"/>
              </a:solidFill>
              <a:ea typeface="Noto Sans Symbols"/>
              <a:cs typeface="Noto Sans Symbols"/>
            </a:endParaRPr>
          </a:p>
          <a:p>
            <a:r>
              <a:rPr lang="es-CL" sz="3600" dirty="0">
                <a:solidFill>
                  <a:srgbClr val="000000"/>
                </a:solidFill>
                <a:ea typeface="Noto Sans Symbols"/>
                <a:cs typeface="Noto Sans Symbols"/>
              </a:rPr>
              <a:t>Se pide identificar el tipo de triángulo, para ello, ingrese el lado a, b y c, luego indique si es isósceles, equilátero o rectángulo.</a:t>
            </a:r>
          </a:p>
          <a:p>
            <a:pPr marL="571500" indent="-306388">
              <a:buFont typeface="Arial" panose="020B0604020202020204" pitchFamily="34" charset="0"/>
              <a:buChar char="•"/>
            </a:pPr>
            <a:r>
              <a:rPr lang="es-CL" sz="3600" dirty="0">
                <a:solidFill>
                  <a:srgbClr val="000000"/>
                </a:solidFill>
                <a:ea typeface="Noto Sans Symbols"/>
                <a:cs typeface="Noto Sans Symbols"/>
              </a:rPr>
              <a:t>Es isósceles, si dos lados son iguales.</a:t>
            </a:r>
          </a:p>
          <a:p>
            <a:pPr marL="571500" indent="-306388">
              <a:buFont typeface="Arial" panose="020B0604020202020204" pitchFamily="34" charset="0"/>
              <a:buChar char="•"/>
            </a:pPr>
            <a:r>
              <a:rPr lang="es-CL" sz="3600" dirty="0">
                <a:solidFill>
                  <a:srgbClr val="000000"/>
                </a:solidFill>
                <a:ea typeface="Noto Sans Symbols"/>
                <a:cs typeface="Noto Sans Symbols"/>
              </a:rPr>
              <a:t>Es equilátero, si sus tres lados son iguales.</a:t>
            </a:r>
            <a:endParaRPr lang="en-US" sz="3600" dirty="0">
              <a:solidFill>
                <a:srgbClr val="000000"/>
              </a:solidFill>
              <a:ea typeface="Noto Sans Symbols"/>
              <a:cs typeface="Noto Sans Symbols"/>
            </a:endParaRPr>
          </a:p>
          <a:p>
            <a:pPr marL="571500" indent="-306388">
              <a:buFont typeface="Arial" panose="020B0604020202020204" pitchFamily="34" charset="0"/>
              <a:buChar char="•"/>
            </a:pPr>
            <a:r>
              <a:rPr lang="es-CL" sz="3600" dirty="0">
                <a:solidFill>
                  <a:srgbClr val="000000"/>
                </a:solidFill>
                <a:ea typeface="Noto Sans Symbols"/>
                <a:cs typeface="Noto Sans Symbols"/>
              </a:rPr>
              <a:t>Es escaleno, sus tres lados son diferentes.</a:t>
            </a:r>
          </a:p>
        </p:txBody>
      </p:sp>
      <p:pic>
        <p:nvPicPr>
          <p:cNvPr id="3" name="Picture 2">
            <a:extLst>
              <a:ext uri="{FF2B5EF4-FFF2-40B4-BE49-F238E27FC236}">
                <a16:creationId xmlns:a16="http://schemas.microsoft.com/office/drawing/2014/main" id="{70D569F3-2D33-375F-6EAF-78429F37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7400255"/>
            <a:ext cx="3516935" cy="35169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ython Logo, symbol, meaning, history, PNG">
            <a:extLst>
              <a:ext uri="{FF2B5EF4-FFF2-40B4-BE49-F238E27FC236}">
                <a16:creationId xmlns:a16="http://schemas.microsoft.com/office/drawing/2014/main" id="{43F924E0-01B6-57C6-4290-2B2B2425CBE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713" r="16803"/>
          <a:stretch/>
        </p:blipFill>
        <p:spPr bwMode="auto">
          <a:xfrm>
            <a:off x="18434050" y="354574"/>
            <a:ext cx="1371600" cy="119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639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3763011" cy="1354217"/>
          </a:xfrm>
        </p:spPr>
        <p:txBody>
          <a:bodyPr wrap="square" lIns="0" tIns="0" rIns="0" bIns="0" anchor="t">
            <a:spAutoFit/>
          </a:bodyPr>
          <a:lstStyle/>
          <a:p>
            <a:r>
              <a:rPr lang="es-CL" sz="4400" dirty="0">
                <a:latin typeface="Arial"/>
                <a:cs typeface="Arial"/>
              </a:rPr>
              <a:t>Ejercitando con IF</a:t>
            </a:r>
            <a:endParaRPr lang="es-ES" sz="4400" dirty="0"/>
          </a:p>
        </p:txBody>
      </p:sp>
      <p:sp>
        <p:nvSpPr>
          <p:cNvPr id="7" name="Marcador de texto 6">
            <a:extLst>
              <a:ext uri="{FF2B5EF4-FFF2-40B4-BE49-F238E27FC236}">
                <a16:creationId xmlns:a16="http://schemas.microsoft.com/office/drawing/2014/main" id="{5D85C8A4-CD84-D03D-E1BB-E37CD425EB11}"/>
              </a:ext>
            </a:extLst>
          </p:cNvPr>
          <p:cNvSpPr>
            <a:spLocks noGrp="1"/>
          </p:cNvSpPr>
          <p:nvPr>
            <p:ph type="body" sz="quarter" idx="12"/>
          </p:nvPr>
        </p:nvSpPr>
        <p:spPr>
          <a:xfrm>
            <a:off x="555180" y="2876470"/>
            <a:ext cx="4143376" cy="1107996"/>
          </a:xfrm>
        </p:spPr>
        <p:txBody>
          <a:bodyPr/>
          <a:lstStyle/>
          <a:p>
            <a:r>
              <a:rPr lang="es-CL" sz="2400" b="1" dirty="0">
                <a:solidFill>
                  <a:srgbClr val="317DE2"/>
                </a:solidFill>
                <a:ea typeface="Noto Sans Symbols"/>
                <a:cs typeface="Noto Sans Symbols"/>
              </a:rPr>
              <a:t>Instrucciones: </a:t>
            </a:r>
            <a:r>
              <a:rPr lang="es-CL" sz="2400" dirty="0">
                <a:solidFill>
                  <a:srgbClr val="000000"/>
                </a:solidFill>
                <a:ea typeface="Noto Sans Symbols"/>
                <a:cs typeface="Noto Sans Symbols"/>
              </a:rPr>
              <a:t>Desarrolle los enunciados, aplicando los contenidos vistos en la clase.</a:t>
            </a:r>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5937250" y="1387475"/>
            <a:ext cx="12685915" cy="6647974"/>
          </a:xfrm>
        </p:spPr>
        <p:txBody>
          <a:bodyPr/>
          <a:lstStyle/>
          <a:p>
            <a:r>
              <a:rPr lang="es-MX" sz="3600" b="1" dirty="0">
                <a:solidFill>
                  <a:srgbClr val="317DE2"/>
                </a:solidFill>
              </a:rPr>
              <a:t>Ejercicio 8:</a:t>
            </a:r>
          </a:p>
          <a:p>
            <a:endParaRPr lang="es-MX" sz="3600" b="1" dirty="0">
              <a:solidFill>
                <a:srgbClr val="0070C0"/>
              </a:solidFill>
            </a:endParaRPr>
          </a:p>
          <a:p>
            <a:r>
              <a:rPr lang="es-MX" sz="3600" dirty="0"/>
              <a:t>La empresa dedicada a la venta de zapatos, ha decidido fabricar zapatos de hombre para la venta online. Los zapatos tienen un valor de $20.000 (cualquier número), pero podría variar según la demanda. </a:t>
            </a:r>
          </a:p>
          <a:p>
            <a:endParaRPr lang="es-MX" sz="3600" dirty="0"/>
          </a:p>
          <a:p>
            <a:r>
              <a:rPr lang="es-MX" sz="3600" dirty="0"/>
              <a:t>Si la compra es igual o superior a $40.000 el envío es gratis, en caso contario, debe cancelar un monto extra de $3.000 </a:t>
            </a:r>
          </a:p>
          <a:p>
            <a:endParaRPr lang="es-MX" sz="3600" dirty="0"/>
          </a:p>
          <a:p>
            <a:r>
              <a:rPr lang="es-MX" sz="3600" dirty="0"/>
              <a:t>Determine el total a pagar por una persona que requiere X cantidad de zapatos.</a:t>
            </a:r>
            <a:endParaRPr lang="en-US" sz="3600" dirty="0"/>
          </a:p>
        </p:txBody>
      </p:sp>
      <p:pic>
        <p:nvPicPr>
          <p:cNvPr id="3" name="Picture 2">
            <a:extLst>
              <a:ext uri="{FF2B5EF4-FFF2-40B4-BE49-F238E27FC236}">
                <a16:creationId xmlns:a16="http://schemas.microsoft.com/office/drawing/2014/main" id="{70D569F3-2D33-375F-6EAF-78429F37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7400255"/>
            <a:ext cx="3516935" cy="35169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ython Logo, symbol, meaning, history, PNG">
            <a:extLst>
              <a:ext uri="{FF2B5EF4-FFF2-40B4-BE49-F238E27FC236}">
                <a16:creationId xmlns:a16="http://schemas.microsoft.com/office/drawing/2014/main" id="{43F924E0-01B6-57C6-4290-2B2B2425CBE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713" r="16803"/>
          <a:stretch/>
        </p:blipFill>
        <p:spPr bwMode="auto">
          <a:xfrm>
            <a:off x="18434050" y="354574"/>
            <a:ext cx="1371600" cy="119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3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3763011" cy="1354217"/>
          </a:xfrm>
        </p:spPr>
        <p:txBody>
          <a:bodyPr wrap="square" lIns="0" tIns="0" rIns="0" bIns="0" anchor="t">
            <a:spAutoFit/>
          </a:bodyPr>
          <a:lstStyle/>
          <a:p>
            <a:r>
              <a:rPr lang="es-CL" sz="4400" dirty="0">
                <a:latin typeface="Arial"/>
                <a:cs typeface="Arial"/>
              </a:rPr>
              <a:t>Ejercitando con IF</a:t>
            </a:r>
            <a:endParaRPr lang="es-ES" sz="4400" dirty="0"/>
          </a:p>
        </p:txBody>
      </p:sp>
      <p:sp>
        <p:nvSpPr>
          <p:cNvPr id="7" name="Marcador de texto 6">
            <a:extLst>
              <a:ext uri="{FF2B5EF4-FFF2-40B4-BE49-F238E27FC236}">
                <a16:creationId xmlns:a16="http://schemas.microsoft.com/office/drawing/2014/main" id="{5D85C8A4-CD84-D03D-E1BB-E37CD425EB11}"/>
              </a:ext>
            </a:extLst>
          </p:cNvPr>
          <p:cNvSpPr>
            <a:spLocks noGrp="1"/>
          </p:cNvSpPr>
          <p:nvPr>
            <p:ph type="body" sz="quarter" idx="12"/>
          </p:nvPr>
        </p:nvSpPr>
        <p:spPr>
          <a:xfrm>
            <a:off x="555180" y="2876470"/>
            <a:ext cx="4143376" cy="1107996"/>
          </a:xfrm>
        </p:spPr>
        <p:txBody>
          <a:bodyPr/>
          <a:lstStyle/>
          <a:p>
            <a:r>
              <a:rPr lang="es-CL" sz="2400" b="1" dirty="0">
                <a:solidFill>
                  <a:srgbClr val="317DE2"/>
                </a:solidFill>
                <a:ea typeface="Noto Sans Symbols"/>
                <a:cs typeface="Noto Sans Symbols"/>
              </a:rPr>
              <a:t>Instrucciones: </a:t>
            </a:r>
            <a:r>
              <a:rPr lang="es-CL" sz="2400" dirty="0">
                <a:solidFill>
                  <a:srgbClr val="000000"/>
                </a:solidFill>
                <a:ea typeface="Noto Sans Symbols"/>
                <a:cs typeface="Noto Sans Symbols"/>
              </a:rPr>
              <a:t>Desarrolle los enunciados, aplicando los contenidos vistos en la clase.</a:t>
            </a:r>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5937250" y="1387475"/>
            <a:ext cx="12685915" cy="6093976"/>
          </a:xfrm>
        </p:spPr>
        <p:txBody>
          <a:bodyPr/>
          <a:lstStyle/>
          <a:p>
            <a:r>
              <a:rPr lang="es-MX" sz="3600" b="1" dirty="0">
                <a:solidFill>
                  <a:srgbClr val="317DE2"/>
                </a:solidFill>
              </a:rPr>
              <a:t>Ejercicio 9:</a:t>
            </a:r>
          </a:p>
          <a:p>
            <a:pPr lvl="0">
              <a:spcAft>
                <a:spcPts val="0"/>
              </a:spcAft>
            </a:pPr>
            <a:r>
              <a:rPr lang="es-CL" sz="3600" dirty="0">
                <a:solidFill>
                  <a:srgbClr val="000000"/>
                </a:solidFill>
                <a:ea typeface="Calibri" panose="020F0502020204030204" pitchFamily="34" charset="0"/>
                <a:cs typeface="Times New Roman" panose="02020603050405020304" pitchFamily="18" charset="0"/>
              </a:rPr>
              <a:t>En un </a:t>
            </a:r>
            <a:r>
              <a:rPr lang="es-CL" sz="3600" dirty="0" err="1">
                <a:solidFill>
                  <a:srgbClr val="000000"/>
                </a:solidFill>
                <a:ea typeface="Calibri" panose="020F0502020204030204" pitchFamily="34" charset="0"/>
                <a:cs typeface="Times New Roman" panose="02020603050405020304" pitchFamily="18" charset="0"/>
              </a:rPr>
              <a:t>delivery</a:t>
            </a:r>
            <a:r>
              <a:rPr lang="es-CL" sz="3600" dirty="0">
                <a:solidFill>
                  <a:srgbClr val="000000"/>
                </a:solidFill>
                <a:ea typeface="Calibri" panose="020F0502020204030204" pitchFamily="34" charset="0"/>
                <a:cs typeface="Times New Roman" panose="02020603050405020304" pitchFamily="18" charset="0"/>
              </a:rPr>
              <a:t> se venden 4 tipos de sándwich: </a:t>
            </a:r>
            <a:endParaRPr lang="en-US" sz="3600" dirty="0">
              <a:ea typeface="Times New Roman" panose="02020603050405020304" pitchFamily="18" charset="0"/>
              <a:cs typeface="Times New Roman" panose="02020603050405020304" pitchFamily="18" charset="0"/>
            </a:endParaRPr>
          </a:p>
          <a:p>
            <a:pPr marL="989013" lvl="0" indent="-544513">
              <a:spcAft>
                <a:spcPts val="0"/>
              </a:spcAft>
              <a:buFont typeface="Arial" panose="020B0604020202020204" pitchFamily="34" charset="0"/>
              <a:buChar char="•"/>
            </a:pPr>
            <a:r>
              <a:rPr lang="es-CL" sz="3600" dirty="0">
                <a:solidFill>
                  <a:srgbClr val="000000"/>
                </a:solidFill>
                <a:ea typeface="Calibri" panose="020F0502020204030204" pitchFamily="34" charset="0"/>
                <a:cs typeface="Times New Roman" panose="02020603050405020304" pitchFamily="18" charset="0"/>
              </a:rPr>
              <a:t>Churrasco $1.500 </a:t>
            </a:r>
            <a:endParaRPr lang="en-US" sz="3600" dirty="0">
              <a:ea typeface="Times New Roman" panose="02020603050405020304" pitchFamily="18" charset="0"/>
              <a:cs typeface="Times New Roman" panose="02020603050405020304" pitchFamily="18" charset="0"/>
            </a:endParaRPr>
          </a:p>
          <a:p>
            <a:pPr marL="989013" lvl="0" indent="-544513">
              <a:spcAft>
                <a:spcPts val="0"/>
              </a:spcAft>
              <a:buFont typeface="Arial" panose="020B0604020202020204" pitchFamily="34" charset="0"/>
              <a:buChar char="•"/>
            </a:pPr>
            <a:r>
              <a:rPr lang="es-CL" sz="3600" dirty="0">
                <a:solidFill>
                  <a:srgbClr val="000000"/>
                </a:solidFill>
                <a:ea typeface="Calibri" panose="020F0502020204030204" pitchFamily="34" charset="0"/>
                <a:cs typeface="Times New Roman" panose="02020603050405020304" pitchFamily="18" charset="0"/>
              </a:rPr>
              <a:t>Completo $1.000 </a:t>
            </a:r>
            <a:endParaRPr lang="en-US" sz="3600" dirty="0">
              <a:ea typeface="Times New Roman" panose="02020603050405020304" pitchFamily="18" charset="0"/>
              <a:cs typeface="Times New Roman" panose="02020603050405020304" pitchFamily="18" charset="0"/>
            </a:endParaRPr>
          </a:p>
          <a:p>
            <a:pPr marL="989013" lvl="0" indent="-544513">
              <a:spcAft>
                <a:spcPts val="0"/>
              </a:spcAft>
              <a:buFont typeface="Arial" panose="020B0604020202020204" pitchFamily="34" charset="0"/>
              <a:buChar char="•"/>
            </a:pPr>
            <a:r>
              <a:rPr lang="es-CL" sz="3600" dirty="0">
                <a:solidFill>
                  <a:srgbClr val="000000"/>
                </a:solidFill>
                <a:ea typeface="Calibri" panose="020F0502020204030204" pitchFamily="34" charset="0"/>
                <a:cs typeface="Times New Roman" panose="02020603050405020304" pitchFamily="18" charset="0"/>
              </a:rPr>
              <a:t>Vegetariano $2.000 </a:t>
            </a:r>
            <a:endParaRPr lang="en-US" sz="3600" dirty="0">
              <a:ea typeface="Times New Roman" panose="02020603050405020304" pitchFamily="18" charset="0"/>
              <a:cs typeface="Times New Roman" panose="02020603050405020304" pitchFamily="18" charset="0"/>
            </a:endParaRPr>
          </a:p>
          <a:p>
            <a:pPr marL="989013" lvl="0" indent="-544513">
              <a:spcAft>
                <a:spcPts val="0"/>
              </a:spcAft>
              <a:buFont typeface="Arial" panose="020B0604020202020204" pitchFamily="34" charset="0"/>
              <a:buChar char="•"/>
            </a:pPr>
            <a:r>
              <a:rPr lang="es-CL" sz="3600" dirty="0">
                <a:solidFill>
                  <a:srgbClr val="000000"/>
                </a:solidFill>
                <a:ea typeface="Calibri" panose="020F0502020204030204" pitchFamily="34" charset="0"/>
                <a:cs typeface="Times New Roman" panose="02020603050405020304" pitchFamily="18" charset="0"/>
              </a:rPr>
              <a:t>Barros Luco $3.000 </a:t>
            </a:r>
            <a:endParaRPr lang="en-US" sz="3600" dirty="0">
              <a:ea typeface="Calibri" panose="020F0502020204030204" pitchFamily="34" charset="0"/>
              <a:cs typeface="Times New Roman" panose="02020603050405020304" pitchFamily="18" charset="0"/>
            </a:endParaRPr>
          </a:p>
          <a:p>
            <a:pPr lvl="0">
              <a:spcAft>
                <a:spcPts val="0"/>
              </a:spcAft>
            </a:pPr>
            <a:endParaRPr lang="en-US" sz="3600" dirty="0">
              <a:solidFill>
                <a:srgbClr val="000000"/>
              </a:solidFill>
              <a:ea typeface="Calibri" panose="020F0502020204030204" pitchFamily="34" charset="0"/>
              <a:cs typeface="Times New Roman" panose="02020603050405020304" pitchFamily="18" charset="0"/>
            </a:endParaRPr>
          </a:p>
          <a:p>
            <a:pPr lvl="0">
              <a:spcAft>
                <a:spcPts val="0"/>
              </a:spcAft>
            </a:pPr>
            <a:r>
              <a:rPr lang="es-CL" sz="3600" dirty="0">
                <a:solidFill>
                  <a:srgbClr val="000000"/>
                </a:solidFill>
                <a:ea typeface="Calibri" panose="020F0502020204030204" pitchFamily="34" charset="0"/>
                <a:cs typeface="Times New Roman" panose="02020603050405020304" pitchFamily="18" charset="0"/>
              </a:rPr>
              <a:t>Determine el total a pagar por un cliente, al indicar la cantidad de sándwiches que llevaría de cada tipo. Considere que si tiene un código de descuento se le realizará sólo un 10% al total de la venta.</a:t>
            </a:r>
          </a:p>
        </p:txBody>
      </p:sp>
      <p:pic>
        <p:nvPicPr>
          <p:cNvPr id="3" name="Picture 2">
            <a:extLst>
              <a:ext uri="{FF2B5EF4-FFF2-40B4-BE49-F238E27FC236}">
                <a16:creationId xmlns:a16="http://schemas.microsoft.com/office/drawing/2014/main" id="{70D569F3-2D33-375F-6EAF-78429F37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7400255"/>
            <a:ext cx="3516935" cy="35169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ython Logo, symbol, meaning, history, PNG">
            <a:extLst>
              <a:ext uri="{FF2B5EF4-FFF2-40B4-BE49-F238E27FC236}">
                <a16:creationId xmlns:a16="http://schemas.microsoft.com/office/drawing/2014/main" id="{43F924E0-01B6-57C6-4290-2B2B2425CBE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713" r="16803"/>
          <a:stretch/>
        </p:blipFill>
        <p:spPr bwMode="auto">
          <a:xfrm>
            <a:off x="18434050" y="354574"/>
            <a:ext cx="1371600" cy="119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52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574039" y="1258411"/>
            <a:ext cx="3763011" cy="1354217"/>
          </a:xfrm>
        </p:spPr>
        <p:txBody>
          <a:bodyPr wrap="square" lIns="0" tIns="0" rIns="0" bIns="0" anchor="t">
            <a:spAutoFit/>
          </a:bodyPr>
          <a:lstStyle/>
          <a:p>
            <a:r>
              <a:rPr lang="es-CL" sz="4400" dirty="0">
                <a:latin typeface="Arial"/>
                <a:cs typeface="Arial"/>
              </a:rPr>
              <a:t>Ejercitando con IF</a:t>
            </a:r>
            <a:endParaRPr lang="es-ES" sz="4400" dirty="0"/>
          </a:p>
        </p:txBody>
      </p:sp>
      <p:sp>
        <p:nvSpPr>
          <p:cNvPr id="7" name="Marcador de texto 6">
            <a:extLst>
              <a:ext uri="{FF2B5EF4-FFF2-40B4-BE49-F238E27FC236}">
                <a16:creationId xmlns:a16="http://schemas.microsoft.com/office/drawing/2014/main" id="{5D85C8A4-CD84-D03D-E1BB-E37CD425EB11}"/>
              </a:ext>
            </a:extLst>
          </p:cNvPr>
          <p:cNvSpPr>
            <a:spLocks noGrp="1"/>
          </p:cNvSpPr>
          <p:nvPr>
            <p:ph type="body" sz="quarter" idx="12"/>
          </p:nvPr>
        </p:nvSpPr>
        <p:spPr>
          <a:xfrm>
            <a:off x="555180" y="2876470"/>
            <a:ext cx="4143376" cy="1107996"/>
          </a:xfrm>
        </p:spPr>
        <p:txBody>
          <a:bodyPr/>
          <a:lstStyle/>
          <a:p>
            <a:r>
              <a:rPr lang="es-CL" sz="2400" b="1" dirty="0">
                <a:solidFill>
                  <a:srgbClr val="317DE2"/>
                </a:solidFill>
                <a:ea typeface="Noto Sans Symbols"/>
                <a:cs typeface="Noto Sans Symbols"/>
              </a:rPr>
              <a:t>Instrucciones: </a:t>
            </a:r>
            <a:r>
              <a:rPr lang="es-CL" sz="2400" dirty="0">
                <a:solidFill>
                  <a:srgbClr val="000000"/>
                </a:solidFill>
                <a:ea typeface="Noto Sans Symbols"/>
                <a:cs typeface="Noto Sans Symbols"/>
              </a:rPr>
              <a:t>Desarrolle los enunciados, aplicando los contenidos vistos en la clase.</a:t>
            </a:r>
          </a:p>
        </p:txBody>
      </p:sp>
      <p:sp>
        <p:nvSpPr>
          <p:cNvPr id="4" name="Marcador de texto 3">
            <a:extLst>
              <a:ext uri="{FF2B5EF4-FFF2-40B4-BE49-F238E27FC236}">
                <a16:creationId xmlns:a16="http://schemas.microsoft.com/office/drawing/2014/main" id="{339EA5CB-D781-B1F9-0BD2-314D5F0385E4}"/>
              </a:ext>
            </a:extLst>
          </p:cNvPr>
          <p:cNvSpPr>
            <a:spLocks noGrp="1"/>
          </p:cNvSpPr>
          <p:nvPr>
            <p:ph type="body" sz="quarter" idx="13"/>
          </p:nvPr>
        </p:nvSpPr>
        <p:spPr>
          <a:xfrm>
            <a:off x="5937250" y="1387475"/>
            <a:ext cx="12685915" cy="7201972"/>
          </a:xfrm>
        </p:spPr>
        <p:txBody>
          <a:bodyPr/>
          <a:lstStyle/>
          <a:p>
            <a:r>
              <a:rPr lang="es-MX" sz="3600" b="1" dirty="0">
                <a:solidFill>
                  <a:srgbClr val="317DE2"/>
                </a:solidFill>
              </a:rPr>
              <a:t>Ejercicio 10:</a:t>
            </a:r>
          </a:p>
          <a:p>
            <a:endParaRPr lang="es-MX" sz="3600" b="1" dirty="0">
              <a:solidFill>
                <a:srgbClr val="0070C0"/>
              </a:solidFill>
            </a:endParaRPr>
          </a:p>
          <a:p>
            <a:pPr lvl="0">
              <a:spcAft>
                <a:spcPts val="0"/>
              </a:spcAft>
            </a:pPr>
            <a:r>
              <a:rPr lang="es-MX" sz="3600" dirty="0"/>
              <a:t>En el contexto del coronavirus, una persona ha decidido fabricar mascarillas lavables para la venta online. Las mascarillas tienen un valor de $500 pero podría variar según la demanda. Si la compra es superior a $15.000 el envío es gratis, en caso contario: </a:t>
            </a:r>
          </a:p>
          <a:p>
            <a:pPr marL="457200" lvl="0" indent="-457200">
              <a:spcAft>
                <a:spcPts val="0"/>
              </a:spcAft>
              <a:buFontTx/>
              <a:buChar char="-"/>
            </a:pPr>
            <a:r>
              <a:rPr lang="es-MX" sz="3600" dirty="0"/>
              <a:t>Si es de la misma comuna el envío es de $1.000 </a:t>
            </a:r>
          </a:p>
          <a:p>
            <a:pPr marL="457200" lvl="0" indent="-457200">
              <a:spcAft>
                <a:spcPts val="0"/>
              </a:spcAft>
              <a:buFontTx/>
              <a:buChar char="-"/>
            </a:pPr>
            <a:r>
              <a:rPr lang="es-MX" sz="3600" dirty="0"/>
              <a:t>Si es de una comuna aledaña $2.000 </a:t>
            </a:r>
          </a:p>
          <a:p>
            <a:pPr marL="457200" lvl="0" indent="-457200">
              <a:spcAft>
                <a:spcPts val="0"/>
              </a:spcAft>
              <a:buFontTx/>
              <a:buChar char="-"/>
            </a:pPr>
            <a:r>
              <a:rPr lang="es-MX" sz="3600" dirty="0"/>
              <a:t>En otro caso es de $3.000 </a:t>
            </a:r>
          </a:p>
          <a:p>
            <a:pPr lvl="0">
              <a:spcAft>
                <a:spcPts val="0"/>
              </a:spcAft>
            </a:pPr>
            <a:endParaRPr lang="es-MX" sz="3600" dirty="0"/>
          </a:p>
          <a:p>
            <a:pPr lvl="0">
              <a:spcAft>
                <a:spcPts val="0"/>
              </a:spcAft>
            </a:pPr>
            <a:r>
              <a:rPr lang="es-MX" sz="3600" dirty="0"/>
              <a:t>Determine el total a pagar por una persona que requiere X cantidad de mascarillas.</a:t>
            </a:r>
            <a:endParaRPr lang="es-MX" sz="3600" b="1" dirty="0">
              <a:solidFill>
                <a:srgbClr val="0070C0"/>
              </a:solidFill>
            </a:endParaRPr>
          </a:p>
        </p:txBody>
      </p:sp>
      <p:pic>
        <p:nvPicPr>
          <p:cNvPr id="3" name="Picture 2">
            <a:extLst>
              <a:ext uri="{FF2B5EF4-FFF2-40B4-BE49-F238E27FC236}">
                <a16:creationId xmlns:a16="http://schemas.microsoft.com/office/drawing/2014/main" id="{70D569F3-2D33-375F-6EAF-78429F377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7400255"/>
            <a:ext cx="3516935" cy="35169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ython Logo, symbol, meaning, history, PNG">
            <a:extLst>
              <a:ext uri="{FF2B5EF4-FFF2-40B4-BE49-F238E27FC236}">
                <a16:creationId xmlns:a16="http://schemas.microsoft.com/office/drawing/2014/main" id="{43F924E0-01B6-57C6-4290-2B2B2425CBE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713" r="16803"/>
          <a:stretch/>
        </p:blipFill>
        <p:spPr bwMode="auto">
          <a:xfrm>
            <a:off x="18434050" y="354574"/>
            <a:ext cx="1371600" cy="119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434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0" ma:contentTypeDescription="Crear nuevo documento." ma:contentTypeScope="" ma:versionID="2dd237b076ed786e886761a949e5c350">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ae535734e24d927b2e6284f552ec1861"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9A43623B-99D2-476C-A621-5A63EC03C3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0A64F5-C04B-4FDE-9289-FEC6D6F8A495}">
  <ds:schemaRef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www.w3.org/XML/1998/namespace"/>
    <ds:schemaRef ds:uri="http://purl.org/dc/dcmitype/"/>
    <ds:schemaRef ds:uri="dbb86751-ad4c-49ff-a33d-b7314027950b"/>
    <ds:schemaRef ds:uri="http://schemas.openxmlformats.org/package/2006/metadata/core-properties"/>
    <ds:schemaRef ds:uri="4215e297-5d6e-42b1-b795-55976a17412c"/>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3435</TotalTime>
  <Words>1351</Words>
  <Application>Microsoft Office PowerPoint</Application>
  <PresentationFormat>Personalizado</PresentationFormat>
  <Paragraphs>127</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Consolas</vt:lpstr>
      <vt:lpstr>Noto Sans Symbols</vt:lpstr>
      <vt:lpstr>Segoe UI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Alicia Zambrano B.</cp:lastModifiedBy>
  <cp:revision>216</cp:revision>
  <dcterms:created xsi:type="dcterms:W3CDTF">2021-04-02T01:36:00Z</dcterms:created>
  <dcterms:modified xsi:type="dcterms:W3CDTF">2022-12-14T20:34:34Z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0x0101004E9A3AE23414AD41A4F4D6368514CED2</vt:lpwstr>
  </property>
</Properties>
</file>