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93" r:id="rId5"/>
    <p:sldId id="274" r:id="rId6"/>
    <p:sldId id="271" r:id="rId7"/>
    <p:sldId id="389" r:id="rId8"/>
    <p:sldId id="390" r:id="rId9"/>
    <p:sldId id="391" r:id="rId10"/>
    <p:sldId id="392" r:id="rId11"/>
    <p:sldId id="378" r:id="rId12"/>
    <p:sldId id="308" r:id="rId13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7DE2"/>
    <a:srgbClr val="BE0849"/>
    <a:srgbClr val="EB7A2C"/>
    <a:srgbClr val="9EA4A8"/>
    <a:srgbClr val="E60C7E"/>
    <a:srgbClr val="C9D11E"/>
    <a:srgbClr val="434342"/>
    <a:srgbClr val="D52155"/>
    <a:srgbClr val="D6833D"/>
    <a:srgbClr val="00A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E12280-6B7A-1265-62F0-53A848831D7C}" v="4" dt="2022-11-11T15:31:32.963"/>
    <p1510:client id="{805695CD-3333-C683-6D71-A75EBFC80CC9}" v="6" dt="2022-11-10T22:41:58.91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55"/>
    <p:restoredTop sz="94643"/>
  </p:normalViewPr>
  <p:slideViewPr>
    <p:cSldViewPr>
      <p:cViewPr varScale="1">
        <p:scale>
          <a:sx n="87" d="100"/>
          <a:sy n="87" d="100"/>
        </p:scale>
        <p:origin x="49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a andrea Quercia Garces" userId="S::p.quercia@profesor.duoc.cl::1cd33289-c6c9-4ae2-86a9-e11350f8a041" providerId="AD" clId="Web-{805695CD-3333-C683-6D71-A75EBFC80CC9}"/>
    <pc:docChg chg="addSld delSld modSld">
      <pc:chgData name="Paula andrea Quercia Garces" userId="S::p.quercia@profesor.duoc.cl::1cd33289-c6c9-4ae2-86a9-e11350f8a041" providerId="AD" clId="Web-{805695CD-3333-C683-6D71-A75EBFC80CC9}" dt="2022-11-10T22:41:58.918" v="2"/>
      <pc:docMkLst>
        <pc:docMk/>
      </pc:docMkLst>
      <pc:sldChg chg="del">
        <pc:chgData name="Paula andrea Quercia Garces" userId="S::p.quercia@profesor.duoc.cl::1cd33289-c6c9-4ae2-86a9-e11350f8a041" providerId="AD" clId="Web-{805695CD-3333-C683-6D71-A75EBFC80CC9}" dt="2022-11-10T22:41:58.918" v="2"/>
        <pc:sldMkLst>
          <pc:docMk/>
          <pc:sldMk cId="4122261599" sldId="267"/>
        </pc:sldMkLst>
      </pc:sldChg>
      <pc:sldChg chg="modSp add">
        <pc:chgData name="Paula andrea Quercia Garces" userId="S::p.quercia@profesor.duoc.cl::1cd33289-c6c9-4ae2-86a9-e11350f8a041" providerId="AD" clId="Web-{805695CD-3333-C683-6D71-A75EBFC80CC9}" dt="2022-11-10T22:41:56.605" v="1" actId="20577"/>
        <pc:sldMkLst>
          <pc:docMk/>
          <pc:sldMk cId="3373924163" sldId="393"/>
        </pc:sldMkLst>
        <pc:spChg chg="mod">
          <ac:chgData name="Paula andrea Quercia Garces" userId="S::p.quercia@profesor.duoc.cl::1cd33289-c6c9-4ae2-86a9-e11350f8a041" providerId="AD" clId="Web-{805695CD-3333-C683-6D71-A75EBFC80CC9}" dt="2022-11-10T22:41:56.605" v="1" actId="20577"/>
          <ac:spMkLst>
            <pc:docMk/>
            <pc:sldMk cId="3373924163" sldId="393"/>
            <ac:spMk id="4" creationId="{2BAB9267-BCDC-C68D-BEFB-9F71BA5E8820}"/>
          </ac:spMkLst>
        </pc:spChg>
      </pc:sldChg>
      <pc:sldMasterChg chg="addSldLayout">
        <pc:chgData name="Paula andrea Quercia Garces" userId="S::p.quercia@profesor.duoc.cl::1cd33289-c6c9-4ae2-86a9-e11350f8a041" providerId="AD" clId="Web-{805695CD-3333-C683-6D71-A75EBFC80CC9}" dt="2022-11-10T22:41:49.980" v="0"/>
        <pc:sldMasterMkLst>
          <pc:docMk/>
          <pc:sldMasterMk cId="0" sldId="2147483648"/>
        </pc:sldMasterMkLst>
        <pc:sldLayoutChg chg="add">
          <pc:chgData name="Paula andrea Quercia Garces" userId="S::p.quercia@profesor.duoc.cl::1cd33289-c6c9-4ae2-86a9-e11350f8a041" providerId="AD" clId="Web-{805695CD-3333-C683-6D71-A75EBFC80CC9}" dt="2022-11-10T22:41:49.980" v="0"/>
          <pc:sldLayoutMkLst>
            <pc:docMk/>
            <pc:sldMasterMk cId="0" sldId="2147483648"/>
            <pc:sldLayoutMk cId="2385111544" sldId="2147483669"/>
          </pc:sldLayoutMkLst>
        </pc:sldLayoutChg>
        <pc:sldLayoutChg chg="add">
          <pc:chgData name="Paula andrea Quercia Garces" userId="S::p.quercia@profesor.duoc.cl::1cd33289-c6c9-4ae2-86a9-e11350f8a041" providerId="AD" clId="Web-{805695CD-3333-C683-6D71-A75EBFC80CC9}" dt="2022-11-10T22:41:49.980" v="0"/>
          <pc:sldLayoutMkLst>
            <pc:docMk/>
            <pc:sldMasterMk cId="0" sldId="2147483648"/>
            <pc:sldLayoutMk cId="0" sldId="2147483670"/>
          </pc:sldLayoutMkLst>
        </pc:sldLayoutChg>
        <pc:sldLayoutChg chg="add">
          <pc:chgData name="Paula andrea Quercia Garces" userId="S::p.quercia@profesor.duoc.cl::1cd33289-c6c9-4ae2-86a9-e11350f8a041" providerId="AD" clId="Web-{805695CD-3333-C683-6D71-A75EBFC80CC9}" dt="2022-11-10T22:41:49.980" v="0"/>
          <pc:sldLayoutMkLst>
            <pc:docMk/>
            <pc:sldMasterMk cId="0" sldId="2147483648"/>
            <pc:sldLayoutMk cId="1921211067" sldId="2147483671"/>
          </pc:sldLayoutMkLst>
        </pc:sldLayoutChg>
        <pc:sldLayoutChg chg="add">
          <pc:chgData name="Paula andrea Quercia Garces" userId="S::p.quercia@profesor.duoc.cl::1cd33289-c6c9-4ae2-86a9-e11350f8a041" providerId="AD" clId="Web-{805695CD-3333-C683-6D71-A75EBFC80CC9}" dt="2022-11-10T22:41:49.980" v="0"/>
          <pc:sldLayoutMkLst>
            <pc:docMk/>
            <pc:sldMasterMk cId="0" sldId="2147483648"/>
            <pc:sldLayoutMk cId="0" sldId="2147483672"/>
          </pc:sldLayoutMkLst>
        </pc:sldLayoutChg>
        <pc:sldLayoutChg chg="add">
          <pc:chgData name="Paula andrea Quercia Garces" userId="S::p.quercia@profesor.duoc.cl::1cd33289-c6c9-4ae2-86a9-e11350f8a041" providerId="AD" clId="Web-{805695CD-3333-C683-6D71-A75EBFC80CC9}" dt="2022-11-10T22:41:49.980" v="0"/>
          <pc:sldLayoutMkLst>
            <pc:docMk/>
            <pc:sldMasterMk cId="0" sldId="2147483648"/>
            <pc:sldLayoutMk cId="1070772597" sldId="2147483673"/>
          </pc:sldLayoutMkLst>
        </pc:sldLayoutChg>
        <pc:sldLayoutChg chg="add">
          <pc:chgData name="Paula andrea Quercia Garces" userId="S::p.quercia@profesor.duoc.cl::1cd33289-c6c9-4ae2-86a9-e11350f8a041" providerId="AD" clId="Web-{805695CD-3333-C683-6D71-A75EBFC80CC9}" dt="2022-11-10T22:41:49.980" v="0"/>
          <pc:sldLayoutMkLst>
            <pc:docMk/>
            <pc:sldMasterMk cId="0" sldId="2147483648"/>
            <pc:sldLayoutMk cId="0" sldId="2147483674"/>
          </pc:sldLayoutMkLst>
        </pc:sldLayoutChg>
        <pc:sldLayoutChg chg="add">
          <pc:chgData name="Paula andrea Quercia Garces" userId="S::p.quercia@profesor.duoc.cl::1cd33289-c6c9-4ae2-86a9-e11350f8a041" providerId="AD" clId="Web-{805695CD-3333-C683-6D71-A75EBFC80CC9}" dt="2022-11-10T22:41:49.980" v="0"/>
          <pc:sldLayoutMkLst>
            <pc:docMk/>
            <pc:sldMasterMk cId="0" sldId="2147483648"/>
            <pc:sldLayoutMk cId="0" sldId="2147483675"/>
          </pc:sldLayoutMkLst>
        </pc:sldLayoutChg>
        <pc:sldLayoutChg chg="add">
          <pc:chgData name="Paula andrea Quercia Garces" userId="S::p.quercia@profesor.duoc.cl::1cd33289-c6c9-4ae2-86a9-e11350f8a041" providerId="AD" clId="Web-{805695CD-3333-C683-6D71-A75EBFC80CC9}" dt="2022-11-10T22:41:49.980" v="0"/>
          <pc:sldLayoutMkLst>
            <pc:docMk/>
            <pc:sldMasterMk cId="0" sldId="2147483648"/>
            <pc:sldLayoutMk cId="0" sldId="2147483676"/>
          </pc:sldLayoutMkLst>
        </pc:sldLayoutChg>
        <pc:sldLayoutChg chg="add">
          <pc:chgData name="Paula andrea Quercia Garces" userId="S::p.quercia@profesor.duoc.cl::1cd33289-c6c9-4ae2-86a9-e11350f8a041" providerId="AD" clId="Web-{805695CD-3333-C683-6D71-A75EBFC80CC9}" dt="2022-11-10T22:41:49.980" v="0"/>
          <pc:sldLayoutMkLst>
            <pc:docMk/>
            <pc:sldMasterMk cId="0" sldId="2147483648"/>
            <pc:sldLayoutMk cId="905795036" sldId="2147483677"/>
          </pc:sldLayoutMkLst>
        </pc:sldLayoutChg>
      </pc:sldMasterChg>
    </pc:docChg>
  </pc:docChgLst>
  <pc:docChgLst>
    <pc:chgData name="Alicia Zambrano B." userId="S::azambranob@duoc.cl::eaca8ede-10c1-4fdb-aeec-ecec6b688727" providerId="AD" clId="Web-{41E12280-6B7A-1265-62F0-53A848831D7C}"/>
    <pc:docChg chg="modSld">
      <pc:chgData name="Alicia Zambrano B." userId="S::azambranob@duoc.cl::eaca8ede-10c1-4fdb-aeec-ecec6b688727" providerId="AD" clId="Web-{41E12280-6B7A-1265-62F0-53A848831D7C}" dt="2022-11-11T15:31:32.963" v="2" actId="1076"/>
      <pc:docMkLst>
        <pc:docMk/>
      </pc:docMkLst>
      <pc:sldChg chg="modSp">
        <pc:chgData name="Alicia Zambrano B." userId="S::azambranob@duoc.cl::eaca8ede-10c1-4fdb-aeec-ecec6b688727" providerId="AD" clId="Web-{41E12280-6B7A-1265-62F0-53A848831D7C}" dt="2022-11-11T15:31:05.665" v="1" actId="20577"/>
        <pc:sldMkLst>
          <pc:docMk/>
          <pc:sldMk cId="2531329642" sldId="274"/>
        </pc:sldMkLst>
        <pc:spChg chg="mod">
          <ac:chgData name="Alicia Zambrano B." userId="S::azambranob@duoc.cl::eaca8ede-10c1-4fdb-aeec-ecec6b688727" providerId="AD" clId="Web-{41E12280-6B7A-1265-62F0-53A848831D7C}" dt="2022-11-11T15:31:05.665" v="1" actId="20577"/>
          <ac:spMkLst>
            <pc:docMk/>
            <pc:sldMk cId="2531329642" sldId="274"/>
            <ac:spMk id="4" creationId="{00000000-0000-0000-0000-000000000000}"/>
          </ac:spMkLst>
        </pc:spChg>
      </pc:sldChg>
      <pc:sldChg chg="modSp">
        <pc:chgData name="Alicia Zambrano B." userId="S::azambranob@duoc.cl::eaca8ede-10c1-4fdb-aeec-ecec6b688727" providerId="AD" clId="Web-{41E12280-6B7A-1265-62F0-53A848831D7C}" dt="2022-11-11T15:31:32.963" v="2" actId="1076"/>
        <pc:sldMkLst>
          <pc:docMk/>
          <pc:sldMk cId="2253324255" sldId="391"/>
        </pc:sldMkLst>
        <pc:picChg chg="mod">
          <ac:chgData name="Alicia Zambrano B." userId="S::azambranob@duoc.cl::eaca8ede-10c1-4fdb-aeec-ecec6b688727" providerId="AD" clId="Web-{41E12280-6B7A-1265-62F0-53A848831D7C}" dt="2022-11-11T15:31:32.963" v="2" actId="1076"/>
          <ac:picMkLst>
            <pc:docMk/>
            <pc:sldMk cId="2253324255" sldId="391"/>
            <ac:picMk id="3" creationId="{8CFB2537-5A73-D330-4C91-C746E57DDE1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11-11-2022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D923A-1A34-1149-AAB3-BB512BA426FF}" type="datetimeFigureOut">
              <a:rPr lang="es-CL" smtClean="0"/>
              <a:t>11-11-2022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FA567-32F1-9A4A-830E-5E53246DB1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1754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" r="22418" b="23894"/>
          <a:stretch/>
        </p:blipFill>
        <p:spPr>
          <a:xfrm>
            <a:off x="0" y="0"/>
            <a:ext cx="20104100" cy="11309350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1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0" y="828729"/>
            <a:ext cx="6647329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6699250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589661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4" y="2911475"/>
            <a:ext cx="5895975" cy="1477328"/>
          </a:xfrm>
        </p:spPr>
        <p:txBody>
          <a:bodyPr/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89B0BC78-4CB7-2CDC-6DC0-5EF494D544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1068" y="2911475"/>
            <a:ext cx="12685915" cy="1661993"/>
          </a:xfrm>
        </p:spPr>
        <p:txBody>
          <a:bodyPr/>
          <a:lstStyle>
            <a:lvl1pPr algn="l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8704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5022850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1258411"/>
            <a:ext cx="4296411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3521075"/>
            <a:ext cx="4143376" cy="1846659"/>
          </a:xfrm>
        </p:spPr>
        <p:txBody>
          <a:bodyPr/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89B0BC78-4CB7-2CDC-6DC0-5EF494D544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1068" y="3521075"/>
            <a:ext cx="12685915" cy="1661993"/>
          </a:xfrm>
        </p:spPr>
        <p:txBody>
          <a:bodyPr/>
          <a:lstStyle>
            <a:lvl1pPr algn="l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772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0C62AA-7E37-6845-8D8A-ED2B4A20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737825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8B4706A3-2EB4-0941-8713-118E1EE44C32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1D44F9E2-5379-7E4A-83D8-2FDE2AFAFEF9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>
            <a:extLst>
              <a:ext uri="{FF2B5EF4-FFF2-40B4-BE49-F238E27FC236}">
                <a16:creationId xmlns:a16="http://schemas.microsoft.com/office/drawing/2014/main" id="{0360ECE7-3B5A-AA42-B97A-B717880F7FD0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A6298163-CFF5-EA4A-8794-9DB6E054DA1C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93ED0631-D4B8-9245-AED9-7FFC3DF8BF8D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3FB46B-300A-F44F-AAAA-E67F66AD1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41" name="Título 10">
            <a:extLst>
              <a:ext uri="{FF2B5EF4-FFF2-40B4-BE49-F238E27FC236}">
                <a16:creationId xmlns:a16="http://schemas.microsoft.com/office/drawing/2014/main" id="{01AF9639-B5F6-6546-8B77-C66957275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9205323-AC03-D74A-AEE3-E3B4BB450B70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35C72942-F7B7-3241-84D0-E36AF6C7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23C78-91D7-DE47-86DA-6F7685E6C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96"/>
            <a:ext cx="20104100" cy="752051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1A05C437-F6E2-1346-92B2-6EC80A6C890F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A8637DA-970F-8F4E-A3B3-DC09DAE3D0BE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F0E47495-3EF8-A445-9410-936564B2BEE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FBC0564-595F-864D-91F5-A9613FFC17D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D3F1EA37-869B-F94C-A100-2DFE634B7A5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9B30EE24-9E48-634A-8BF4-69FBC5B32A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574A0C90-EC12-A749-A679-577788283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529161-8AB8-9849-AF32-382A75BC8A61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E7FE815C-E26B-4E4E-9B6D-5856DACC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
Segundo nivel
Tercer nivel
Cuarto nivel
Quinto nivel</a:t>
            </a:r>
            <a:endParaRPr lang="es-CL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DDDB6-8A33-B649-92A5-034576D1E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104101" cy="7407276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28E4DF60-7B12-FD4B-90A0-0B344A39F3F6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8B3FA9D-6E32-D446-872B-B566CA9B4E2C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04E82F0A-B9A8-3A48-86F4-2B5B63326C4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DA35104B-1A00-8E4E-889B-46A2606AAAAA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921D8664-4A1C-F34E-B69D-E9E24BED913B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C5F7328-7DFD-E94A-9B11-C8A589E6CF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D40EA9E4-5463-DC4D-BD9C-81232BE20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AD04499-509E-2A4D-98D9-A2DFD8D7033E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9BEBCE5B-EF0F-114A-A1F5-52C2B2AF2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247C45-E6C5-3C47-96BC-8BE72FCCA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25"/>
            <a:ext cx="20112123" cy="7534688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78E44EE-DD0C-4C42-A7F4-42B18335018E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55E93BB-BE18-F943-991A-1E2AE95C52FD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4D6FAB23-9ACA-B945-B817-394B4203D153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363A06F-D3F9-6D48-958F-B2A0ABCD81C6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E1A65BEB-C502-354A-9DF6-26D7E82604B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44EDDD6-797D-0C4A-ADDD-F94E27007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7140EAB5-7829-CB43-936B-557CE795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49199B-DCF6-1A40-8D03-DB7D15F657CF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0AD29CB1-6305-974E-AD7B-98DA797B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0" y="828729"/>
            <a:ext cx="6647329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6699250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589661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4" y="2911475"/>
            <a:ext cx="5895975" cy="1477328"/>
          </a:xfrm>
        </p:spPr>
        <p:txBody>
          <a:bodyPr/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89B0BC78-4CB7-2CDC-6DC0-5EF494D544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1068" y="2911475"/>
            <a:ext cx="12685915" cy="1661993"/>
          </a:xfrm>
        </p:spPr>
        <p:txBody>
          <a:bodyPr/>
          <a:lstStyle>
            <a:lvl1pPr algn="l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8704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5022850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1258411"/>
            <a:ext cx="4296411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3521075"/>
            <a:ext cx="4143376" cy="1846659"/>
          </a:xfrm>
        </p:spPr>
        <p:txBody>
          <a:bodyPr/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89B0BC78-4CB7-2CDC-6DC0-5EF494D544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1068" y="3521075"/>
            <a:ext cx="12685915" cy="1661993"/>
          </a:xfrm>
        </p:spPr>
        <p:txBody>
          <a:bodyPr/>
          <a:lstStyle>
            <a:lvl1pPr algn="l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77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0C62AA-7E37-6845-8D8A-ED2B4A20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737825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8B4706A3-2EB4-0941-8713-118E1EE44C32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1D44F9E2-5379-7E4A-83D8-2FDE2AFAFEF9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>
            <a:extLst>
              <a:ext uri="{FF2B5EF4-FFF2-40B4-BE49-F238E27FC236}">
                <a16:creationId xmlns:a16="http://schemas.microsoft.com/office/drawing/2014/main" id="{0360ECE7-3B5A-AA42-B97A-B717880F7FD0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A6298163-CFF5-EA4A-8794-9DB6E054DA1C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93ED0631-D4B8-9245-AED9-7FFC3DF8BF8D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3FB46B-300A-F44F-AAAA-E67F66AD1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41" name="Título 10">
            <a:extLst>
              <a:ext uri="{FF2B5EF4-FFF2-40B4-BE49-F238E27FC236}">
                <a16:creationId xmlns:a16="http://schemas.microsoft.com/office/drawing/2014/main" id="{01AF9639-B5F6-6546-8B77-C66957275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9205323-AC03-D74A-AEE3-E3B4BB450B70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35C72942-F7B7-3241-84D0-E36AF6C7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23C78-91D7-DE47-86DA-6F7685E6C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96"/>
            <a:ext cx="20104100" cy="752051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1A05C437-F6E2-1346-92B2-6EC80A6C890F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A8637DA-970F-8F4E-A3B3-DC09DAE3D0BE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F0E47495-3EF8-A445-9410-936564B2BEE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FBC0564-595F-864D-91F5-A9613FFC17D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D3F1EA37-869B-F94C-A100-2DFE634B7A5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9B30EE24-9E48-634A-8BF4-69FBC5B32A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574A0C90-EC12-A749-A679-577788283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529161-8AB8-9849-AF32-382A75BC8A61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E7FE815C-E26B-4E4E-9B6D-5856DACC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
Segundo nivel
Tercer nivel
Cuarto nivel
Quinto nivel</a:t>
            </a:r>
            <a:endParaRPr lang="es-C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DDDB6-8A33-B649-92A5-034576D1E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104101" cy="7407276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28E4DF60-7B12-FD4B-90A0-0B344A39F3F6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8B3FA9D-6E32-D446-872B-B566CA9B4E2C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04E82F0A-B9A8-3A48-86F4-2B5B63326C4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DA35104B-1A00-8E4E-889B-46A2606AAAAA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921D8664-4A1C-F34E-B69D-E9E24BED913B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C5F7328-7DFD-E94A-9B11-C8A589E6CF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D40EA9E4-5463-DC4D-BD9C-81232BE20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AD04499-509E-2A4D-98D9-A2DFD8D7033E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9BEBCE5B-EF0F-114A-A1F5-52C2B2AF2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247C45-E6C5-3C47-96BC-8BE72FCCA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25"/>
            <a:ext cx="20112123" cy="7534688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78E44EE-DD0C-4C42-A7F4-42B18335018E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55E93BB-BE18-F943-991A-1E2AE95C52FD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4D6FAB23-9ACA-B945-B817-394B4203D153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363A06F-D3F9-6D48-958F-B2A0ABCD81C6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E1A65BEB-C502-354A-9DF6-26D7E82604B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44EDDD6-797D-0C4A-ADDD-F94E27007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7140EAB5-7829-CB43-936B-557CE795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49199B-DCF6-1A40-8D03-DB7D15F657CF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0AD29CB1-6305-974E-AD7B-98DA797B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61" r:id="rId10"/>
    <p:sldLayoutId id="2147483666" r:id="rId11"/>
    <p:sldLayoutId id="2147483662" r:id="rId12"/>
    <p:sldLayoutId id="2147483668" r:id="rId13"/>
    <p:sldLayoutId id="2147483663" r:id="rId14"/>
    <p:sldLayoutId id="2147483664" r:id="rId15"/>
    <p:sldLayoutId id="2147483665" r:id="rId16"/>
    <p:sldLayoutId id="2147483667" r:id="rId1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s-CL" dirty="0">
                <a:latin typeface="Arial"/>
                <a:cs typeface="Arial"/>
              </a:rPr>
              <a:t>PGY1121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8050" y="4283075"/>
            <a:ext cx="11429999" cy="1846659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PROGRAMACIÓN DE ALGORITMOS 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BAB9267-BCDC-C68D-BEFB-9F71BA5E8820}"/>
              </a:ext>
            </a:extLst>
          </p:cNvPr>
          <p:cNvSpPr txBox="1"/>
          <p:nvPr/>
        </p:nvSpPr>
        <p:spPr>
          <a:xfrm>
            <a:off x="5145499" y="7559675"/>
            <a:ext cx="99060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L" sz="4800" dirty="0">
                <a:solidFill>
                  <a:schemeClr val="bg1"/>
                </a:solidFill>
              </a:rPr>
              <a:t>Experiencia de Aprendizaje 2</a:t>
            </a:r>
          </a:p>
        </p:txBody>
      </p:sp>
    </p:spTree>
    <p:extLst>
      <p:ext uri="{BB962C8B-B14F-4D97-AF65-F5344CB8AC3E}">
        <p14:creationId xmlns:p14="http://schemas.microsoft.com/office/powerpoint/2010/main" val="337392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299450" y="2454275"/>
            <a:ext cx="11230610" cy="3052118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720"/>
              </a:spcBef>
            </a:pPr>
            <a:r>
              <a:rPr lang="es-CL" sz="4000" kern="0" spc="5" dirty="0">
                <a:solidFill>
                  <a:srgbClr val="317DE2"/>
                </a:solidFill>
              </a:rPr>
              <a:t>OBJETIVO 1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SzPts val="2800"/>
            </a:pPr>
            <a:r>
              <a:rPr lang="es-MX" sz="4000" b="0" dirty="0">
                <a:latin typeface="+mn-lt"/>
                <a:ea typeface="Consolas"/>
                <a:cs typeface="Consolas"/>
                <a:sym typeface="Consolas"/>
              </a:rPr>
              <a:t>Utilizar el ciclo de repetición For, permiten ejecutar una o más instrucciones repetidas veces, de acuerdo a una condición, con la finalidad de obtener un resultado.</a:t>
            </a:r>
            <a:endParaRPr lang="es-MX" sz="4000" b="0" dirty="0">
              <a:latin typeface="+mn-lt"/>
            </a:endParaRPr>
          </a:p>
        </p:txBody>
      </p:sp>
      <p:pic>
        <p:nvPicPr>
          <p:cNvPr id="2" name="Gráfico 2" descr="Ojo con relleno sólido">
            <a:extLst>
              <a:ext uri="{FF2B5EF4-FFF2-40B4-BE49-F238E27FC236}">
                <a16:creationId xmlns:a16="http://schemas.microsoft.com/office/drawing/2014/main" id="{6E0FA942-42D5-A9C7-CC72-91F5A576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6996" y="3147235"/>
            <a:ext cx="913512" cy="914400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4448810" cy="2215991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dirty="0"/>
              <a:t>Objetivos de la sesión</a:t>
            </a:r>
          </a:p>
          <a:p>
            <a:endParaRPr lang="es-CL" dirty="0">
              <a:solidFill>
                <a:srgbClr val="317D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32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Ciclos de Iteración</a:t>
            </a:r>
            <a:endParaRPr lang="es-ES" sz="44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9EA5CB-D781-B1F9-0BD2-314D5F038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70651" y="1596965"/>
            <a:ext cx="11125200" cy="8474115"/>
          </a:xfrm>
        </p:spPr>
        <p:txBody>
          <a:bodyPr/>
          <a:lstStyle/>
          <a:p>
            <a:pPr marL="12700" lvl="0">
              <a:spcBef>
                <a:spcPts val="720"/>
              </a:spcBef>
            </a:pPr>
            <a:r>
              <a:rPr lang="es-MX" sz="3600" dirty="0"/>
              <a:t>Los ciclos de iteración son aquellos que nos permiten ejecutar un mismo código, sea ésta una o varias instrucciones de manera repetida, siempre y cuando se cumpla una condición.</a:t>
            </a:r>
          </a:p>
          <a:p>
            <a:pPr marL="12700" lvl="0">
              <a:spcBef>
                <a:spcPts val="720"/>
              </a:spcBef>
            </a:pPr>
            <a:endParaRPr lang="es-MX" sz="3600" dirty="0"/>
          </a:p>
          <a:p>
            <a:pPr marL="12700" lvl="0">
              <a:spcBef>
                <a:spcPts val="720"/>
              </a:spcBef>
            </a:pPr>
            <a:r>
              <a:rPr lang="es-MX" sz="3600" dirty="0"/>
              <a:t>Estos ciclos de iteración, reciben varios nombres, entre ellos: cíclicos o bucles.</a:t>
            </a:r>
          </a:p>
          <a:p>
            <a:pPr marL="12700" lvl="0">
              <a:spcBef>
                <a:spcPts val="720"/>
              </a:spcBef>
            </a:pPr>
            <a:endParaRPr lang="es-MX" sz="3600" dirty="0"/>
          </a:p>
          <a:p>
            <a:pPr marL="12700" lvl="0">
              <a:spcBef>
                <a:spcPts val="720"/>
              </a:spcBef>
            </a:pPr>
            <a:r>
              <a:rPr lang="es-MX" sz="3600" dirty="0"/>
              <a:t>Python tiene definido dos estructuras de repetición y que son:</a:t>
            </a:r>
          </a:p>
          <a:p>
            <a:pPr marL="815975">
              <a:spcBef>
                <a:spcPts val="720"/>
              </a:spcBef>
            </a:pPr>
            <a:r>
              <a:rPr lang="es-MX" sz="3600" dirty="0">
                <a:solidFill>
                  <a:srgbClr val="317DE2"/>
                </a:solidFill>
              </a:rPr>
              <a:t>• </a:t>
            </a:r>
            <a:r>
              <a:rPr lang="es-MX" sz="3600" b="1" dirty="0">
                <a:solidFill>
                  <a:srgbClr val="317DE2"/>
                </a:solidFill>
              </a:rPr>
              <a:t>For</a:t>
            </a:r>
            <a:r>
              <a:rPr lang="es-MX" sz="3600" dirty="0">
                <a:solidFill>
                  <a:srgbClr val="317DE2"/>
                </a:solidFill>
              </a:rPr>
              <a:t> </a:t>
            </a:r>
          </a:p>
          <a:p>
            <a:pPr marL="815975">
              <a:spcBef>
                <a:spcPts val="720"/>
              </a:spcBef>
            </a:pPr>
            <a:r>
              <a:rPr lang="es-MX" sz="3600" dirty="0">
                <a:solidFill>
                  <a:srgbClr val="317DE2"/>
                </a:solidFill>
              </a:rPr>
              <a:t>• </a:t>
            </a:r>
            <a:r>
              <a:rPr lang="es-MX" sz="3600" b="1" dirty="0">
                <a:solidFill>
                  <a:srgbClr val="317DE2"/>
                </a:solidFill>
              </a:rPr>
              <a:t>While</a:t>
            </a:r>
          </a:p>
          <a:p>
            <a:pPr marL="815975">
              <a:spcBef>
                <a:spcPts val="720"/>
              </a:spcBef>
            </a:pPr>
            <a:endParaRPr lang="es-MX" b="1" dirty="0">
              <a:solidFill>
                <a:srgbClr val="317DE2"/>
              </a:solidFill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  <a:p>
            <a:pPr>
              <a:spcBef>
                <a:spcPts val="720"/>
              </a:spcBef>
            </a:pPr>
            <a:r>
              <a:rPr lang="es-MX" sz="3600" b="1" dirty="0">
                <a:solidFill>
                  <a:srgbClr val="317DE2"/>
                </a:solidFill>
                <a:ea typeface="Consolas"/>
                <a:sym typeface="Consolas"/>
              </a:rPr>
              <a:t>Revisemos el ciclo For y ejercitemos.</a:t>
            </a:r>
            <a:endParaRPr lang="es-MX" sz="3600" dirty="0">
              <a:solidFill>
                <a:srgbClr val="317DE2"/>
              </a:solidFill>
              <a:ea typeface="Consolas"/>
              <a:sym typeface="Consolas"/>
            </a:endParaRPr>
          </a:p>
        </p:txBody>
      </p:sp>
      <p:pic>
        <p:nvPicPr>
          <p:cNvPr id="39938" name="Picture 2" descr="Python Logo, symbol, meaning, history, PNG">
            <a:extLst>
              <a:ext uri="{FF2B5EF4-FFF2-40B4-BE49-F238E27FC236}">
                <a16:creationId xmlns:a16="http://schemas.microsoft.com/office/drawing/2014/main" id="{31C4E283-B494-35EB-4B0D-817EFA249F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3" r="16803"/>
          <a:stretch/>
        </p:blipFill>
        <p:spPr bwMode="auto">
          <a:xfrm>
            <a:off x="18434050" y="354574"/>
            <a:ext cx="1371600" cy="119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2" name="Picture 6">
            <a:extLst>
              <a:ext uri="{FF2B5EF4-FFF2-40B4-BE49-F238E27FC236}">
                <a16:creationId xmlns:a16="http://schemas.microsoft.com/office/drawing/2014/main" id="{7BD400DA-4DED-2BD2-6E0B-8FC8E3593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8093075"/>
            <a:ext cx="27940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72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2031325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Ciclos de Iteración</a:t>
            </a:r>
          </a:p>
          <a:p>
            <a:r>
              <a:rPr lang="es-CL" sz="4400" dirty="0" err="1">
                <a:latin typeface="Arial"/>
                <a:cs typeface="Arial"/>
              </a:rPr>
              <a:t>For</a:t>
            </a:r>
            <a:endParaRPr lang="es-ES" sz="44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9EA5CB-D781-B1F9-0BD2-314D5F038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70651" y="1596965"/>
            <a:ext cx="11125200" cy="5255285"/>
          </a:xfrm>
        </p:spPr>
        <p:txBody>
          <a:bodyPr/>
          <a:lstStyle/>
          <a:p>
            <a:pPr marL="12700" lvl="0">
              <a:spcBef>
                <a:spcPts val="720"/>
              </a:spcBef>
            </a:pPr>
            <a:r>
              <a:rPr lang="es-MX" sz="3600" b="1" dirty="0">
                <a:solidFill>
                  <a:srgbClr val="317DE2"/>
                </a:solidFill>
              </a:rPr>
              <a:t>Bucle For</a:t>
            </a:r>
          </a:p>
          <a:p>
            <a:pPr marL="12700" lvl="0">
              <a:spcBef>
                <a:spcPts val="720"/>
              </a:spcBef>
            </a:pPr>
            <a:r>
              <a:rPr lang="es-MX" sz="3600" dirty="0"/>
              <a:t>El ciclo For, </a:t>
            </a:r>
            <a:r>
              <a:rPr lang="es-CL" altLang="en-US" sz="3600" dirty="0"/>
              <a:t>nos permite recorrer los elementos de una secuencia sea esta una lista, tupla o cadena de caracteres, entre otras.</a:t>
            </a:r>
          </a:p>
          <a:p>
            <a:pPr marL="12700" lvl="0">
              <a:spcBef>
                <a:spcPts val="720"/>
              </a:spcBef>
            </a:pPr>
            <a:endParaRPr lang="es-CL" altLang="en-US" sz="3600" dirty="0"/>
          </a:p>
          <a:p>
            <a:pPr marL="12700" lvl="0">
              <a:spcBef>
                <a:spcPts val="720"/>
              </a:spcBef>
            </a:pPr>
            <a:r>
              <a:rPr lang="es-CL" altLang="en-US" sz="3600" dirty="0" err="1"/>
              <a:t>For</a:t>
            </a:r>
            <a:r>
              <a:rPr lang="es-CL" altLang="en-US" sz="3600" dirty="0"/>
              <a:t>, ejecuta una secuencia de instrucciones dependiendo de la cantidad de veces que se indique. Para ello, utilizaremos la función </a:t>
            </a:r>
            <a:r>
              <a:rPr lang="es-CL" altLang="en-US" sz="3600" dirty="0" err="1"/>
              <a:t>range</a:t>
            </a:r>
            <a:r>
              <a:rPr lang="es-CL" altLang="en-US" sz="3600" dirty="0"/>
              <a:t> que permite generar listas de números</a:t>
            </a:r>
            <a:r>
              <a:rPr lang="en-US" altLang="en-US" sz="3600" dirty="0"/>
              <a:t>.</a:t>
            </a:r>
            <a:endParaRPr lang="es-MX" sz="3600" dirty="0">
              <a:solidFill>
                <a:srgbClr val="0070C0"/>
              </a:solidFill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</p:txBody>
      </p:sp>
      <p:pic>
        <p:nvPicPr>
          <p:cNvPr id="39938" name="Picture 2" descr="Python Logo, symbol, meaning, history, PNG">
            <a:extLst>
              <a:ext uri="{FF2B5EF4-FFF2-40B4-BE49-F238E27FC236}">
                <a16:creationId xmlns:a16="http://schemas.microsoft.com/office/drawing/2014/main" id="{31C4E283-B494-35EB-4B0D-817EFA249F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3" r="16803"/>
          <a:stretch/>
        </p:blipFill>
        <p:spPr bwMode="auto">
          <a:xfrm>
            <a:off x="18434050" y="354574"/>
            <a:ext cx="1371600" cy="119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2" name="Picture 6">
            <a:extLst>
              <a:ext uri="{FF2B5EF4-FFF2-40B4-BE49-F238E27FC236}">
                <a16:creationId xmlns:a16="http://schemas.microsoft.com/office/drawing/2014/main" id="{7BD400DA-4DED-2BD2-6E0B-8FC8E3593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8093075"/>
            <a:ext cx="27940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34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2031325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Ciclos de Iteración</a:t>
            </a:r>
          </a:p>
          <a:p>
            <a:r>
              <a:rPr lang="es-CL" sz="4400" dirty="0" err="1">
                <a:latin typeface="Arial"/>
                <a:cs typeface="Arial"/>
              </a:rPr>
              <a:t>For</a:t>
            </a:r>
            <a:endParaRPr lang="es-ES" sz="44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9EA5CB-D781-B1F9-0BD2-314D5F038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3450" y="1868361"/>
            <a:ext cx="8077199" cy="7201972"/>
          </a:xfrm>
        </p:spPr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n-US" b="1" i="0" u="none" strike="noStrike" cap="none" normalizeH="0" baseline="0" dirty="0">
                <a:ln>
                  <a:noFill/>
                </a:ln>
                <a:solidFill>
                  <a:srgbClr val="317DE2"/>
                </a:solidFill>
                <a:effectLst/>
                <a:latin typeface="+mn-lt"/>
              </a:rPr>
              <a:t>Función </a:t>
            </a:r>
            <a:r>
              <a:rPr kumimoji="0" lang="es-CL" altLang="en-US" b="1" i="0" u="none" strike="noStrike" cap="none" normalizeH="0" baseline="0" dirty="0" err="1">
                <a:ln>
                  <a:noFill/>
                </a:ln>
                <a:solidFill>
                  <a:srgbClr val="317DE2"/>
                </a:solidFill>
                <a:effectLst/>
                <a:latin typeface="+mn-lt"/>
              </a:rPr>
              <a:t>range</a:t>
            </a:r>
            <a:r>
              <a:rPr kumimoji="0" lang="es-CL" altLang="en-US" b="1" i="0" u="none" strike="noStrike" cap="none" normalizeH="0" baseline="0" dirty="0">
                <a:ln>
                  <a:noFill/>
                </a:ln>
                <a:solidFill>
                  <a:srgbClr val="317DE2"/>
                </a:solidFill>
                <a:effectLst/>
                <a:latin typeface="+mn-lt"/>
              </a:rPr>
              <a:t>()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n-US" b="1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L" altLang="en-US" dirty="0">
                <a:solidFill>
                  <a:srgbClr val="333333"/>
                </a:solidFill>
                <a:latin typeface="+mn-lt"/>
              </a:rPr>
              <a:t>Esta función </a:t>
            </a:r>
            <a:r>
              <a:rPr kumimoji="0" lang="es-CL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devuelve una </a:t>
            </a:r>
            <a:r>
              <a:rPr kumimoji="0" lang="es-CL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secuencia de números</a:t>
            </a:r>
            <a:r>
              <a:rPr kumimoji="0" lang="es-CL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, comenzando desde 0 de forma predeterminada y se incrementa en 1 y se detiene antes de un número especificado, es decir el ultimo número no es inclusivo.</a:t>
            </a:r>
            <a:endParaRPr kumimoji="0" lang="es-CL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L" altLang="en-US" b="1" dirty="0">
                <a:solidFill>
                  <a:schemeClr val="tx1"/>
                </a:solidFill>
                <a:latin typeface="+mn-lt"/>
              </a:rPr>
              <a:t>E</a:t>
            </a:r>
            <a:r>
              <a:rPr kumimoji="0" lang="es-CL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jemplo: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L" altLang="en-US" dirty="0">
                <a:solidFill>
                  <a:srgbClr val="333333"/>
                </a:solidFill>
                <a:latin typeface="+mn-lt"/>
              </a:rPr>
              <a:t>Generar </a:t>
            </a:r>
            <a:r>
              <a:rPr kumimoji="0" lang="es-CL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una secuencia de números del 0 al 100, luego debe Mostrar</a:t>
            </a:r>
            <a:r>
              <a:rPr kumimoji="0" lang="es-CL" altLang="en-US" b="0" i="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cada elemento de </a:t>
            </a:r>
            <a:r>
              <a:rPr kumimoji="0" lang="es-CL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la secuencia.</a:t>
            </a:r>
            <a:endParaRPr kumimoji="0" lang="es-CL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9938" name="Picture 2" descr="Python Logo, symbol, meaning, history, PNG">
            <a:extLst>
              <a:ext uri="{FF2B5EF4-FFF2-40B4-BE49-F238E27FC236}">
                <a16:creationId xmlns:a16="http://schemas.microsoft.com/office/drawing/2014/main" id="{31C4E283-B494-35EB-4B0D-817EFA249F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3" r="16803"/>
          <a:stretch/>
        </p:blipFill>
        <p:spPr bwMode="auto">
          <a:xfrm>
            <a:off x="18434050" y="354574"/>
            <a:ext cx="1371600" cy="119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2" name="Picture 6">
            <a:extLst>
              <a:ext uri="{FF2B5EF4-FFF2-40B4-BE49-F238E27FC236}">
                <a16:creationId xmlns:a16="http://schemas.microsoft.com/office/drawing/2014/main" id="{7BD400DA-4DED-2BD2-6E0B-8FC8E3593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8093075"/>
            <a:ext cx="27940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B7C1E25-DE6C-74BB-39EC-144E9F02C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7610" y="4130675"/>
            <a:ext cx="4448684" cy="4876800"/>
          </a:xfrm>
          <a:prstGeom prst="rect">
            <a:avLst/>
          </a:prstGeom>
          <a:ln w="25400">
            <a:solidFill>
              <a:srgbClr val="317DE2"/>
            </a:solidFill>
          </a:ln>
        </p:spPr>
      </p:pic>
    </p:spTree>
    <p:extLst>
      <p:ext uri="{BB962C8B-B14F-4D97-AF65-F5344CB8AC3E}">
        <p14:creationId xmlns:p14="http://schemas.microsoft.com/office/powerpoint/2010/main" val="338655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2031325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Ciclos de Iteración</a:t>
            </a:r>
          </a:p>
          <a:p>
            <a:r>
              <a:rPr lang="es-CL" sz="4400" dirty="0" err="1">
                <a:latin typeface="Arial"/>
                <a:cs typeface="Arial"/>
              </a:rPr>
              <a:t>For</a:t>
            </a:r>
            <a:endParaRPr lang="es-ES" sz="44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9EA5CB-D781-B1F9-0BD2-314D5F038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3450" y="1082675"/>
            <a:ext cx="8077199" cy="8863965"/>
          </a:xfrm>
        </p:spPr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n-US" b="1" i="0" u="none" strike="noStrike" cap="none" normalizeH="0" baseline="0" dirty="0">
                <a:ln>
                  <a:noFill/>
                </a:ln>
                <a:solidFill>
                  <a:srgbClr val="317DE2"/>
                </a:solidFill>
                <a:effectLst/>
                <a:latin typeface="+mn-lt"/>
              </a:rPr>
              <a:t>Función </a:t>
            </a:r>
            <a:r>
              <a:rPr kumimoji="0" lang="es-CL" altLang="en-US" b="1" i="0" u="none" strike="noStrike" cap="none" normalizeH="0" baseline="0" dirty="0" err="1">
                <a:ln>
                  <a:noFill/>
                </a:ln>
                <a:solidFill>
                  <a:srgbClr val="317DE2"/>
                </a:solidFill>
                <a:effectLst/>
                <a:latin typeface="+mn-lt"/>
              </a:rPr>
              <a:t>range</a:t>
            </a:r>
            <a:r>
              <a:rPr kumimoji="0" lang="es-CL" altLang="en-US" b="1" i="0" u="none" strike="noStrike" cap="none" normalizeH="0" baseline="0" dirty="0">
                <a:ln>
                  <a:noFill/>
                </a:ln>
                <a:solidFill>
                  <a:srgbClr val="317DE2"/>
                </a:solidFill>
                <a:effectLst/>
                <a:latin typeface="+mn-lt"/>
              </a:rPr>
              <a:t>()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n-US" b="1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+mn-lt"/>
            </a:endParaRPr>
          </a:p>
          <a:p>
            <a:r>
              <a:rPr lang="es-MX" sz="3600" b="1" dirty="0">
                <a:latin typeface="+mn-lt"/>
              </a:rPr>
              <a:t>Sintaxis:</a:t>
            </a:r>
          </a:p>
          <a:p>
            <a:r>
              <a:rPr lang="es-MX" sz="3600" dirty="0">
                <a:latin typeface="+mn-lt"/>
              </a:rPr>
              <a:t>	</a:t>
            </a:r>
            <a:r>
              <a:rPr lang="es-MX" sz="3600" dirty="0">
                <a:solidFill>
                  <a:srgbClr val="317DE2"/>
                </a:solidFill>
                <a:latin typeface="+mn-lt"/>
              </a:rPr>
              <a:t>range</a:t>
            </a:r>
            <a:r>
              <a:rPr lang="es-MX" sz="3600" i="1" dirty="0">
                <a:solidFill>
                  <a:srgbClr val="317DE2"/>
                </a:solidFill>
                <a:latin typeface="+mn-lt"/>
              </a:rPr>
              <a:t>(start, stop, step</a:t>
            </a:r>
            <a:r>
              <a:rPr lang="es-MX" sz="3600" dirty="0">
                <a:solidFill>
                  <a:srgbClr val="317DE2"/>
                </a:solidFill>
                <a:latin typeface="+mn-lt"/>
              </a:rPr>
              <a:t>)</a:t>
            </a:r>
          </a:p>
          <a:p>
            <a:endParaRPr lang="es-MX" sz="3600" dirty="0">
              <a:latin typeface="+mn-lt"/>
            </a:endParaRPr>
          </a:p>
          <a:p>
            <a:r>
              <a:rPr lang="es-MX" sz="3600" dirty="0">
                <a:latin typeface="+mn-lt"/>
              </a:rPr>
              <a:t>Donde:</a:t>
            </a:r>
          </a:p>
          <a:p>
            <a:pPr marL="514350" indent="-514350">
              <a:buAutoNum type="arabicPeriod"/>
            </a:pPr>
            <a:r>
              <a:rPr lang="es-MX" sz="3600" i="1" dirty="0">
                <a:solidFill>
                  <a:srgbClr val="317DE2"/>
                </a:solidFill>
                <a:latin typeface="+mn-lt"/>
              </a:rPr>
              <a:t>Start</a:t>
            </a:r>
            <a:r>
              <a:rPr lang="es-MX" sz="3600" dirty="0">
                <a:solidFill>
                  <a:srgbClr val="317DE2"/>
                </a:solidFill>
                <a:latin typeface="+mn-lt"/>
              </a:rPr>
              <a:t>:</a:t>
            </a:r>
            <a:r>
              <a:rPr lang="es-MX" sz="3600" dirty="0">
                <a:latin typeface="+mn-lt"/>
              </a:rPr>
              <a:t> Número donde comienza la secuencia.</a:t>
            </a:r>
          </a:p>
          <a:p>
            <a:pPr marL="514350" indent="-514350">
              <a:buAutoNum type="arabicPeriod"/>
            </a:pPr>
            <a:r>
              <a:rPr lang="es-MX" sz="3600" i="1" dirty="0">
                <a:solidFill>
                  <a:srgbClr val="317DE2"/>
                </a:solidFill>
                <a:latin typeface="+mn-lt"/>
              </a:rPr>
              <a:t>Stop:</a:t>
            </a:r>
            <a:r>
              <a:rPr lang="es-MX" sz="3600" i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s-MX" sz="3600" dirty="0">
                <a:latin typeface="+mn-lt"/>
              </a:rPr>
              <a:t>Límite final de la secuencia, sin incluir el último número.</a:t>
            </a:r>
          </a:p>
          <a:p>
            <a:pPr marL="514350" indent="-514350">
              <a:buAutoNum type="arabicPeriod"/>
            </a:pPr>
            <a:r>
              <a:rPr lang="es-MX" sz="3600" i="1" dirty="0">
                <a:solidFill>
                  <a:srgbClr val="317DE2"/>
                </a:solidFill>
                <a:latin typeface="+mn-lt"/>
              </a:rPr>
              <a:t>Step: </a:t>
            </a:r>
            <a:r>
              <a:rPr lang="es-MX" sz="3600" dirty="0">
                <a:latin typeface="+mn-lt"/>
              </a:rPr>
              <a:t>Es el incrementando la secuencia.</a:t>
            </a:r>
          </a:p>
          <a:p>
            <a:endParaRPr lang="es-MX" sz="3600" dirty="0">
              <a:latin typeface="+mn-lt"/>
            </a:endParaRPr>
          </a:p>
          <a:p>
            <a:r>
              <a:rPr lang="es-MX" sz="3600" b="1" dirty="0">
                <a:latin typeface="+mn-lt"/>
              </a:rPr>
              <a:t>Ejemplo:</a:t>
            </a:r>
          </a:p>
          <a:p>
            <a:r>
              <a:rPr lang="es-MX" sz="3600" dirty="0">
                <a:latin typeface="+mn-lt"/>
              </a:rPr>
              <a:t>Mostrar la secuencia de números entre 1 y 10 con incrementos de 2.</a:t>
            </a:r>
          </a:p>
        </p:txBody>
      </p:sp>
      <p:pic>
        <p:nvPicPr>
          <p:cNvPr id="39938" name="Picture 2" descr="Python Logo, symbol, meaning, history, PNG">
            <a:extLst>
              <a:ext uri="{FF2B5EF4-FFF2-40B4-BE49-F238E27FC236}">
                <a16:creationId xmlns:a16="http://schemas.microsoft.com/office/drawing/2014/main" id="{31C4E283-B494-35EB-4B0D-817EFA249F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3" r="16803"/>
          <a:stretch/>
        </p:blipFill>
        <p:spPr bwMode="auto">
          <a:xfrm>
            <a:off x="18434050" y="354574"/>
            <a:ext cx="1371600" cy="119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2" name="Picture 6">
            <a:extLst>
              <a:ext uri="{FF2B5EF4-FFF2-40B4-BE49-F238E27FC236}">
                <a16:creationId xmlns:a16="http://schemas.microsoft.com/office/drawing/2014/main" id="{7BD400DA-4DED-2BD2-6E0B-8FC8E3593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8093075"/>
            <a:ext cx="27940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CFB2537-5A73-D330-4C91-C746E57DD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2561" y="3536203"/>
            <a:ext cx="5076189" cy="4438157"/>
          </a:xfrm>
          <a:prstGeom prst="rect">
            <a:avLst/>
          </a:prstGeom>
          <a:ln w="25400">
            <a:solidFill>
              <a:srgbClr val="317DE2"/>
            </a:solidFill>
          </a:ln>
        </p:spPr>
      </p:pic>
    </p:spTree>
    <p:extLst>
      <p:ext uri="{BB962C8B-B14F-4D97-AF65-F5344CB8AC3E}">
        <p14:creationId xmlns:p14="http://schemas.microsoft.com/office/powerpoint/2010/main" val="225332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4296411" cy="2031325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Ciclos de Iteración</a:t>
            </a:r>
          </a:p>
          <a:p>
            <a:r>
              <a:rPr lang="es-CL" sz="4400" dirty="0" err="1">
                <a:latin typeface="Arial"/>
                <a:cs typeface="Arial"/>
              </a:rPr>
              <a:t>For</a:t>
            </a:r>
            <a:endParaRPr lang="es-ES" sz="44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9EA5CB-D781-B1F9-0BD2-314D5F038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3450" y="1082675"/>
            <a:ext cx="8077199" cy="1661993"/>
          </a:xfrm>
        </p:spPr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L" altLang="en-US" sz="3600" b="1" dirty="0">
                <a:solidFill>
                  <a:srgbClr val="317DE2"/>
                </a:solidFill>
                <a:latin typeface="+mn-lt"/>
              </a:rPr>
              <a:t>Recorriendo Cadenas con </a:t>
            </a:r>
            <a:r>
              <a:rPr lang="es-CL" altLang="en-US" sz="3600" b="1" dirty="0" err="1">
                <a:solidFill>
                  <a:srgbClr val="317DE2"/>
                </a:solidFill>
                <a:latin typeface="+mn-lt"/>
              </a:rPr>
              <a:t>for</a:t>
            </a:r>
            <a:endParaRPr kumimoji="0" lang="es-CL" altLang="en-US" sz="3600" b="1" i="0" u="none" strike="noStrike" cap="none" normalizeH="0" baseline="0" dirty="0">
              <a:ln>
                <a:noFill/>
              </a:ln>
              <a:solidFill>
                <a:srgbClr val="317DE2"/>
              </a:solidFill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n-US" b="1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+mn-lt"/>
            </a:endParaRPr>
          </a:p>
          <a:p>
            <a:r>
              <a:rPr lang="es-MX" sz="3600" b="1" dirty="0">
                <a:latin typeface="+mn-lt"/>
              </a:rPr>
              <a:t>Ejemplo</a:t>
            </a:r>
          </a:p>
        </p:txBody>
      </p:sp>
      <p:pic>
        <p:nvPicPr>
          <p:cNvPr id="39938" name="Picture 2" descr="Python Logo, symbol, meaning, history, PNG">
            <a:extLst>
              <a:ext uri="{FF2B5EF4-FFF2-40B4-BE49-F238E27FC236}">
                <a16:creationId xmlns:a16="http://schemas.microsoft.com/office/drawing/2014/main" id="{31C4E283-B494-35EB-4B0D-817EFA249F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3" r="16803"/>
          <a:stretch/>
        </p:blipFill>
        <p:spPr bwMode="auto">
          <a:xfrm>
            <a:off x="18434050" y="354574"/>
            <a:ext cx="1371600" cy="119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2" name="Picture 6">
            <a:extLst>
              <a:ext uri="{FF2B5EF4-FFF2-40B4-BE49-F238E27FC236}">
                <a16:creationId xmlns:a16="http://schemas.microsoft.com/office/drawing/2014/main" id="{7BD400DA-4DED-2BD2-6E0B-8FC8E3593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8093075"/>
            <a:ext cx="27940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34BA8DC4-5D77-9D67-DA75-9E5A089D1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450" y="3025776"/>
            <a:ext cx="6934200" cy="7200899"/>
          </a:xfrm>
          <a:prstGeom prst="rect">
            <a:avLst/>
          </a:prstGeom>
          <a:ln w="25400">
            <a:solidFill>
              <a:srgbClr val="317DE2"/>
            </a:solidFill>
          </a:ln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3782CAF-7BD1-2ECE-AF55-52680A32DFF0}"/>
              </a:ext>
            </a:extLst>
          </p:cNvPr>
          <p:cNvSpPr/>
          <p:nvPr/>
        </p:nvSpPr>
        <p:spPr>
          <a:xfrm>
            <a:off x="12533313" y="4071680"/>
            <a:ext cx="5900737" cy="3030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/>
              <a:t>Para el ejemplo se utiliza un índice llamado </a:t>
            </a:r>
            <a:r>
              <a:rPr lang="es-MX" sz="3200" i="1" dirty="0">
                <a:solidFill>
                  <a:srgbClr val="317DE2"/>
                </a:solidFill>
              </a:rPr>
              <a:t>caracter</a:t>
            </a:r>
            <a:r>
              <a:rPr lang="es-MX" sz="3200" dirty="0">
                <a:solidFill>
                  <a:srgbClr val="317DE2"/>
                </a:solidFill>
              </a:rPr>
              <a:t> </a:t>
            </a:r>
            <a:r>
              <a:rPr lang="es-MX" sz="3200" dirty="0"/>
              <a:t>dentro del ciclo FOR, con el propósito de recorrer y mostrar las letras que están contenidas en las frase.</a:t>
            </a:r>
          </a:p>
        </p:txBody>
      </p:sp>
    </p:spTree>
    <p:extLst>
      <p:ext uri="{BB962C8B-B14F-4D97-AF65-F5344CB8AC3E}">
        <p14:creationId xmlns:p14="http://schemas.microsoft.com/office/powerpoint/2010/main" val="25417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39" y="1258411"/>
            <a:ext cx="3763011" cy="13542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4400" dirty="0">
                <a:latin typeface="Arial"/>
                <a:cs typeface="Arial"/>
              </a:rPr>
              <a:t>Ejercitando con FOR</a:t>
            </a:r>
            <a:endParaRPr lang="es-ES" sz="440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D85C8A4-CD84-D03D-E1BB-E37CD425EB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5180" y="2876470"/>
            <a:ext cx="4143376" cy="1107996"/>
          </a:xfrm>
        </p:spPr>
        <p:txBody>
          <a:bodyPr/>
          <a:lstStyle/>
          <a:p>
            <a:r>
              <a:rPr lang="es-CL" sz="2400" b="1" dirty="0">
                <a:solidFill>
                  <a:srgbClr val="317DE2"/>
                </a:solidFill>
                <a:ea typeface="Noto Sans Symbols"/>
                <a:cs typeface="Noto Sans Symbols"/>
              </a:rPr>
              <a:t>Instrucciones: </a:t>
            </a:r>
            <a:r>
              <a:rPr lang="es-CL" sz="2400" dirty="0">
                <a:solidFill>
                  <a:srgbClr val="000000"/>
                </a:solidFill>
                <a:ea typeface="Noto Sans Symbols"/>
                <a:cs typeface="Noto Sans Symbols"/>
              </a:rPr>
              <a:t>Desarrolle los enunciados, aplicando los contenidos vistos en la clase.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9EA5CB-D781-B1F9-0BD2-314D5F038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93835" y="924464"/>
            <a:ext cx="13868400" cy="8863965"/>
          </a:xfrm>
        </p:spPr>
        <p:txBody>
          <a:bodyPr/>
          <a:lstStyle/>
          <a:p>
            <a:r>
              <a:rPr lang="es-MX" sz="3200" b="1" dirty="0">
                <a:solidFill>
                  <a:srgbClr val="317DE2"/>
                </a:solidFill>
              </a:rPr>
              <a:t>Ejercicio 1:</a:t>
            </a:r>
          </a:p>
          <a:p>
            <a:pPr lvl="0"/>
            <a:r>
              <a:rPr lang="es-MX" sz="3200" dirty="0">
                <a:latin typeface="+mn-lt"/>
              </a:rPr>
              <a:t>Ingresar por teclado 5 números enteros, luego debe indicar:</a:t>
            </a:r>
          </a:p>
          <a:p>
            <a:pPr marL="896938" lvl="0" indent="-361950">
              <a:buFont typeface="Arial" panose="020B0604020202020204" pitchFamily="34" charset="0"/>
              <a:buChar char="•"/>
            </a:pPr>
            <a:r>
              <a:rPr lang="es-MX" sz="3200" dirty="0">
                <a:latin typeface="+mn-lt"/>
              </a:rPr>
              <a:t>Cuántos números son mayores a cero</a:t>
            </a:r>
          </a:p>
          <a:p>
            <a:pPr marL="896938" lvl="0" indent="-361950">
              <a:buFont typeface="Arial" panose="020B0604020202020204" pitchFamily="34" charset="0"/>
              <a:buChar char="•"/>
            </a:pPr>
            <a:r>
              <a:rPr lang="es-MX" sz="3200" dirty="0">
                <a:latin typeface="+mn-lt"/>
              </a:rPr>
              <a:t>Cuántos números son menores a cero</a:t>
            </a:r>
          </a:p>
          <a:p>
            <a:pPr marL="896938" lvl="0" indent="-361950">
              <a:buFont typeface="Arial" panose="020B0604020202020204" pitchFamily="34" charset="0"/>
              <a:buChar char="•"/>
            </a:pPr>
            <a:r>
              <a:rPr lang="es-MX" sz="3200" dirty="0">
                <a:latin typeface="+mn-lt"/>
              </a:rPr>
              <a:t>Cuántos números son iguales a cero</a:t>
            </a:r>
          </a:p>
          <a:p>
            <a:r>
              <a:rPr lang="es-MX" sz="3200" b="1" dirty="0">
                <a:solidFill>
                  <a:srgbClr val="317DE2"/>
                </a:solidFill>
              </a:rPr>
              <a:t>Ejercicio 2:</a:t>
            </a:r>
          </a:p>
          <a:p>
            <a:pPr lvl="0"/>
            <a:r>
              <a:rPr lang="es-MX" sz="3200" dirty="0">
                <a:latin typeface="+mn-lt"/>
              </a:rPr>
              <a:t>Ingrese por teclado 10 letras, indique cuantas de ellas son vocales y cuántas son consonantes.</a:t>
            </a:r>
          </a:p>
          <a:p>
            <a:r>
              <a:rPr lang="es-MX" sz="3200" b="1" dirty="0">
                <a:solidFill>
                  <a:srgbClr val="317DE2"/>
                </a:solidFill>
              </a:rPr>
              <a:t>Ejercicio 3:</a:t>
            </a:r>
          </a:p>
          <a:p>
            <a:pPr lvl="0"/>
            <a:r>
              <a:rPr lang="es-MX" sz="3200" dirty="0">
                <a:latin typeface="+mn-lt"/>
              </a:rPr>
              <a:t>Ingrese un número entero mayor a cero por teclado e indique si es o no “Primo”.</a:t>
            </a:r>
          </a:p>
          <a:p>
            <a:r>
              <a:rPr lang="es-MX" sz="3200" b="1" dirty="0">
                <a:solidFill>
                  <a:srgbClr val="317DE2"/>
                </a:solidFill>
              </a:rPr>
              <a:t>Ejercicio 4:</a:t>
            </a:r>
            <a:endParaRPr lang="es-CL" sz="3200" dirty="0">
              <a:solidFill>
                <a:srgbClr val="317DE2"/>
              </a:solidFill>
              <a:ea typeface="Noto Sans Symbols"/>
              <a:cs typeface="Noto Sans Symbols"/>
            </a:endParaRPr>
          </a:p>
          <a:p>
            <a:r>
              <a:rPr lang="es-MX" sz="3200" dirty="0">
                <a:latin typeface="+mn-lt"/>
              </a:rPr>
              <a:t>Ingrese un número entero mayor a cero por teclado e indique si es o no “Perfecto”.</a:t>
            </a:r>
          </a:p>
          <a:p>
            <a:r>
              <a:rPr lang="es-MX" sz="3200" b="1" dirty="0">
                <a:solidFill>
                  <a:srgbClr val="317DE2"/>
                </a:solidFill>
              </a:rPr>
              <a:t>Ejercicio 5:</a:t>
            </a:r>
            <a:endParaRPr lang="es-CL" sz="3200" dirty="0">
              <a:solidFill>
                <a:srgbClr val="317DE2"/>
              </a:solidFill>
              <a:ea typeface="Noto Sans Symbols"/>
              <a:cs typeface="Noto Sans Symbols"/>
            </a:endParaRPr>
          </a:p>
          <a:p>
            <a:pPr lvl="0"/>
            <a:r>
              <a:rPr lang="es-MX" sz="3200" dirty="0">
                <a:latin typeface="+mn-lt"/>
              </a:rPr>
              <a:t>Genere las 10 primeras tablas de multiplicar, cada una de ellas de 1 a 10.</a:t>
            </a:r>
          </a:p>
          <a:p>
            <a:r>
              <a:rPr lang="es-MX" sz="3200" b="1" dirty="0">
                <a:solidFill>
                  <a:srgbClr val="317DE2"/>
                </a:solidFill>
              </a:rPr>
              <a:t>Ejercicio 6:</a:t>
            </a:r>
            <a:endParaRPr lang="es-CL" sz="3200" dirty="0">
              <a:solidFill>
                <a:srgbClr val="317DE2"/>
              </a:solidFill>
              <a:ea typeface="Noto Sans Symbols"/>
              <a:cs typeface="Noto Sans Symbols"/>
            </a:endParaRPr>
          </a:p>
          <a:p>
            <a:pPr lvl="0"/>
            <a:r>
              <a:rPr lang="es-MX" altLang="en-US" sz="3200" dirty="0">
                <a:latin typeface="+mn-lt"/>
              </a:rPr>
              <a:t>Genere las tablas de multiplicar de los primeros números pares entre 1 y 10.</a:t>
            </a:r>
            <a:endParaRPr kumimoji="0" lang="es-CL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569F3-2D33-375F-6EAF-78429F377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7400255"/>
            <a:ext cx="3516935" cy="351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ython Logo, symbol, meaning, history, PNG">
            <a:extLst>
              <a:ext uri="{FF2B5EF4-FFF2-40B4-BE49-F238E27FC236}">
                <a16:creationId xmlns:a16="http://schemas.microsoft.com/office/drawing/2014/main" id="{43F924E0-01B6-57C6-4290-2B2B2425C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3" r="16803"/>
          <a:stretch/>
        </p:blipFill>
        <p:spPr bwMode="auto">
          <a:xfrm>
            <a:off x="18434050" y="354574"/>
            <a:ext cx="1371600" cy="119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4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706D36-6EC7-CB0F-DF5F-4D2A23155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 rtl="0" fontAlgn="base"/>
            <a:r>
              <a:rPr lang="es-CL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¿Cumplimos el objetivo de esta sesión?</a:t>
            </a:r>
            <a:r>
              <a:rPr lang="es-E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s-ES" sz="3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CL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¿Qué debo profundizar o ejercitar?</a:t>
            </a:r>
            <a:r>
              <a:rPr lang="es-CL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s-CL" sz="3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CL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¿Cuál es el desafío para la siguiente sesión?</a:t>
            </a:r>
            <a:endParaRPr lang="en-US" sz="3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1E564C8-81A3-0E81-8F8D-C78CBE1FF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0" y="7788275"/>
            <a:ext cx="28702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051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9A3AE23414AD41A4F4D6368514CED2" ma:contentTypeVersion="10" ma:contentTypeDescription="Crear nuevo documento." ma:contentTypeScope="" ma:versionID="2dd237b076ed786e886761a949e5c350">
  <xsd:schema xmlns:xsd="http://www.w3.org/2001/XMLSchema" xmlns:xs="http://www.w3.org/2001/XMLSchema" xmlns:p="http://schemas.microsoft.com/office/2006/metadata/properties" xmlns:ns2="dbb86751-ad4c-49ff-a33d-b7314027950b" xmlns:ns3="4215e297-5d6e-42b1-b795-55976a17412c" targetNamespace="http://schemas.microsoft.com/office/2006/metadata/properties" ma:root="true" ma:fieldsID="ae535734e24d927b2e6284f552ec1861" ns2:_="" ns3:_="">
    <xsd:import namespace="dbb86751-ad4c-49ff-a33d-b7314027950b"/>
    <xsd:import namespace="4215e297-5d6e-42b1-b795-55976a174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86751-ad4c-49ff-a33d-b731402795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5e297-5d6e-42b1-b795-55976a174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43623B-99D2-476C-A621-5A63EC03C3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b86751-ad4c-49ff-a33d-b7314027950b"/>
    <ds:schemaRef ds:uri="4215e297-5d6e-42b1-b795-55976a1741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0A64F5-C04B-4FDE-9289-FEC6D6F8A495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  <ds:schemaRef ds:uri="dbb86751-ad4c-49ff-a33d-b7314027950b"/>
    <ds:schemaRef ds:uri="http://schemas.openxmlformats.org/package/2006/metadata/core-properties"/>
    <ds:schemaRef ds:uri="4215e297-5d6e-42b1-b795-55976a17412c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583F0A7-7662-4660-B058-12D1EAB18B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3496</TotalTime>
  <Words>529</Words>
  <Application>Microsoft Office PowerPoint</Application>
  <PresentationFormat>Personalizado</PresentationFormat>
  <Paragraphs>72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cp:lastModifiedBy>Paula Quercia Garcés</cp:lastModifiedBy>
  <cp:revision>218</cp:revision>
  <dcterms:created xsi:type="dcterms:W3CDTF">2021-04-02T01:36:00Z</dcterms:created>
  <dcterms:modified xsi:type="dcterms:W3CDTF">2022-11-11T15:31:36Z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0x0101004E9A3AE23414AD41A4F4D6368514CED2</vt:lpwstr>
  </property>
</Properties>
</file>