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71" r:id="rId6"/>
    <p:sldId id="408" r:id="rId7"/>
    <p:sldId id="407" r:id="rId8"/>
    <p:sldId id="420" r:id="rId9"/>
    <p:sldId id="421" r:id="rId10"/>
    <p:sldId id="422" r:id="rId11"/>
    <p:sldId id="423" r:id="rId12"/>
    <p:sldId id="424" r:id="rId13"/>
    <p:sldId id="425" r:id="rId14"/>
    <p:sldId id="414" r:id="rId15"/>
    <p:sldId id="405" r:id="rId16"/>
    <p:sldId id="308" r:id="rId17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EB7A2C"/>
    <a:srgbClr val="E60C7E"/>
    <a:srgbClr val="BE0849"/>
    <a:srgbClr val="9EA4A8"/>
    <a:srgbClr val="C9D11E"/>
    <a:srgbClr val="434342"/>
    <a:srgbClr val="D52155"/>
    <a:srgbClr val="D6833D"/>
    <a:srgbClr val="00A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/>
    <p:restoredTop sz="89631"/>
  </p:normalViewPr>
  <p:slideViewPr>
    <p:cSldViewPr>
      <p:cViewPr varScale="1">
        <p:scale>
          <a:sx n="63" d="100"/>
          <a:sy n="63" d="100"/>
        </p:scale>
        <p:origin x="110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23A-1A34-1149-AAB3-BB512BA426FF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A567-32F1-9A4A-830E-5E53246DB1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7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FA567-32F1-9A4A-830E-5E53246DB1F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41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22418" b="23894"/>
          <a:stretch/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8" r:id="rId4"/>
    <p:sldLayoutId id="2147483663" r:id="rId5"/>
    <p:sldLayoutId id="2147483664" r:id="rId6"/>
    <p:sldLayoutId id="2147483665" r:id="rId7"/>
    <p:sldLayoutId id="2147483667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3jLJU7DT5E&amp;t=7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8402" y="6494556"/>
            <a:ext cx="10649035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PGY1121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05547" y="4313971"/>
            <a:ext cx="12524891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PROGRAMACIÓN DE ALGORITMOS 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AB9267-BCDC-C68D-BEFB-9F71BA5E8820}"/>
              </a:ext>
            </a:extLst>
          </p:cNvPr>
          <p:cNvSpPr txBox="1"/>
          <p:nvPr/>
        </p:nvSpPr>
        <p:spPr>
          <a:xfrm>
            <a:off x="5145499" y="7659479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800" dirty="0">
                <a:solidFill>
                  <a:schemeClr val="bg1"/>
                </a:solidFill>
              </a:rPr>
              <a:t>Experiencia de Aprendizaje 3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Bidimensional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013450" y="1183968"/>
            <a:ext cx="1333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un arreglo de dos dimensiones (matriz)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4FEE4E2-D1D9-34E2-9CB0-61CFD1CD2D90}"/>
              </a:ext>
            </a:extLst>
          </p:cNvPr>
          <p:cNvSpPr/>
          <p:nvPr/>
        </p:nvSpPr>
        <p:spPr>
          <a:xfrm>
            <a:off x="5611564" y="2835275"/>
            <a:ext cx="11058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>
                <a:solidFill>
                  <a:srgbClr val="317DE2"/>
                </a:solidFill>
                <a:latin typeface="+mj-lt"/>
              </a:rPr>
              <a:t>Concatenar dos matrices</a:t>
            </a:r>
            <a:endParaRPr lang="es-MX" sz="2800" dirty="0">
              <a:solidFill>
                <a:srgbClr val="317DE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BB1D68-D6EA-D0E4-BEAB-19244BD3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50" y="3572542"/>
            <a:ext cx="10864355" cy="5926012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</p:spTree>
    <p:extLst>
      <p:ext uri="{BB962C8B-B14F-4D97-AF65-F5344CB8AC3E}">
        <p14:creationId xmlns:p14="http://schemas.microsoft.com/office/powerpoint/2010/main" val="9207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Bidimensional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5921674" y="2835275"/>
            <a:ext cx="4282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Revisa el video: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8087155"/>
            <a:ext cx="2571319" cy="25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87C20A19-D31A-2983-2B50-D85B99A7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74" y="4130675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EAA3EBB1-B57D-2C1E-11C3-74499443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274" y="5324475"/>
            <a:ext cx="11176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E522851-C6F3-8728-60B0-F1118E737B58}"/>
              </a:ext>
            </a:extLst>
          </p:cNvPr>
          <p:cNvSpPr txBox="1"/>
          <p:nvPr/>
        </p:nvSpPr>
        <p:spPr>
          <a:xfrm>
            <a:off x="8298104" y="4616589"/>
            <a:ext cx="716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https://</a:t>
            </a:r>
            <a:r>
              <a:rPr lang="es-ES" sz="2000" dirty="0" err="1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www.youtube.com</a:t>
            </a:r>
            <a:r>
              <a:rPr lang="es-ES" sz="2000" dirty="0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/</a:t>
            </a:r>
            <a:r>
              <a:rPr lang="es-ES" sz="2000" dirty="0" err="1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watch?v</a:t>
            </a:r>
            <a:r>
              <a:rPr lang="es-ES" sz="2000" dirty="0">
                <a:latin typeface="+mj-lt"/>
                <a:ea typeface="Consolas"/>
                <a:cs typeface="Calibri" panose="020F0502020204030204" pitchFamily="34" charset="0"/>
                <a:sym typeface="Consolas"/>
              </a:rPr>
              <a:t>=97o5ckUHDmo</a:t>
            </a:r>
          </a:p>
        </p:txBody>
      </p:sp>
    </p:spTree>
    <p:extLst>
      <p:ext uri="{BB962C8B-B14F-4D97-AF65-F5344CB8AC3E}">
        <p14:creationId xmlns:p14="http://schemas.microsoft.com/office/powerpoint/2010/main" val="171040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677108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Ejercicios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3450" y="976471"/>
            <a:ext cx="13182600" cy="7879080"/>
          </a:xfrm>
        </p:spPr>
        <p:txBody>
          <a:bodyPr/>
          <a:lstStyle/>
          <a:p>
            <a:pPr lvl="0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1. Crear un arreglo de dos dimensiones de tamaño 3 x 3, con elementos aleatorios de números enteros del 0 al 100.</a:t>
            </a:r>
          </a:p>
          <a:p>
            <a:pPr lvl="0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2. Utilice las siguientes funciones en el arreglo creado en el punto 1</a:t>
            </a:r>
          </a:p>
          <a:p>
            <a:pPr marL="722313" lvl="0" indent="-360363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Promedio de los elementos.</a:t>
            </a:r>
          </a:p>
          <a:p>
            <a:pPr marL="722313" lvl="0" indent="-360363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Suma de los elementos.</a:t>
            </a:r>
          </a:p>
          <a:p>
            <a:pPr marL="722313" lvl="0" indent="-360363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Mostrar el elemento mayor.</a:t>
            </a:r>
          </a:p>
          <a:p>
            <a:pPr marL="722313" lvl="0" indent="-360363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Mostrar el elemento menor.</a:t>
            </a:r>
          </a:p>
          <a:p>
            <a:pPr marL="722313" lvl="0" indent="-360363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Mostrar sólo los elementos de la diagonal principal.</a:t>
            </a:r>
          </a:p>
          <a:p>
            <a:pPr marL="361950" lvl="0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3. Crear un arreglo de dos dimensiones de 3 x 3 con números ceros, excepto la diagonal principal que debe contener en el mismo orden los siguientes elementos 1, 2 y 3.</a:t>
            </a:r>
          </a:p>
          <a:p>
            <a:pPr lvl="0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CL" sz="32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Recuerda subir los archivos a GitHub</a:t>
            </a:r>
            <a:endParaRPr lang="es-MX" sz="3200" dirty="0">
              <a:solidFill>
                <a:srgbClr val="317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Git and GitHub for Undergrad Engineers - Python for Undergraduate Engineers">
            <a:extLst>
              <a:ext uri="{FF2B5EF4-FFF2-40B4-BE49-F238E27FC236}">
                <a16:creationId xmlns:a16="http://schemas.microsoft.com/office/drawing/2014/main" id="{1664C6B5-6E7C-6810-1A87-A2AC036BD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8" t="16154" b="14615"/>
          <a:stretch/>
        </p:blipFill>
        <p:spPr bwMode="auto">
          <a:xfrm>
            <a:off x="7994650" y="8855551"/>
            <a:ext cx="3581400" cy="12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127B6B-E699-32E9-A7A3-C42D2B6E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8093075"/>
            <a:ext cx="966829" cy="96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7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06D36-6EC7-CB0F-DF5F-4D2A23155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¿Cumplimos el objetivo de esta sesión?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E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¿Qué debo profundizar o ejercitar?</a:t>
            </a:r>
            <a:r>
              <a:rPr lang="es-CL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CL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¿Cuál es el desafío para la siguiente sesión?</a:t>
            </a:r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E564C8-81A3-0E81-8F8D-C78CBE1F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7788275"/>
            <a:ext cx="28702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5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Bidimensional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9261" y="1692275"/>
            <a:ext cx="10210800" cy="6344301"/>
          </a:xfrm>
        </p:spPr>
        <p:txBody>
          <a:bodyPr/>
          <a:lstStyle/>
          <a:p>
            <a:pPr marL="50800" lvl="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En la experiencia 4 semana 1, se proporcionó la descripción de los arreglos.</a:t>
            </a:r>
          </a:p>
          <a:p>
            <a:pPr marL="50800" lvl="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50800" lvl="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b="1" dirty="0">
                <a:solidFill>
                  <a:srgbClr val="317DE2"/>
                </a:solidFill>
                <a:latin typeface="+mj-lt"/>
                <a:cs typeface="Calibri" panose="020F0502020204030204" pitchFamily="34" charset="0"/>
              </a:rPr>
              <a:t>Para recordar:</a:t>
            </a:r>
          </a:p>
          <a:p>
            <a:pPr marL="50800" lvl="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Son un conjunto de datos que se almacenan temporalmente, además, cumplen ciertas características,  tales como: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Colección finita.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Homogénea.</a:t>
            </a:r>
          </a:p>
          <a:p>
            <a:pPr marL="508000" lvl="0" indent="-457200">
              <a:lnSpc>
                <a:spcPct val="90000"/>
              </a:lnSpc>
              <a:spcBef>
                <a:spcPts val="1000"/>
              </a:spcBef>
              <a:buSzPts val="2800"/>
              <a:buFont typeface="Courier New" panose="02070309020205020404" pitchFamily="49" charset="0"/>
              <a:buChar char="o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Elementos ordenados.</a:t>
            </a:r>
          </a:p>
          <a:p>
            <a:pPr marL="50800" lvl="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endParaRPr lang="es-ES" sz="32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50800" lvl="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defRPr/>
            </a:pPr>
            <a:r>
              <a:rPr lang="es-E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Hoy desarrollaremos ejercicios con arreglos con 2 o más dimensiones, las cuales son llamadas </a:t>
            </a:r>
            <a:r>
              <a:rPr lang="es-ES" sz="3200" b="1" dirty="0">
                <a:solidFill>
                  <a:srgbClr val="317DE2"/>
                </a:solidFill>
                <a:latin typeface="+mj-lt"/>
                <a:cs typeface="Calibri" panose="020F0502020204030204" pitchFamily="34" charset="0"/>
              </a:rPr>
              <a:t>“Matriz”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200B2BA0-2D5B-CBFE-F91C-C8D7BBB7E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8544355"/>
            <a:ext cx="2114119" cy="211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a librería Numpy | Aprende con Alf">
            <a:extLst>
              <a:ext uri="{FF2B5EF4-FFF2-40B4-BE49-F238E27FC236}">
                <a16:creationId xmlns:a16="http://schemas.microsoft.com/office/drawing/2014/main" id="{5D44FF5C-3B6C-80EB-4D0F-7B3503565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18" y="2911475"/>
            <a:ext cx="818865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Bidimensional</a:t>
            </a:r>
            <a:endParaRPr lang="es-ES" sz="44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522EABE0-FEB7-AC36-1768-555776ACCFC7}"/>
              </a:ext>
            </a:extLst>
          </p:cNvPr>
          <p:cNvSpPr/>
          <p:nvPr/>
        </p:nvSpPr>
        <p:spPr>
          <a:xfrm>
            <a:off x="6546850" y="7563832"/>
            <a:ext cx="9525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</a:t>
            </a:r>
            <a:r>
              <a:rPr lang="es-MX" sz="32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¿Qué largo tiene este arreglo?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¿Qué tipo de datos posee el arreglo?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3ECFFEB-5E3B-9EEF-6D1D-9F33C20C5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36" y="7762875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07D07BF-900F-4154-A631-D2C6007D49B3}"/>
              </a:ext>
            </a:extLst>
          </p:cNvPr>
          <p:cNvSpPr/>
          <p:nvPr/>
        </p:nvSpPr>
        <p:spPr>
          <a:xfrm>
            <a:off x="9442450" y="3007050"/>
            <a:ext cx="101357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Una matriz está compuesta por filas y columnas, como muestra el ejemplo.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Cada celda o casillero contiene dos índices, el primero es la fila y luego la columna, las cuales son las coordenadas para posicionado el elemento.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9DCDB7-ACC6-CB03-2681-7914A107D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959" y="3007050"/>
            <a:ext cx="6808354" cy="39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4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Bidimensional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013450" y="1183968"/>
            <a:ext cx="13335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un arreglo de dos dimensiones (matriz)</a:t>
            </a:r>
          </a:p>
          <a:p>
            <a:r>
              <a:rPr lang="es-MX" sz="3200" dirty="0">
                <a:latin typeface="+mj-lt"/>
              </a:rPr>
              <a:t>Mostrar un elemento de la matriz</a:t>
            </a:r>
            <a:endParaRPr lang="es-MX" sz="32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B6B89B1-6F35-51BC-2D0C-A5DFB0DD67F5}"/>
              </a:ext>
            </a:extLst>
          </p:cNvPr>
          <p:cNvSpPr txBox="1"/>
          <p:nvPr/>
        </p:nvSpPr>
        <p:spPr>
          <a:xfrm>
            <a:off x="4401734" y="3970611"/>
            <a:ext cx="4507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1: Tradicional</a:t>
            </a:r>
            <a:endParaRPr lang="es-CL" sz="28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2AC41AD-0194-5E5C-6C16-1C004A5B4DC4}"/>
              </a:ext>
            </a:extLst>
          </p:cNvPr>
          <p:cNvSpPr txBox="1"/>
          <p:nvPr/>
        </p:nvSpPr>
        <p:spPr>
          <a:xfrm>
            <a:off x="11200326" y="3750728"/>
            <a:ext cx="837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2: Usando Listas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0F1EF2-392F-2BED-69AC-B09336CB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600" y="4665609"/>
            <a:ext cx="5257800" cy="3889331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8EE776D-F196-59D1-EF7A-27E00E6AF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384" y="4665609"/>
            <a:ext cx="6070818" cy="4028940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</p:spTree>
    <p:extLst>
      <p:ext uri="{BB962C8B-B14F-4D97-AF65-F5344CB8AC3E}">
        <p14:creationId xmlns:p14="http://schemas.microsoft.com/office/powerpoint/2010/main" val="304459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Bidimensional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013450" y="1183968"/>
            <a:ext cx="13335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un arreglo de dos dimensiones (matriz)</a:t>
            </a:r>
          </a:p>
          <a:p>
            <a:r>
              <a:rPr lang="es-MX" sz="3200" dirty="0">
                <a:latin typeface="+mj-lt"/>
              </a:rPr>
              <a:t>Mostrar un elemento de la matriz</a:t>
            </a:r>
            <a:endParaRPr lang="es-MX" sz="32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B6B89B1-6F35-51BC-2D0C-A5DFB0DD67F5}"/>
              </a:ext>
            </a:extLst>
          </p:cNvPr>
          <p:cNvSpPr txBox="1"/>
          <p:nvPr/>
        </p:nvSpPr>
        <p:spPr>
          <a:xfrm>
            <a:off x="4851185" y="3025753"/>
            <a:ext cx="4507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1</a:t>
            </a:r>
            <a:endParaRPr lang="es-CL" sz="28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2AC41AD-0194-5E5C-6C16-1C004A5B4DC4}"/>
              </a:ext>
            </a:extLst>
          </p:cNvPr>
          <p:cNvSpPr txBox="1"/>
          <p:nvPr/>
        </p:nvSpPr>
        <p:spPr>
          <a:xfrm>
            <a:off x="13079978" y="3025753"/>
            <a:ext cx="4345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CDE352-5730-898B-2D75-0D1405F7F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978" y="3749675"/>
            <a:ext cx="5273619" cy="3640861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890F07-32FE-707C-C65E-73A4A8EE1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050" y="3749675"/>
            <a:ext cx="6571509" cy="5750070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</p:spTree>
    <p:extLst>
      <p:ext uri="{BB962C8B-B14F-4D97-AF65-F5344CB8AC3E}">
        <p14:creationId xmlns:p14="http://schemas.microsoft.com/office/powerpoint/2010/main" val="301759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Bidimensional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013450" y="1183968"/>
            <a:ext cx="13335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un arreglo de dos dimensiones (matriz)</a:t>
            </a:r>
          </a:p>
          <a:p>
            <a:r>
              <a:rPr lang="es-MX" sz="3200" dirty="0">
                <a:latin typeface="+mj-lt"/>
              </a:rPr>
              <a:t>Mostrar un elemento de la matriz</a:t>
            </a:r>
            <a:endParaRPr lang="es-MX" sz="32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2184A26-FB27-A86F-27E5-3471F819E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50" y="3368675"/>
            <a:ext cx="5896447" cy="5917064"/>
          </a:xfrm>
          <a:prstGeom prst="rect">
            <a:avLst/>
          </a:prstGeom>
        </p:spPr>
      </p:pic>
      <p:sp>
        <p:nvSpPr>
          <p:cNvPr id="3" name="Flecha derecha 2">
            <a:extLst>
              <a:ext uri="{FF2B5EF4-FFF2-40B4-BE49-F238E27FC236}">
                <a16:creationId xmlns:a16="http://schemas.microsoft.com/office/drawing/2014/main" id="{6249A89C-EA9F-1711-A28C-ADC5B60AF14A}"/>
              </a:ext>
            </a:extLst>
          </p:cNvPr>
          <p:cNvSpPr/>
          <p:nvPr/>
        </p:nvSpPr>
        <p:spPr>
          <a:xfrm>
            <a:off x="12099926" y="5856739"/>
            <a:ext cx="9906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 derecha 7">
            <a:extLst>
              <a:ext uri="{FF2B5EF4-FFF2-40B4-BE49-F238E27FC236}">
                <a16:creationId xmlns:a16="http://schemas.microsoft.com/office/drawing/2014/main" id="{6C490C55-4D3C-7322-4AA9-423E04D84977}"/>
              </a:ext>
            </a:extLst>
          </p:cNvPr>
          <p:cNvSpPr/>
          <p:nvPr/>
        </p:nvSpPr>
        <p:spPr>
          <a:xfrm>
            <a:off x="12099926" y="6847339"/>
            <a:ext cx="9906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 derecha 8">
            <a:extLst>
              <a:ext uri="{FF2B5EF4-FFF2-40B4-BE49-F238E27FC236}">
                <a16:creationId xmlns:a16="http://schemas.microsoft.com/office/drawing/2014/main" id="{1773407E-765F-9AF0-314B-CF4C80200F1C}"/>
              </a:ext>
            </a:extLst>
          </p:cNvPr>
          <p:cNvSpPr/>
          <p:nvPr/>
        </p:nvSpPr>
        <p:spPr>
          <a:xfrm>
            <a:off x="12099926" y="7761739"/>
            <a:ext cx="9906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>
            <a:extLst>
              <a:ext uri="{FF2B5EF4-FFF2-40B4-BE49-F238E27FC236}">
                <a16:creationId xmlns:a16="http://schemas.microsoft.com/office/drawing/2014/main" id="{B4C515B6-9723-32BE-781D-682694F948C7}"/>
              </a:ext>
            </a:extLst>
          </p:cNvPr>
          <p:cNvSpPr/>
          <p:nvPr/>
        </p:nvSpPr>
        <p:spPr>
          <a:xfrm>
            <a:off x="12099926" y="8676139"/>
            <a:ext cx="9906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39366D0-529C-4F16-551D-9552416F0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3926" y="5518315"/>
            <a:ext cx="657225" cy="8088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623155-9357-2470-66D4-CE0FF4DD0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7778" y="6485389"/>
            <a:ext cx="1843088" cy="8191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1D67D59-32B6-6F32-08B4-40155FB2E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0069" y="7628389"/>
            <a:ext cx="2473325" cy="7239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5F74274-ADF8-8E41-2445-D8AEF665B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0526" y="8399581"/>
            <a:ext cx="2362200" cy="8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6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Bidimensional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013450" y="1183968"/>
            <a:ext cx="1333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un arreglo de dos dimensiones (matriz)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73364A-3514-A947-2758-64D60CF2B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9" y="3749675"/>
            <a:ext cx="5660571" cy="3429000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E35956-68A5-4CDC-CB61-267B3F466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458" y="3749675"/>
            <a:ext cx="5556080" cy="3429000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0F62B2A-72B5-FA0F-9FF0-8770F38A5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0276" y="3749675"/>
            <a:ext cx="5457675" cy="3429000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CFDFBC1-9398-D73E-9E2F-A79098A48618}"/>
              </a:ext>
            </a:extLst>
          </p:cNvPr>
          <p:cNvSpPr/>
          <p:nvPr/>
        </p:nvSpPr>
        <p:spPr>
          <a:xfrm>
            <a:off x="822325" y="3093662"/>
            <a:ext cx="5191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+mj-lt"/>
              </a:rPr>
              <a:t>Generar matriz con ceros</a:t>
            </a:r>
            <a:endParaRPr lang="es-MX" sz="2800" dirty="0">
              <a:solidFill>
                <a:srgbClr val="317DE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55B719F-7C8D-897A-D9D1-3DEA631735B9}"/>
              </a:ext>
            </a:extLst>
          </p:cNvPr>
          <p:cNvSpPr/>
          <p:nvPr/>
        </p:nvSpPr>
        <p:spPr>
          <a:xfrm>
            <a:off x="7232650" y="3093662"/>
            <a:ext cx="4893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+mj-lt"/>
              </a:rPr>
              <a:t>Generar matriz con unos</a:t>
            </a:r>
            <a:endParaRPr lang="es-MX" sz="2800" dirty="0">
              <a:solidFill>
                <a:srgbClr val="317DE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FD347E7-15C8-2EA9-902E-710EE1F5D8BE}"/>
              </a:ext>
            </a:extLst>
          </p:cNvPr>
          <p:cNvSpPr/>
          <p:nvPr/>
        </p:nvSpPr>
        <p:spPr>
          <a:xfrm>
            <a:off x="13481050" y="2616608"/>
            <a:ext cx="46577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+mj-lt"/>
              </a:rPr>
              <a:t>Generar matriz con Diagonal principal con 1</a:t>
            </a:r>
            <a:endParaRPr lang="es-MX" sz="2800" dirty="0">
              <a:solidFill>
                <a:srgbClr val="317DE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3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Bidimensional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013450" y="1183968"/>
            <a:ext cx="1333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un arreglo de dos dimensiones (matriz)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85309C7-8222-7C0C-5001-AC051C29488E}"/>
              </a:ext>
            </a:extLst>
          </p:cNvPr>
          <p:cNvSpPr/>
          <p:nvPr/>
        </p:nvSpPr>
        <p:spPr>
          <a:xfrm>
            <a:off x="3659107" y="2967346"/>
            <a:ext cx="5544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+mj-lt"/>
              </a:rPr>
              <a:t>Sumar todos los elementos</a:t>
            </a:r>
            <a:endParaRPr lang="es-MX" sz="2800" dirty="0">
              <a:solidFill>
                <a:srgbClr val="317DE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5CBCC69-B384-E912-3E50-C3EAA78BB022}"/>
              </a:ext>
            </a:extLst>
          </p:cNvPr>
          <p:cNvSpPr/>
          <p:nvPr/>
        </p:nvSpPr>
        <p:spPr>
          <a:xfrm>
            <a:off x="10463173" y="2979346"/>
            <a:ext cx="6442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rgbClr val="317DE2"/>
                </a:solidFill>
                <a:latin typeface="+mj-lt"/>
              </a:rPr>
              <a:t>Sumar elementos por fila</a:t>
            </a:r>
            <a:endParaRPr lang="es-MX" sz="2800" dirty="0">
              <a:solidFill>
                <a:srgbClr val="317DE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9CAC4D-494C-19E9-6D44-7A1B70F83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50" y="3749675"/>
            <a:ext cx="5544460" cy="4177597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1784A7-B216-37A6-F5AA-E1A8E64C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940" y="3749675"/>
            <a:ext cx="8910031" cy="4177597"/>
          </a:xfrm>
          <a:prstGeom prst="rect">
            <a:avLst/>
          </a:prstGeom>
          <a:ln w="19050">
            <a:solidFill>
              <a:srgbClr val="317DE2"/>
            </a:solidFill>
          </a:ln>
        </p:spPr>
      </p:pic>
    </p:spTree>
    <p:extLst>
      <p:ext uri="{BB962C8B-B14F-4D97-AF65-F5344CB8AC3E}">
        <p14:creationId xmlns:p14="http://schemas.microsoft.com/office/powerpoint/2010/main" val="173775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Arreglo Bidimensional</a:t>
            </a:r>
            <a:endParaRPr lang="es-ES" sz="4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A6D48D-4F61-5873-F400-7BC7535F931D}"/>
              </a:ext>
            </a:extLst>
          </p:cNvPr>
          <p:cNvSpPr/>
          <p:nvPr/>
        </p:nvSpPr>
        <p:spPr>
          <a:xfrm>
            <a:off x="6013450" y="1183968"/>
            <a:ext cx="1333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>
                <a:solidFill>
                  <a:srgbClr val="317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con un arreglo de dos dimensiones (matriz)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F33C2D3-EB93-FBA8-2C6E-1C6DC20C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" y="7712075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7486337-DC67-70CD-6293-7C8A9EF6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57" y="3257770"/>
            <a:ext cx="7146935" cy="1702416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7E889588-7B2E-626A-AA94-6EC4B7FD8687}"/>
              </a:ext>
            </a:extLst>
          </p:cNvPr>
          <p:cNvSpPr/>
          <p:nvPr/>
        </p:nvSpPr>
        <p:spPr>
          <a:xfrm>
            <a:off x="13627768" y="3735952"/>
            <a:ext cx="9906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B2DAD5E-E62E-4CDA-FCE9-B2CC22AE2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2267" y="3540663"/>
            <a:ext cx="1133921" cy="80204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0D9A09-37DF-9116-83B9-EF84BE18E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157" y="5295253"/>
            <a:ext cx="7093253" cy="1697257"/>
          </a:xfrm>
          <a:prstGeom prst="rect">
            <a:avLst/>
          </a:prstGeom>
        </p:spPr>
      </p:pic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532E410A-493A-C792-2A6A-0E99205F273F}"/>
              </a:ext>
            </a:extLst>
          </p:cNvPr>
          <p:cNvSpPr/>
          <p:nvPr/>
        </p:nvSpPr>
        <p:spPr>
          <a:xfrm>
            <a:off x="13627768" y="5808339"/>
            <a:ext cx="9906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CA5C594-98A2-D753-1EDC-7B7E980F2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0954" y="5574436"/>
            <a:ext cx="1956547" cy="9239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C899F52-8FBA-5214-C13C-45E3A20E9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7157" y="7327577"/>
            <a:ext cx="6986206" cy="1777740"/>
          </a:xfrm>
          <a:prstGeom prst="rect">
            <a:avLst/>
          </a:prstGeom>
        </p:spPr>
      </p:pic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222C48D6-CA66-F5EE-C60B-7D6125A0101A}"/>
              </a:ext>
            </a:extLst>
          </p:cNvPr>
          <p:cNvSpPr/>
          <p:nvPr/>
        </p:nvSpPr>
        <p:spPr>
          <a:xfrm>
            <a:off x="13542043" y="7987847"/>
            <a:ext cx="990600" cy="457200"/>
          </a:xfrm>
          <a:prstGeom prst="rightArrow">
            <a:avLst/>
          </a:prstGeom>
          <a:solidFill>
            <a:srgbClr val="EB7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193F86E-FEC2-BCE5-27F9-147D3EEAAC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63921" y="7730092"/>
            <a:ext cx="1090613" cy="972709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64504911-E835-1246-FF6E-B78713DFACE1}"/>
              </a:ext>
            </a:extLst>
          </p:cNvPr>
          <p:cNvSpPr/>
          <p:nvPr/>
        </p:nvSpPr>
        <p:spPr>
          <a:xfrm>
            <a:off x="6177157" y="2526556"/>
            <a:ext cx="11058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latin typeface="+mj-lt"/>
              </a:rPr>
              <a:t>Responder, ¿qué realizan las siguientes funciones?</a:t>
            </a:r>
            <a:endParaRPr lang="es-MX" sz="3200" dirty="0">
              <a:solidFill>
                <a:srgbClr val="00206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6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0" ma:contentTypeDescription="Crear nuevo documento." ma:contentTypeScope="" ma:versionID="2dd237b076ed786e886761a949e5c350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ae535734e24d927b2e6284f552ec1861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0A64F5-C04B-4FDE-9289-FEC6D6F8A49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dbb86751-ad4c-49ff-a33d-b7314027950b"/>
    <ds:schemaRef ds:uri="http://schemas.openxmlformats.org/package/2006/metadata/core-properties"/>
    <ds:schemaRef ds:uri="4215e297-5d6e-42b1-b795-55976a17412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A43623B-99D2-476C-A621-5A63EC03C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5134</TotalTime>
  <Words>435</Words>
  <Application>Microsoft Office PowerPoint</Application>
  <PresentationFormat>Personalizado</PresentationFormat>
  <Paragraphs>70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Segoe UI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Alicia Zambrano B.</cp:lastModifiedBy>
  <cp:revision>260</cp:revision>
  <dcterms:created xsi:type="dcterms:W3CDTF">2021-04-02T01:36:00Z</dcterms:created>
  <dcterms:modified xsi:type="dcterms:W3CDTF">2022-12-14T20:47:42Z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