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4" r:id="rId6"/>
    <p:sldId id="271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05" r:id="rId16"/>
    <p:sldId id="419" r:id="rId17"/>
    <p:sldId id="308" r:id="rId18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EB7A2C"/>
    <a:srgbClr val="E60C7E"/>
    <a:srgbClr val="BE0849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/>
    <p:restoredTop sz="89689"/>
  </p:normalViewPr>
  <p:slideViewPr>
    <p:cSldViewPr>
      <p:cViewPr varScale="1">
        <p:scale>
          <a:sx n="63" d="100"/>
          <a:sy n="63" d="100"/>
        </p:scale>
        <p:origin x="110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334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5488442" y="2942847"/>
            <a:ext cx="3392804" cy="5181600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1300773" y="2942847"/>
            <a:ext cx="3392804" cy="5181599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7232650" y="2987675"/>
            <a:ext cx="3392804" cy="5136772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3121095" y="2994659"/>
            <a:ext cx="3392804" cy="5129787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7486" y="6143246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7486" y="3374767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6343" y="7082918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5309" y="6143246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5309" y="3374767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44166" y="7082918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28166" y="6143246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528166" y="3374767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17023" y="7082918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29540" y="6143246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29540" y="3374767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818397" y="7082918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4464677" y="58832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8553132" y="5919408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6881086" y="5949570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2613886" y="5891673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FAF5A06-5878-4657-4BCB-3966252BFF06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806970-7979-32C8-77B3-9ABC69A135BD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Marcador de texto 26">
            <a:extLst>
              <a:ext uri="{FF2B5EF4-FFF2-40B4-BE49-F238E27FC236}">
                <a16:creationId xmlns:a16="http://schemas.microsoft.com/office/drawing/2014/main" id="{3465778D-A746-8A3F-E337-E3E9CE5FB1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62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62" r:id="rId4"/>
    <p:sldLayoutId id="2147483668" r:id="rId5"/>
    <p:sldLayoutId id="2147483663" r:id="rId6"/>
    <p:sldLayoutId id="2147483664" r:id="rId7"/>
    <p:sldLayoutId id="2147483665" r:id="rId8"/>
    <p:sldLayoutId id="2147483667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&amp;t=7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8402" y="6494556"/>
            <a:ext cx="10649035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5547" y="4313971"/>
            <a:ext cx="12524891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659479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3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2D166D-7B02-E8BD-B4C7-A5E6F34D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91" y="2549333"/>
            <a:ext cx="10226293" cy="492298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Otras Funciones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2479167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Función varios_valores() que recibe una lista dinámica de argumentos y por ello, se debe incluir un *. Esto se llama recibir parámetros indeterminados por posición.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454916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Llamada a la Función varios_valores() que envía diferentes argumentos.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40193" y="6534576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Resultados del proceso de la Función varios_valores().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10890250" y="4595328"/>
            <a:ext cx="1676399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7842250" y="2666066"/>
            <a:ext cx="47244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698AE04F-0640-B5B0-2650-F41D800AD246}"/>
              </a:ext>
            </a:extLst>
          </p:cNvPr>
          <p:cNvSpPr/>
          <p:nvPr/>
        </p:nvSpPr>
        <p:spPr>
          <a:xfrm>
            <a:off x="5708650" y="6721475"/>
            <a:ext cx="66294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869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BED50F5-5DD2-F42C-1121-B573A0BD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0" y="2583183"/>
            <a:ext cx="9713456" cy="478239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Otras Funciones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2479167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Función mostrar_valores() que no recibe parámetros, sin embargo retorna valores múltiples, esto se llama “Retorno múltiple”.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454916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Llamada a la Función varios_valores() que no envía argumentos.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40193" y="6534576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Resultados del proceso de la Función varios_valores().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6927850" y="4998002"/>
            <a:ext cx="5638799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7842250" y="2666066"/>
            <a:ext cx="47244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698AE04F-0640-B5B0-2650-F41D800AD246}"/>
              </a:ext>
            </a:extLst>
          </p:cNvPr>
          <p:cNvSpPr/>
          <p:nvPr/>
        </p:nvSpPr>
        <p:spPr>
          <a:xfrm>
            <a:off x="9671050" y="6721475"/>
            <a:ext cx="26670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2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2050" y="783588"/>
            <a:ext cx="8255444" cy="1354217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1</a:t>
            </a:r>
          </a:p>
          <a:p>
            <a:r>
              <a:rPr lang="es-MX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con tus compañeros las siguientes funciones y comenta el resultado con tu docente.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1" y="9159875"/>
            <a:ext cx="1895946" cy="18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399AB4F3-107D-651D-E714-A3C68F30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887" y="312373"/>
            <a:ext cx="2038410" cy="20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B3929BE-0148-B344-F038-656807728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77" y="2534224"/>
            <a:ext cx="4153330" cy="21589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72507A-A743-D4AC-BC27-F1482FA6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263" y="4876843"/>
            <a:ext cx="4139676" cy="19404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826E0D-7EAF-967C-289A-C0B1C2071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926" y="2682157"/>
            <a:ext cx="7086600" cy="22017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A95D6B-B168-8DE9-5ED3-9B0354545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263" y="7026274"/>
            <a:ext cx="6677482" cy="24568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8F4169-1D31-6C6C-C94F-5886C7857E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31"/>
          <a:stretch/>
        </p:blipFill>
        <p:spPr>
          <a:xfrm>
            <a:off x="10069451" y="7476047"/>
            <a:ext cx="6403275" cy="15573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A59E2B-8963-7485-AEA0-05344FB7DA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1926" y="5183381"/>
            <a:ext cx="6985356" cy="174957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E211527-547E-7FFC-6FFA-FEE33CEA2326}"/>
              </a:ext>
            </a:extLst>
          </p:cNvPr>
          <p:cNvSpPr txBox="1"/>
          <p:nvPr/>
        </p:nvSpPr>
        <p:spPr>
          <a:xfrm>
            <a:off x="795231" y="3083392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902CE9-1285-796F-C4BB-878388CCD336}"/>
              </a:ext>
            </a:extLst>
          </p:cNvPr>
          <p:cNvSpPr txBox="1"/>
          <p:nvPr/>
        </p:nvSpPr>
        <p:spPr>
          <a:xfrm>
            <a:off x="795231" y="5578619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2.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87A779-ED01-F720-9225-4213B6146ADF}"/>
              </a:ext>
            </a:extLst>
          </p:cNvPr>
          <p:cNvSpPr txBox="1"/>
          <p:nvPr/>
        </p:nvSpPr>
        <p:spPr>
          <a:xfrm>
            <a:off x="795231" y="7469412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3.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3E8264-9FF1-7EBC-3B04-5D60460F1F82}"/>
              </a:ext>
            </a:extLst>
          </p:cNvPr>
          <p:cNvSpPr txBox="1"/>
          <p:nvPr/>
        </p:nvSpPr>
        <p:spPr>
          <a:xfrm>
            <a:off x="9216828" y="3083392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4.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41A473-7618-1DCA-E45A-E1DCEAA955D9}"/>
              </a:ext>
            </a:extLst>
          </p:cNvPr>
          <p:cNvSpPr txBox="1"/>
          <p:nvPr/>
        </p:nvSpPr>
        <p:spPr>
          <a:xfrm>
            <a:off x="9216828" y="5578619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5.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29DB21-7BE6-370A-95DD-D37FA14E40B4}"/>
              </a:ext>
            </a:extLst>
          </p:cNvPr>
          <p:cNvSpPr txBox="1"/>
          <p:nvPr/>
        </p:nvSpPr>
        <p:spPr>
          <a:xfrm>
            <a:off x="9216828" y="7469412"/>
            <a:ext cx="56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317DE2"/>
                </a:solidFill>
              </a:rPr>
              <a:t>6.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41453-2C99-5C86-55CE-5468D4836232}"/>
              </a:ext>
            </a:extLst>
          </p:cNvPr>
          <p:cNvSpPr txBox="1"/>
          <p:nvPr/>
        </p:nvSpPr>
        <p:spPr>
          <a:xfrm>
            <a:off x="6695704" y="245132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rgbClr val="317DE2"/>
                </a:solidFill>
              </a:rPr>
              <a:t>Resultado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4D01E22-060D-6EE2-8884-BD73E1FE9034}"/>
              </a:ext>
            </a:extLst>
          </p:cNvPr>
          <p:cNvSpPr/>
          <p:nvPr/>
        </p:nvSpPr>
        <p:spPr>
          <a:xfrm>
            <a:off x="6695704" y="2916020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3C2E49A-760D-6B72-EECF-D05C550CDF0A}"/>
              </a:ext>
            </a:extLst>
          </p:cNvPr>
          <p:cNvSpPr/>
          <p:nvPr/>
        </p:nvSpPr>
        <p:spPr>
          <a:xfrm>
            <a:off x="6695704" y="5101281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6E7E5B9-F882-1B56-4A8E-AB08E77D7587}"/>
              </a:ext>
            </a:extLst>
          </p:cNvPr>
          <p:cNvSpPr/>
          <p:nvPr/>
        </p:nvSpPr>
        <p:spPr>
          <a:xfrm>
            <a:off x="6463230" y="9642284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760738C-E761-E907-D0BC-83DF55E821B7}"/>
              </a:ext>
            </a:extLst>
          </p:cNvPr>
          <p:cNvSpPr txBox="1"/>
          <p:nvPr/>
        </p:nvSpPr>
        <p:spPr>
          <a:xfrm>
            <a:off x="17513521" y="245132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rgbClr val="317DE2"/>
                </a:solidFill>
              </a:rPr>
              <a:t>Resultado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014AE0-8B9F-5BFC-3B48-7E895EAC9FB1}"/>
              </a:ext>
            </a:extLst>
          </p:cNvPr>
          <p:cNvSpPr/>
          <p:nvPr/>
        </p:nvSpPr>
        <p:spPr>
          <a:xfrm>
            <a:off x="17513521" y="2916020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3EE51E0-A9DA-9798-6977-7023545D39D6}"/>
              </a:ext>
            </a:extLst>
          </p:cNvPr>
          <p:cNvSpPr/>
          <p:nvPr/>
        </p:nvSpPr>
        <p:spPr>
          <a:xfrm>
            <a:off x="17513521" y="5349254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054A0FE-D8AC-2F12-5CAC-1D35057BC07B}"/>
              </a:ext>
            </a:extLst>
          </p:cNvPr>
          <p:cNvSpPr/>
          <p:nvPr/>
        </p:nvSpPr>
        <p:spPr>
          <a:xfrm>
            <a:off x="17513521" y="7581010"/>
            <a:ext cx="1600200" cy="1123483"/>
          </a:xfrm>
          <a:prstGeom prst="rect">
            <a:avLst/>
          </a:prstGeom>
          <a:noFill/>
          <a:ln>
            <a:solidFill>
              <a:srgbClr val="317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46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6250" y="625475"/>
            <a:ext cx="13868400" cy="6524863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  <a:cs typeface="Arial" panose="020B0604020202020204" pitchFamily="34" charset="0"/>
              </a:rPr>
              <a:t>Actividad 2</a:t>
            </a:r>
          </a:p>
          <a:p>
            <a:pPr lvl="0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pide escribir las instrucciones necesarias para crear un menú con las opciones de:</a:t>
            </a: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Calcular_Iva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82663" lvl="0" indent="-5334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Calcular_Imc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Las cuales deben ser desarrolladas en funciones (métodos).</a:t>
            </a:r>
          </a:p>
          <a:p>
            <a:pPr lvl="0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Donde: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Calcular_Iva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Es el precio del producto, multiplicado por el 19% (0.19)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descuento: Es el precio del producto menos el descuento por aplicar. Mostrar el valor final del producto.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Calcular_Imc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Índice de masa corporal. Su fórmula es:                    </a:t>
            </a:r>
          </a:p>
          <a:p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además se debe mostrar el estado de la persona de acuerdo a la siguiente tabla:</a:t>
            </a:r>
            <a:endParaRPr lang="es-MX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C698846-4DFB-87BF-980A-615FDFCC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050" y="5654675"/>
            <a:ext cx="2895600" cy="616085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8ED69F99-E951-0DF5-F90E-593ACA1B08C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556250" y="7295901"/>
            <a:ext cx="5235377" cy="3725641"/>
          </a:xfrm>
          <a:prstGeom prst="rect">
            <a:avLst/>
          </a:prstGeom>
          <a:ln/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9D1A050C-EA7A-78F5-9A87-AF5A4B4B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785" y="7661275"/>
            <a:ext cx="13462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16">
            <a:extLst>
              <a:ext uri="{FF2B5EF4-FFF2-40B4-BE49-F238E27FC236}">
                <a16:creationId xmlns:a16="http://schemas.microsoft.com/office/drawing/2014/main" id="{9E493F24-2F36-14E2-FD35-C14F26FCD249}"/>
              </a:ext>
            </a:extLst>
          </p:cNvPr>
          <p:cNvSpPr txBox="1"/>
          <p:nvPr/>
        </p:nvSpPr>
        <p:spPr>
          <a:xfrm>
            <a:off x="14071385" y="9007475"/>
            <a:ext cx="3429000" cy="95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sz="2800" dirty="0" err="1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ecuerda</a:t>
            </a:r>
            <a:r>
              <a:rPr lang="es-CL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subir los archivos a GitHub</a:t>
            </a:r>
            <a:endParaRPr lang="es-MX" sz="28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2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454275"/>
            <a:ext cx="10515600" cy="249812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ea typeface="Consolas"/>
                <a:sym typeface="Consolas"/>
              </a:rPr>
              <a:t>Crear diferentes funciones definidas por el usuario, para dar respuesta a los requerimientos del caso.</a:t>
            </a:r>
            <a:endParaRPr lang="es-MX" sz="4000" b="0" dirty="0"/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56996" y="314723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2031325"/>
          </a:xfrm>
        </p:spPr>
        <p:txBody>
          <a:bodyPr/>
          <a:lstStyle/>
          <a:p>
            <a:r>
              <a:rPr lang="es-CL" dirty="0"/>
              <a:t>Objetivos de la sesión</a:t>
            </a:r>
          </a:p>
          <a:p>
            <a:r>
              <a:rPr lang="es-CL" sz="3600" b="0" dirty="0" smtClean="0">
                <a:solidFill>
                  <a:srgbClr val="317DE2"/>
                </a:solidFill>
              </a:rPr>
              <a:t>Funciones</a:t>
            </a:r>
            <a:endParaRPr lang="es-CL" sz="3600" b="0" dirty="0">
              <a:solidFill>
                <a:srgbClr val="317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C1EAE71C-C7AD-4450-3478-D39182AE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85407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3D8327-BE65-D3EB-354E-D1E9C6204E16}"/>
              </a:ext>
            </a:extLst>
          </p:cNvPr>
          <p:cNvSpPr txBox="1"/>
          <p:nvPr/>
        </p:nvSpPr>
        <p:spPr>
          <a:xfrm>
            <a:off x="5757674" y="4213959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Son aquellas que dividen el programa en partes, considerando la parte principal y los diferentes métodos (tareas) que deben proporcionar resultados.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E9E2DB-B621-290F-F541-10170805982B}"/>
              </a:ext>
            </a:extLst>
          </p:cNvPr>
          <p:cNvSpPr txBox="1"/>
          <p:nvPr/>
        </p:nvSpPr>
        <p:spPr>
          <a:xfrm>
            <a:off x="10783564" y="4283075"/>
            <a:ext cx="3274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 ejecutan sólo cuando son llamadas.</a:t>
            </a: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E8FACCEA-C3A7-646B-89F8-DA32BAD4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402" y="854075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D19308AA-B72F-EF25-287A-D15BBFC1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850" y="64881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F4E370-FDC7-0826-B083-94867377D187}"/>
              </a:ext>
            </a:extLst>
          </p:cNvPr>
          <p:cNvSpPr txBox="1"/>
          <p:nvPr/>
        </p:nvSpPr>
        <p:spPr>
          <a:xfrm>
            <a:off x="15425980" y="4283075"/>
            <a:ext cx="354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Pueden ser llamadas las veces que se requieran.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5059445" y="758450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Sintaxis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BF19DCC-880E-876F-FEB2-6D93137B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259" y="8169275"/>
            <a:ext cx="3962400" cy="2044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E20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mi_funcion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3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endParaRPr lang="en-US" altLang="en-US" sz="3200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…….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A2FBF6-8BEE-E5CA-A230-6910410B75CA}"/>
              </a:ext>
            </a:extLst>
          </p:cNvPr>
          <p:cNvSpPr/>
          <p:nvPr/>
        </p:nvSpPr>
        <p:spPr>
          <a:xfrm>
            <a:off x="10318750" y="6891615"/>
            <a:ext cx="922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 estructura de la función se compone de la siguiente forma:</a:t>
            </a:r>
          </a:p>
          <a:p>
            <a:pPr marL="819150" indent="-457200">
              <a:buFont typeface="+mj-lt"/>
              <a:buAutoNum type="arabicPeriod"/>
            </a:pPr>
            <a:r>
              <a:rPr lang="es-CL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C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palabra reservada (con minúscula)</a:t>
            </a:r>
          </a:p>
          <a:p>
            <a:pPr marL="819150" indent="-457200">
              <a:buFont typeface="+mj-lt"/>
              <a:buAutoNum type="arabicPeriod"/>
            </a:pPr>
            <a:r>
              <a:rPr lang="es-C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Nombre descriptivo para la función</a:t>
            </a:r>
          </a:p>
          <a:p>
            <a:pPr marL="819150" indent="-457200">
              <a:buFont typeface="+mj-lt"/>
              <a:buAutoNum type="arabicPeriod"/>
            </a:pPr>
            <a:r>
              <a:rPr lang="es-C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Paréntesis</a:t>
            </a:r>
          </a:p>
          <a:p>
            <a:pPr marL="819150" indent="-457200">
              <a:buFont typeface="+mj-lt"/>
              <a:buAutoNum type="arabicPeriod"/>
            </a:pPr>
            <a:r>
              <a:rPr lang="es-C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Dos Puntos (:)</a:t>
            </a:r>
          </a:p>
          <a:p>
            <a:pPr marL="819150" indent="-457200">
              <a:buFont typeface="+mj-lt"/>
              <a:buAutoNum type="arabicPeriod"/>
            </a:pPr>
            <a:r>
              <a:rPr lang="es-CL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 instrucciones, las cuales cumplen la misma norma que si fuera una sentencia de control.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7486" y="6143246"/>
            <a:ext cx="3005299" cy="147732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3200" dirty="0">
                <a:latin typeface="Arial"/>
                <a:cs typeface="Arial"/>
              </a:rPr>
              <a:t>Sin Argumentos y sin retorno</a:t>
            </a:r>
            <a:endParaRPr lang="es-ES" sz="3200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8496B75-E8FD-184A-2E9E-5C37A8BC74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C67EB0B2-3877-291B-C5C5-C040A51F9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6A14F962-AED5-0F51-B88C-754E59320F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16532E4E-7C7C-54FC-01A6-8ADD37394C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63BC08D8-2F58-4C36-3622-3091F36840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4039" y="1258411"/>
            <a:ext cx="4296411" cy="1477328"/>
          </a:xfrm>
        </p:spPr>
        <p:txBody>
          <a:bodyPr/>
          <a:lstStyle/>
          <a:p>
            <a:r>
              <a:rPr lang="es-CL" dirty="0"/>
              <a:t>Tipos de Funciones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8236381"/>
            <a:ext cx="2574493" cy="257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43065CD-86E3-8498-A226-53E92BFB04FC}"/>
              </a:ext>
            </a:extLst>
          </p:cNvPr>
          <p:cNvSpPr txBox="1">
            <a:spLocks/>
          </p:cNvSpPr>
          <p:nvPr/>
        </p:nvSpPr>
        <p:spPr>
          <a:xfrm>
            <a:off x="7424536" y="6143246"/>
            <a:ext cx="300529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latin typeface="Arial"/>
                <a:cs typeface="Arial"/>
              </a:rPr>
              <a:t>Sin Argumentos y con retorno</a:t>
            </a:r>
            <a:endParaRPr lang="es-ES" sz="3200" kern="0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6A6CA289-F31B-3F4B-5536-D6C25BCCC839}"/>
              </a:ext>
            </a:extLst>
          </p:cNvPr>
          <p:cNvSpPr txBox="1">
            <a:spLocks/>
          </p:cNvSpPr>
          <p:nvPr/>
        </p:nvSpPr>
        <p:spPr>
          <a:xfrm>
            <a:off x="11469594" y="6143246"/>
            <a:ext cx="300529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latin typeface="Arial"/>
                <a:cs typeface="Arial"/>
              </a:rPr>
              <a:t>Con Argumentos y sin retorno</a:t>
            </a:r>
            <a:endParaRPr lang="es-ES" sz="3200" kern="0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F7EB4D71-B95C-B252-97A0-5515B4112856}"/>
              </a:ext>
            </a:extLst>
          </p:cNvPr>
          <p:cNvSpPr txBox="1">
            <a:spLocks/>
          </p:cNvSpPr>
          <p:nvPr/>
        </p:nvSpPr>
        <p:spPr>
          <a:xfrm>
            <a:off x="15685133" y="6143246"/>
            <a:ext cx="3005299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latin typeface="Arial"/>
                <a:cs typeface="Arial"/>
              </a:rPr>
              <a:t>Con Argumentos y con retorno</a:t>
            </a:r>
            <a:endParaRPr lang="es-ES" sz="3200" kern="0" dirty="0"/>
          </a:p>
        </p:txBody>
      </p:sp>
    </p:spTree>
    <p:extLst>
      <p:ext uri="{BB962C8B-B14F-4D97-AF65-F5344CB8AC3E}">
        <p14:creationId xmlns:p14="http://schemas.microsoft.com/office/powerpoint/2010/main" val="16835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1. Sin Argumentos y sin retorno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0BE6773-C110-7C53-28DA-3294ED13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16" y="3254375"/>
            <a:ext cx="9192074" cy="32766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3287040"/>
            <a:ext cx="5670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Función saludo(), sin argumentos y emite mensaje propio de la función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4797365"/>
            <a:ext cx="4984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Llamada a función saludo(), no envía argumentos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50418" y="5923313"/>
            <a:ext cx="480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Resultado de la llamada a la función saludo().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10890250" y="3521075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66262D5-0B21-C99F-F7E3-45848EB91124}"/>
              </a:ext>
            </a:extLst>
          </p:cNvPr>
          <p:cNvSpPr/>
          <p:nvPr/>
        </p:nvSpPr>
        <p:spPr>
          <a:xfrm>
            <a:off x="10890250" y="4884926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10890250" y="5923313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39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2. Sin Argumentos y con retorno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2923211"/>
            <a:ext cx="5670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Función sumar() sin argumentos, posee dos variables con valor y retorna la suma de ellas.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5243710"/>
            <a:ext cx="4984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Instrucción que invoca la función sumar() y espera el resultado para ser mostrado por pantalla.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50418" y="6902350"/>
            <a:ext cx="3854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Resultado del proceso de la función que proporciona un valor final.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10890250" y="3150300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66262D5-0B21-C99F-F7E3-45848EB91124}"/>
              </a:ext>
            </a:extLst>
          </p:cNvPr>
          <p:cNvSpPr/>
          <p:nvPr/>
        </p:nvSpPr>
        <p:spPr>
          <a:xfrm>
            <a:off x="10890250" y="5540494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10890250" y="6902350"/>
            <a:ext cx="1447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E164F3-AFB1-00AF-AF36-01D43288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235" y="2923211"/>
            <a:ext cx="6991615" cy="45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795096-147C-44C9-0457-78AA04DC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98" y="2327505"/>
            <a:ext cx="8977254" cy="485117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3. Con Argumentos y sin retorno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2338436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Función sumar() con argumentos, posee dos variables con valor y no retorna la suma de ellas, sino que muestra el resultado en la misma función.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3969727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Solicitud de los argumentos numéricos.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50418" y="4433060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Llamada a la Función sumar() con dos argumentos.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66262D5-0B21-C99F-F7E3-45848EB91124}"/>
              </a:ext>
            </a:extLst>
          </p:cNvPr>
          <p:cNvSpPr/>
          <p:nvPr/>
        </p:nvSpPr>
        <p:spPr>
          <a:xfrm>
            <a:off x="9823450" y="3974192"/>
            <a:ext cx="2514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9823450" y="4524490"/>
            <a:ext cx="2514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5251450" y="2507881"/>
            <a:ext cx="7086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1A20A8-C624-5701-B9D5-21D2C8B45A57}"/>
              </a:ext>
            </a:extLst>
          </p:cNvPr>
          <p:cNvSpPr/>
          <p:nvPr/>
        </p:nvSpPr>
        <p:spPr>
          <a:xfrm>
            <a:off x="12750418" y="5827907"/>
            <a:ext cx="5836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Ingreso de los argumentos numéricos.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698AE04F-0640-B5B0-2650-F41D800AD246}"/>
              </a:ext>
            </a:extLst>
          </p:cNvPr>
          <p:cNvSpPr/>
          <p:nvPr/>
        </p:nvSpPr>
        <p:spPr>
          <a:xfrm>
            <a:off x="6851650" y="5919337"/>
            <a:ext cx="54864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5AE6F9-4D7C-5510-F203-EC2C22EF803F}"/>
              </a:ext>
            </a:extLst>
          </p:cNvPr>
          <p:cNvSpPr/>
          <p:nvPr/>
        </p:nvSpPr>
        <p:spPr>
          <a:xfrm>
            <a:off x="12750418" y="6540829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Muestra resultado del proceso realizado por la Función sumar().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645676EA-5310-6CBE-0C6D-1D167B5AEBA7}"/>
              </a:ext>
            </a:extLst>
          </p:cNvPr>
          <p:cNvSpPr/>
          <p:nvPr/>
        </p:nvSpPr>
        <p:spPr>
          <a:xfrm>
            <a:off x="7842250" y="6632259"/>
            <a:ext cx="44958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46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198ED8A-03B1-199F-F2D6-12D37A02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45" y="2549717"/>
            <a:ext cx="10018020" cy="4863945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740F112-2FAE-2E8E-15F2-9B9C85434847}"/>
              </a:ext>
            </a:extLst>
          </p:cNvPr>
          <p:cNvSpPr txBox="1"/>
          <p:nvPr/>
        </p:nvSpPr>
        <p:spPr>
          <a:xfrm>
            <a:off x="6623050" y="137566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317DE2"/>
                </a:solidFill>
              </a:rPr>
              <a:t>4. Con Argumentos y con retorno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D876D1-6C4B-3874-CE90-32F429DE18C2}"/>
              </a:ext>
            </a:extLst>
          </p:cNvPr>
          <p:cNvSpPr/>
          <p:nvPr/>
        </p:nvSpPr>
        <p:spPr>
          <a:xfrm>
            <a:off x="12719050" y="2479167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Función sumar() con argumentos, posee dos variables con valor y retorna la suma de ellas.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BC30B4-45DB-955D-1502-4D2431306B48}"/>
              </a:ext>
            </a:extLst>
          </p:cNvPr>
          <p:cNvSpPr/>
          <p:nvPr/>
        </p:nvSpPr>
        <p:spPr>
          <a:xfrm>
            <a:off x="12719050" y="3969727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Solicitud de los valores a las variables.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F82F51-E8AD-C45E-B4DF-E40C6752ED64}"/>
              </a:ext>
            </a:extLst>
          </p:cNvPr>
          <p:cNvSpPr/>
          <p:nvPr/>
        </p:nvSpPr>
        <p:spPr>
          <a:xfrm>
            <a:off x="12750418" y="4823928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Muestra mensaje y hace llamada a la Función sumar() con argumentos.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566262D5-0B21-C99F-F7E3-45848EB91124}"/>
              </a:ext>
            </a:extLst>
          </p:cNvPr>
          <p:cNvSpPr/>
          <p:nvPr/>
        </p:nvSpPr>
        <p:spPr>
          <a:xfrm>
            <a:off x="9518650" y="4168029"/>
            <a:ext cx="30480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E05C7FC3-7817-E0E8-2ADA-CDD71CBC3EDA}"/>
              </a:ext>
            </a:extLst>
          </p:cNvPr>
          <p:cNvSpPr/>
          <p:nvPr/>
        </p:nvSpPr>
        <p:spPr>
          <a:xfrm>
            <a:off x="11485626" y="5010827"/>
            <a:ext cx="1081023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106E9114-7704-4DD8-78B1-FBF018271CB6}"/>
              </a:ext>
            </a:extLst>
          </p:cNvPr>
          <p:cNvSpPr/>
          <p:nvPr/>
        </p:nvSpPr>
        <p:spPr>
          <a:xfrm>
            <a:off x="5251450" y="2666066"/>
            <a:ext cx="73152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1A20A8-C624-5701-B9D5-21D2C8B45A57}"/>
              </a:ext>
            </a:extLst>
          </p:cNvPr>
          <p:cNvSpPr/>
          <p:nvPr/>
        </p:nvSpPr>
        <p:spPr>
          <a:xfrm>
            <a:off x="12750418" y="6137582"/>
            <a:ext cx="5836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Ingresa los valores a los argumentos.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698AE04F-0640-B5B0-2650-F41D800AD246}"/>
              </a:ext>
            </a:extLst>
          </p:cNvPr>
          <p:cNvSpPr/>
          <p:nvPr/>
        </p:nvSpPr>
        <p:spPr>
          <a:xfrm>
            <a:off x="6851650" y="6142047"/>
            <a:ext cx="54864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5AE6F9-4D7C-5510-F203-EC2C22EF803F}"/>
              </a:ext>
            </a:extLst>
          </p:cNvPr>
          <p:cNvSpPr/>
          <p:nvPr/>
        </p:nvSpPr>
        <p:spPr>
          <a:xfrm>
            <a:off x="12750418" y="6690170"/>
            <a:ext cx="5836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Muestra mensaje con el resultado final del proceso de la función sumar().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derecha 12">
            <a:extLst>
              <a:ext uri="{FF2B5EF4-FFF2-40B4-BE49-F238E27FC236}">
                <a16:creationId xmlns:a16="http://schemas.microsoft.com/office/drawing/2014/main" id="{645676EA-5310-6CBE-0C6D-1D167B5AEBA7}"/>
              </a:ext>
            </a:extLst>
          </p:cNvPr>
          <p:cNvSpPr/>
          <p:nvPr/>
        </p:nvSpPr>
        <p:spPr>
          <a:xfrm>
            <a:off x="7308850" y="6877069"/>
            <a:ext cx="50292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9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Funciones</a:t>
            </a:r>
            <a:endParaRPr lang="es-ES" sz="44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280E624-0DD7-BB08-3F66-4C2020D1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712075"/>
            <a:ext cx="309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3581DAE-0062-98BE-EF2E-D586EDE683B9}"/>
              </a:ext>
            </a:extLst>
          </p:cNvPr>
          <p:cNvSpPr/>
          <p:nvPr/>
        </p:nvSpPr>
        <p:spPr>
          <a:xfrm>
            <a:off x="5921674" y="2835275"/>
            <a:ext cx="428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Revisa el video:</a:t>
            </a:r>
          </a:p>
        </p:txBody>
      </p:sp>
      <p:pic>
        <p:nvPicPr>
          <p:cNvPr id="16" name="Picture 2">
            <a:hlinkClick r:id="rId3"/>
            <a:extLst>
              <a:ext uri="{FF2B5EF4-FFF2-40B4-BE49-F238E27FC236}">
                <a16:creationId xmlns:a16="http://schemas.microsoft.com/office/drawing/2014/main" id="{B75BD7C0-248A-760B-64A1-BA6E0909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4" y="4130675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624BAFAC-0798-DDC3-D137-F800F4EB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74" y="5324475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9B4A1B0-1EAE-7352-294B-82D132DC1D78}"/>
              </a:ext>
            </a:extLst>
          </p:cNvPr>
          <p:cNvSpPr txBox="1"/>
          <p:nvPr/>
        </p:nvSpPr>
        <p:spPr>
          <a:xfrm>
            <a:off x="8298104" y="4616589"/>
            <a:ext cx="716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https://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www.youtube.com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watch?v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=hrv1ruHxiQY</a:t>
            </a:r>
          </a:p>
        </p:txBody>
      </p:sp>
    </p:spTree>
    <p:extLst>
      <p:ext uri="{BB962C8B-B14F-4D97-AF65-F5344CB8AC3E}">
        <p14:creationId xmlns:p14="http://schemas.microsoft.com/office/powerpoint/2010/main" val="253151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645</Words>
  <Application>Microsoft Office PowerPoint</Application>
  <PresentationFormat>Personalizado</PresentationFormat>
  <Paragraphs>95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265</cp:revision>
  <dcterms:created xsi:type="dcterms:W3CDTF">2021-04-02T01:36:00Z</dcterms:created>
  <dcterms:modified xsi:type="dcterms:W3CDTF">2022-12-14T20:50:44Z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