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7" r:id="rId5"/>
    <p:sldId id="274" r:id="rId6"/>
    <p:sldId id="271" r:id="rId7"/>
    <p:sldId id="406" r:id="rId8"/>
    <p:sldId id="408" r:id="rId9"/>
    <p:sldId id="407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05" r:id="rId21"/>
    <p:sldId id="419" r:id="rId22"/>
    <p:sldId id="308" r:id="rId23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A2C"/>
    <a:srgbClr val="317DE2"/>
    <a:srgbClr val="E60C7E"/>
    <a:srgbClr val="BE0849"/>
    <a:srgbClr val="9EA4A8"/>
    <a:srgbClr val="C9D11E"/>
    <a:srgbClr val="434342"/>
    <a:srgbClr val="D52155"/>
    <a:srgbClr val="D6833D"/>
    <a:srgbClr val="00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5"/>
    <p:restoredTop sz="89689"/>
  </p:normalViewPr>
  <p:slideViewPr>
    <p:cSldViewPr>
      <p:cViewPr varScale="1">
        <p:scale>
          <a:sx n="63" d="100"/>
          <a:sy n="63" d="100"/>
        </p:scale>
        <p:origin x="110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41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8" r:id="rId4"/>
    <p:sldLayoutId id="2147483663" r:id="rId5"/>
    <p:sldLayoutId id="2147483664" r:id="rId6"/>
    <p:sldLayoutId id="2147483665" r:id="rId7"/>
    <p:sldLayoutId id="2147483667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3jLJU7DT5E&amp;t=7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numpy.org/install/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8402" y="6494556"/>
            <a:ext cx="10649035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5547" y="4313971"/>
            <a:ext cx="12524891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659479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3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5784850" y="2612628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Otras funciones:</a:t>
            </a:r>
          </a:p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Mostrar los elementos del arreglo, utilizando for.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8087155"/>
            <a:ext cx="2571319" cy="25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E54EBE-C375-0F12-B3DF-D7E493A1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50" y="4359275"/>
            <a:ext cx="8839200" cy="4844082"/>
          </a:xfrm>
          <a:prstGeom prst="rect">
            <a:avLst/>
          </a:prstGeom>
          <a:ln w="28575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106566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5921674" y="1677579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Otras funciones: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8087155"/>
            <a:ext cx="2571319" cy="25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2ECA15D-2F6C-70EA-D878-5F15B08A6636}"/>
              </a:ext>
            </a:extLst>
          </p:cNvPr>
          <p:cNvSpPr/>
          <p:nvPr/>
        </p:nvSpPr>
        <p:spPr>
          <a:xfrm>
            <a:off x="5485827" y="5042413"/>
            <a:ext cx="42654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crea Arreglo con 4 elementos enteros.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6614209-5334-4B56-D6C8-F8487799377D}"/>
              </a:ext>
            </a:extLst>
          </p:cNvPr>
          <p:cNvSpPr/>
          <p:nvPr/>
        </p:nvSpPr>
        <p:spPr>
          <a:xfrm>
            <a:off x="5364780" y="8580486"/>
            <a:ext cx="4921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crea Arreglo con 4 elementos con un decimal.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5BFAE2-CC36-8F84-0442-369B4CBB1437}"/>
              </a:ext>
            </a:extLst>
          </p:cNvPr>
          <p:cNvSpPr/>
          <p:nvPr/>
        </p:nvSpPr>
        <p:spPr>
          <a:xfrm>
            <a:off x="11734227" y="5079600"/>
            <a:ext cx="6873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crea Arreglo con elementos entre 4 y 7, con un intervalo de 1 y se excluye el último elemento.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E9E15E-9621-0889-8608-77886B604A46}"/>
              </a:ext>
            </a:extLst>
          </p:cNvPr>
          <p:cNvSpPr/>
          <p:nvPr/>
        </p:nvSpPr>
        <p:spPr>
          <a:xfrm>
            <a:off x="11880850" y="8862902"/>
            <a:ext cx="7120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crea Arreglo con elementos entre 3 y 7, con un intervalo de 2. Se excluye el último elemento.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5343F12-A72F-29BE-F864-445006FF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27" y="2635450"/>
            <a:ext cx="4839488" cy="2043768"/>
          </a:xfrm>
          <a:prstGeom prst="rect">
            <a:avLst/>
          </a:prstGeom>
          <a:ln w="28575">
            <a:solidFill>
              <a:srgbClr val="317DE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6DE58A-31B4-2FF1-1242-9BC6B3944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914" y="6360038"/>
            <a:ext cx="4853915" cy="1923916"/>
          </a:xfrm>
          <a:prstGeom prst="rect">
            <a:avLst/>
          </a:prstGeom>
          <a:ln w="28575">
            <a:solidFill>
              <a:srgbClr val="317DE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6F65F29-6B4C-33DC-373C-A03A88F52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850" y="2635450"/>
            <a:ext cx="4829088" cy="2331284"/>
          </a:xfrm>
          <a:prstGeom prst="rect">
            <a:avLst/>
          </a:prstGeom>
          <a:ln w="28575">
            <a:solidFill>
              <a:srgbClr val="317DE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AD85DF3-E10D-8ACE-2E43-8A4F255E7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0850" y="6360038"/>
            <a:ext cx="4829089" cy="2253575"/>
          </a:xfrm>
          <a:prstGeom prst="rect">
            <a:avLst/>
          </a:prstGeom>
          <a:ln w="28575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26223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5921674" y="2835275"/>
            <a:ext cx="428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Revisa el video: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8087155"/>
            <a:ext cx="2571319" cy="25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87C20A19-D31A-2983-2B50-D85B99A7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74" y="4130675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EAA3EBB1-B57D-2C1E-11C3-74499443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74" y="5324475"/>
            <a:ext cx="11176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E522851-C6F3-8728-60B0-F1118E737B58}"/>
              </a:ext>
            </a:extLst>
          </p:cNvPr>
          <p:cNvSpPr txBox="1"/>
          <p:nvPr/>
        </p:nvSpPr>
        <p:spPr>
          <a:xfrm>
            <a:off x="8298104" y="4616589"/>
            <a:ext cx="716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https://</a:t>
            </a:r>
            <a:r>
              <a:rPr lang="es-ES" sz="2000" dirty="0" err="1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www.youtube.com</a:t>
            </a:r>
            <a:r>
              <a:rPr lang="es-ES" sz="2000" dirty="0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/</a:t>
            </a:r>
            <a:r>
              <a:rPr lang="es-ES" sz="2000" dirty="0" err="1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watch?v</a:t>
            </a:r>
            <a:r>
              <a:rPr lang="es-ES" sz="2000" dirty="0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=</a:t>
            </a:r>
            <a:r>
              <a:rPr lang="es-ES" sz="2000" dirty="0" err="1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DjoLqJOhcxE</a:t>
            </a:r>
            <a:endParaRPr lang="es-CL" sz="20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0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5655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 Arreglos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B6B89B1-6F35-51BC-2D0C-A5DFB0DD67F5}"/>
              </a:ext>
            </a:extLst>
          </p:cNvPr>
          <p:cNvSpPr txBox="1"/>
          <p:nvPr/>
        </p:nvSpPr>
        <p:spPr>
          <a:xfrm>
            <a:off x="4870450" y="2839776"/>
            <a:ext cx="6412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1</a:t>
            </a:r>
          </a:p>
          <a:p>
            <a:r>
              <a:rPr lang="es-CL" sz="2800" dirty="0"/>
              <a:t>Genera la copia del arreglo1 en arreglo2,  sin embargo al realizar cambios en el arreglo original, éstos se mantienen el segundo arreglo.</a:t>
            </a:r>
            <a:endParaRPr lang="en-US" sz="2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2AC41AD-0194-5E5C-6C16-1C004A5B4DC4}"/>
              </a:ext>
            </a:extLst>
          </p:cNvPr>
          <p:cNvSpPr txBox="1"/>
          <p:nvPr/>
        </p:nvSpPr>
        <p:spPr>
          <a:xfrm>
            <a:off x="11669042" y="2839776"/>
            <a:ext cx="7266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2</a:t>
            </a:r>
          </a:p>
          <a:p>
            <a:r>
              <a:rPr lang="es-CL" sz="2800" dirty="0"/>
              <a:t>Genera la copia del arreglo1 en arreglo2,  sin embargo lo fuerza con la función </a:t>
            </a:r>
            <a:r>
              <a:rPr lang="es-CL" sz="2800" dirty="0" err="1"/>
              <a:t>copy</a:t>
            </a:r>
            <a:r>
              <a:rPr lang="es-CL" sz="2800" dirty="0"/>
              <a:t>, de esta forma los cambios sólo se reflejan en el arreglo original.</a:t>
            </a:r>
            <a:endParaRPr lang="en-U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6E86B8-1C6C-63DD-5C94-269C3C377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50" y="5395984"/>
            <a:ext cx="6318423" cy="4082413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9DA266B-F87A-4F34-ADCE-9807C0A1E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608" y="5502275"/>
            <a:ext cx="6096000" cy="4013200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427797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Arreglos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684854-53FD-46FF-40CB-8F1DB94CB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669" y="3230438"/>
            <a:ext cx="4725150" cy="880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D837BB-2205-C118-2E80-33EE83086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2668" y="5063011"/>
            <a:ext cx="4906423" cy="7039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006666-1EEF-9B41-A233-DE90C40E4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2669" y="6719373"/>
            <a:ext cx="3948244" cy="9927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DC0B02-B238-496E-260F-56048C8E2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2669" y="8616604"/>
            <a:ext cx="3573726" cy="9927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6183F96-4785-5A29-CBEB-C14E19094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650" y="2705296"/>
            <a:ext cx="5716525" cy="16719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1849010-2631-41D7-104B-960EA8B35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8650" y="4534560"/>
            <a:ext cx="5695547" cy="15670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B8BE308-7DDA-6026-B11E-BA25083968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8650" y="6258889"/>
            <a:ext cx="4757447" cy="177963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4F7947-C4FF-DE7B-7568-28882FBA95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8650" y="8195826"/>
            <a:ext cx="4814794" cy="2019689"/>
          </a:xfrm>
          <a:prstGeom prst="rect">
            <a:avLst/>
          </a:prstGeom>
        </p:spPr>
      </p:pic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EA0AFACA-E2FF-421B-2EF7-9881ED002F9D}"/>
              </a:ext>
            </a:extLst>
          </p:cNvPr>
          <p:cNvSpPr/>
          <p:nvPr/>
        </p:nvSpPr>
        <p:spPr>
          <a:xfrm>
            <a:off x="11957050" y="3198110"/>
            <a:ext cx="1143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EA6C614A-F4AE-E083-8657-460516F5BAD1}"/>
              </a:ext>
            </a:extLst>
          </p:cNvPr>
          <p:cNvSpPr/>
          <p:nvPr/>
        </p:nvSpPr>
        <p:spPr>
          <a:xfrm>
            <a:off x="11957050" y="4918421"/>
            <a:ext cx="1143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Flecha derecha 16">
            <a:extLst>
              <a:ext uri="{FF2B5EF4-FFF2-40B4-BE49-F238E27FC236}">
                <a16:creationId xmlns:a16="http://schemas.microsoft.com/office/drawing/2014/main" id="{F8968776-0E95-552C-1C41-B62765FBB8D8}"/>
              </a:ext>
            </a:extLst>
          </p:cNvPr>
          <p:cNvSpPr/>
          <p:nvPr/>
        </p:nvSpPr>
        <p:spPr>
          <a:xfrm>
            <a:off x="11957050" y="6840211"/>
            <a:ext cx="1143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lecha derecha 17">
            <a:extLst>
              <a:ext uri="{FF2B5EF4-FFF2-40B4-BE49-F238E27FC236}">
                <a16:creationId xmlns:a16="http://schemas.microsoft.com/office/drawing/2014/main" id="{9542FF4D-8C4A-4F57-1C70-DC63F80FCB49}"/>
              </a:ext>
            </a:extLst>
          </p:cNvPr>
          <p:cNvSpPr/>
          <p:nvPr/>
        </p:nvSpPr>
        <p:spPr>
          <a:xfrm>
            <a:off x="11957050" y="8715506"/>
            <a:ext cx="1143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152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Arreglos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 derecha 17">
            <a:extLst>
              <a:ext uri="{FF2B5EF4-FFF2-40B4-BE49-F238E27FC236}">
                <a16:creationId xmlns:a16="http://schemas.microsoft.com/office/drawing/2014/main" id="{9542FF4D-8C4A-4F57-1C70-DC63F80FCB49}"/>
              </a:ext>
            </a:extLst>
          </p:cNvPr>
          <p:cNvSpPr/>
          <p:nvPr/>
        </p:nvSpPr>
        <p:spPr>
          <a:xfrm>
            <a:off x="12452271" y="2373296"/>
            <a:ext cx="762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A4F9E30-9C7D-0C4F-FC59-9A558DDB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886" y="2165626"/>
            <a:ext cx="5260724" cy="11193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FF1E008-3885-93EC-2BC7-32A57FE7E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8149" y="4613814"/>
            <a:ext cx="5774370" cy="96239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F17EFC3-5027-38AB-8112-BF20BD919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6200" y="6852348"/>
            <a:ext cx="5924397" cy="76591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978F29C-E174-EDE9-1557-2922AB151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6200" y="8754482"/>
            <a:ext cx="6190569" cy="96239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8D785B0-DF22-078A-812D-A89EA4CE0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908" y="1894483"/>
            <a:ext cx="6669289" cy="213782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6381BF0-CC97-7B61-F4FB-1A9E35A9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6908" y="4150136"/>
            <a:ext cx="6669288" cy="216974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4F46D8D-87D8-C12A-A6F3-144E383392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6907" y="6437704"/>
            <a:ext cx="6669289" cy="189738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FDC19DD-BADC-B5C8-297F-E62B4E5150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0050" y="8452919"/>
            <a:ext cx="6678355" cy="1923896"/>
          </a:xfrm>
          <a:prstGeom prst="rect">
            <a:avLst/>
          </a:prstGeom>
        </p:spPr>
      </p:pic>
      <p:sp>
        <p:nvSpPr>
          <p:cNvPr id="25" name="Flecha derecha 24">
            <a:extLst>
              <a:ext uri="{FF2B5EF4-FFF2-40B4-BE49-F238E27FC236}">
                <a16:creationId xmlns:a16="http://schemas.microsoft.com/office/drawing/2014/main" id="{B3747191-1000-0145-8105-219992DA4255}"/>
              </a:ext>
            </a:extLst>
          </p:cNvPr>
          <p:cNvSpPr/>
          <p:nvPr/>
        </p:nvSpPr>
        <p:spPr>
          <a:xfrm>
            <a:off x="12452271" y="4791031"/>
            <a:ext cx="762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Flecha derecha 25">
            <a:extLst>
              <a:ext uri="{FF2B5EF4-FFF2-40B4-BE49-F238E27FC236}">
                <a16:creationId xmlns:a16="http://schemas.microsoft.com/office/drawing/2014/main" id="{EF27CB1D-97FE-38D2-4F73-CDBE7219996A}"/>
              </a:ext>
            </a:extLst>
          </p:cNvPr>
          <p:cNvSpPr/>
          <p:nvPr/>
        </p:nvSpPr>
        <p:spPr>
          <a:xfrm>
            <a:off x="12452271" y="6914299"/>
            <a:ext cx="762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Flecha derecha 26">
            <a:extLst>
              <a:ext uri="{FF2B5EF4-FFF2-40B4-BE49-F238E27FC236}">
                <a16:creationId xmlns:a16="http://schemas.microsoft.com/office/drawing/2014/main" id="{62D3929A-F17C-B84A-7FA4-0FA2B8A7690B}"/>
              </a:ext>
            </a:extLst>
          </p:cNvPr>
          <p:cNvSpPr/>
          <p:nvPr/>
        </p:nvSpPr>
        <p:spPr>
          <a:xfrm>
            <a:off x="12452271" y="8975573"/>
            <a:ext cx="762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771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Arreglos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 derecha 17">
            <a:extLst>
              <a:ext uri="{FF2B5EF4-FFF2-40B4-BE49-F238E27FC236}">
                <a16:creationId xmlns:a16="http://schemas.microsoft.com/office/drawing/2014/main" id="{9542FF4D-8C4A-4F57-1C70-DC63F80FCB49}"/>
              </a:ext>
            </a:extLst>
          </p:cNvPr>
          <p:cNvSpPr/>
          <p:nvPr/>
        </p:nvSpPr>
        <p:spPr>
          <a:xfrm>
            <a:off x="12452271" y="2667763"/>
            <a:ext cx="762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Flecha derecha 24">
            <a:extLst>
              <a:ext uri="{FF2B5EF4-FFF2-40B4-BE49-F238E27FC236}">
                <a16:creationId xmlns:a16="http://schemas.microsoft.com/office/drawing/2014/main" id="{B3747191-1000-0145-8105-219992DA4255}"/>
              </a:ext>
            </a:extLst>
          </p:cNvPr>
          <p:cNvSpPr/>
          <p:nvPr/>
        </p:nvSpPr>
        <p:spPr>
          <a:xfrm>
            <a:off x="12452271" y="4791031"/>
            <a:ext cx="762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Flecha derecha 25">
            <a:extLst>
              <a:ext uri="{FF2B5EF4-FFF2-40B4-BE49-F238E27FC236}">
                <a16:creationId xmlns:a16="http://schemas.microsoft.com/office/drawing/2014/main" id="{EF27CB1D-97FE-38D2-4F73-CDBE7219996A}"/>
              </a:ext>
            </a:extLst>
          </p:cNvPr>
          <p:cNvSpPr/>
          <p:nvPr/>
        </p:nvSpPr>
        <p:spPr>
          <a:xfrm>
            <a:off x="12452271" y="6914299"/>
            <a:ext cx="762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Flecha derecha 26">
            <a:extLst>
              <a:ext uri="{FF2B5EF4-FFF2-40B4-BE49-F238E27FC236}">
                <a16:creationId xmlns:a16="http://schemas.microsoft.com/office/drawing/2014/main" id="{62D3929A-F17C-B84A-7FA4-0FA2B8A7690B}"/>
              </a:ext>
            </a:extLst>
          </p:cNvPr>
          <p:cNvSpPr/>
          <p:nvPr/>
        </p:nvSpPr>
        <p:spPr>
          <a:xfrm>
            <a:off x="12452271" y="8975573"/>
            <a:ext cx="762000" cy="703965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E6E752-D2E4-F189-9751-2DA327E6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968" y="2437609"/>
            <a:ext cx="1814896" cy="11642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1C2778-93C4-17F6-85C2-FAF9A012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709" y="4557718"/>
            <a:ext cx="1645464" cy="9482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4EB8FE9-FC64-77B6-3448-F0CD9D66A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6171" y="6720361"/>
            <a:ext cx="1181366" cy="9282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9E53B7-0D5B-51FE-A2AF-CF081FF19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3431" y="8871741"/>
            <a:ext cx="1156019" cy="9248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CA92B7B-25E6-3F82-C795-C8F6E2CD4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6542" y="2304753"/>
            <a:ext cx="6351288" cy="17400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FB1865-BDAA-BA7D-BA59-18DC06915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542" y="4478919"/>
            <a:ext cx="6334000" cy="156227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9239353-73DA-014E-52B6-78BD3E14D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6542" y="6475279"/>
            <a:ext cx="6334000" cy="141838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13691E3-094E-8926-C2DB-1C7FE5E068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6542" y="8327749"/>
            <a:ext cx="6334001" cy="17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2406" y="1460697"/>
            <a:ext cx="6198044" cy="5999078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cs typeface="Arial" panose="020B0604020202020204" pitchFamily="34" charset="0"/>
              </a:rPr>
              <a:t>Actividad 1</a:t>
            </a:r>
          </a:p>
          <a:p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Comenta con tus compañeros y docente sobre las operaciones con arreglos.</a:t>
            </a:r>
          </a:p>
          <a:p>
            <a:pPr marL="889000" lvl="0">
              <a:spcBef>
                <a:spcPts val="720"/>
              </a:spcBef>
            </a:pPr>
            <a:endParaRPr lang="es-MX" sz="3200" dirty="0">
              <a:solidFill>
                <a:schemeClr val="tx1"/>
              </a:solidFill>
            </a:endParaRPr>
          </a:p>
          <a:p>
            <a:endParaRPr lang="es-MX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200" dirty="0">
              <a:solidFill>
                <a:schemeClr val="tx1"/>
              </a:solidFill>
            </a:endParaRPr>
          </a:p>
          <a:p>
            <a:endParaRPr lang="es-MX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200" dirty="0">
              <a:solidFill>
                <a:schemeClr val="tx1"/>
              </a:solidFill>
            </a:endParaRPr>
          </a:p>
          <a:p>
            <a:endParaRPr lang="es-MX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 y expone otras funciones y operaciones con arreglos.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643CC09-7219-B69A-2150-E6886286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0" y="5349876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399AB4F3-107D-651D-E714-A3C68F30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850" y="1082675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7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2406" y="1460697"/>
            <a:ext cx="11379644" cy="5909310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cs typeface="Arial" panose="020B0604020202020204" pitchFamily="34" charset="0"/>
              </a:rPr>
              <a:t>Actividad 2</a:t>
            </a:r>
          </a:p>
          <a:p>
            <a:pPr lvl="0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1.1 Crear un arreglo unidimensional de tamaño 10, con elementos aleatorios de números enteros del 0 al 100, para ello deberá investigar la función que permita crear números aleatorios.</a:t>
            </a:r>
          </a:p>
          <a:p>
            <a:pPr lvl="0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1.2. Crear una copia del arreglo y muestre: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Elemento mayor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Elemento menor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Suma de los elementos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Promedio de los elementos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Mostrar todos los elementos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2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¿Cumplimos el objetivo de esta sesión?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E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¿Qué debo profundizar o ejercitar?</a:t>
            </a:r>
            <a:r>
              <a:rPr lang="es-C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C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¿Cuál es el desafío para la siguiente sesión?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E564C8-81A3-0E81-8F8D-C78CBE1F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788275"/>
            <a:ext cx="28702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299450" y="2454275"/>
            <a:ext cx="10515600" cy="249812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 dirty="0">
                <a:solidFill>
                  <a:srgbClr val="317DE2"/>
                </a:solidFill>
              </a:rPr>
              <a:t>OBJETIVO 1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4000" b="0" dirty="0">
                <a:ea typeface="Consolas"/>
                <a:sym typeface="Consolas"/>
              </a:rPr>
              <a:t>Utilizar diferentes tipos de arreglos unidimensionales para almacenar datos según los requerimientos  solicitados.</a:t>
            </a:r>
            <a:endParaRPr lang="es-MX" sz="4000" b="0" dirty="0"/>
          </a:p>
        </p:txBody>
      </p:sp>
      <p:pic>
        <p:nvPicPr>
          <p:cNvPr id="2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56996" y="3147235"/>
            <a:ext cx="913512" cy="914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448810" cy="2585323"/>
          </a:xfrm>
        </p:spPr>
        <p:txBody>
          <a:bodyPr/>
          <a:lstStyle/>
          <a:p>
            <a:r>
              <a:rPr lang="es-CL" dirty="0"/>
              <a:t>Objetivos de la sesión</a:t>
            </a:r>
          </a:p>
          <a:p>
            <a:r>
              <a:rPr lang="es-CL" sz="3600" b="0" dirty="0" smtClean="0">
                <a:solidFill>
                  <a:srgbClr val="317DE2"/>
                </a:solidFill>
              </a:rPr>
              <a:t>Arreglos </a:t>
            </a:r>
            <a:r>
              <a:rPr lang="es-CL" sz="3600" b="0" dirty="0">
                <a:solidFill>
                  <a:srgbClr val="317DE2"/>
                </a:solidFill>
              </a:rPr>
              <a:t>Unidimensionales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¿Qué es un Arreglo en programación?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3050" y="2987675"/>
            <a:ext cx="12420600" cy="5416868"/>
          </a:xfrm>
        </p:spPr>
        <p:txBody>
          <a:bodyPr/>
          <a:lstStyle/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Es un conjunto de datos que se almacenan temporalmente, además, cumplen ciertas características,  tales como: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Colección finita.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Homogénea.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Elementos ordenados.</a:t>
            </a:r>
          </a:p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Recibe varios nombres, entre ellos: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MX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Vector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MX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Array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MX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Matriz</a:t>
            </a:r>
            <a:endParaRPr lang="es-MX" sz="3200" dirty="0">
              <a:solidFill>
                <a:schemeClr val="tx1"/>
              </a:solidFill>
              <a:latin typeface="+mj-lt"/>
              <a:ea typeface="Consolas"/>
              <a:cs typeface="Consolas"/>
              <a:sym typeface="Consolas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00B2BA0-2D5B-CBFE-F91C-C8D7BBB7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Tipos de Arreglo</a:t>
            </a:r>
            <a:endParaRPr lang="es-ES" sz="4400" dirty="0"/>
          </a:p>
        </p:txBody>
      </p:sp>
      <p:pic>
        <p:nvPicPr>
          <p:cNvPr id="12290" name="Picture 2" descr="La librería Numpy | Aprende con Alf">
            <a:extLst>
              <a:ext uri="{FF2B5EF4-FFF2-40B4-BE49-F238E27FC236}">
                <a16:creationId xmlns:a16="http://schemas.microsoft.com/office/drawing/2014/main" id="{AC0ED920-3B74-ADC0-4BA6-E7409BCB7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63" y="701675"/>
            <a:ext cx="12146508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CC515FB-6DA0-3B01-DB0B-41D3D3D31B8E}"/>
              </a:ext>
            </a:extLst>
          </p:cNvPr>
          <p:cNvSpPr/>
          <p:nvPr/>
        </p:nvSpPr>
        <p:spPr>
          <a:xfrm>
            <a:off x="14338263" y="8382184"/>
            <a:ext cx="4785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</a:rPr>
              <a:t>Arreglos multidimensionales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5902B0-E915-C3DD-76A6-B31C3D8EBB1E}"/>
              </a:ext>
            </a:extLst>
          </p:cNvPr>
          <p:cNvSpPr/>
          <p:nvPr/>
        </p:nvSpPr>
        <p:spPr>
          <a:xfrm>
            <a:off x="4848602" y="8382184"/>
            <a:ext cx="4506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</a:rPr>
              <a:t>Arreglos unidimensionales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A0EF9C-1A94-60E6-08AC-57FDEB1F927C}"/>
              </a:ext>
            </a:extLst>
          </p:cNvPr>
          <p:cNvSpPr/>
          <p:nvPr/>
        </p:nvSpPr>
        <p:spPr>
          <a:xfrm>
            <a:off x="9613863" y="8382184"/>
            <a:ext cx="4206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</a:rPr>
              <a:t>Arreglos bidimensionales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0F57C0-DDB1-E014-AA09-FDDC45D7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318250" y="2149475"/>
            <a:ext cx="1173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Es un tipo de datos estructurado que está formado de una colección finita y ordenada de datos del mismo tipo.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6BCADB-41D7-41FA-A411-224D741F6A29}"/>
              </a:ext>
            </a:extLst>
          </p:cNvPr>
          <p:cNvSpPr/>
          <p:nvPr/>
        </p:nvSpPr>
        <p:spPr>
          <a:xfrm>
            <a:off x="10910105" y="4152002"/>
            <a:ext cx="5603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Nombre del Arreglo (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0A9A199-6CAB-011A-7288-B40C9E3DA9A9}"/>
              </a:ext>
            </a:extLst>
          </p:cNvPr>
          <p:cNvSpPr/>
          <p:nvPr/>
        </p:nvSpPr>
        <p:spPr>
          <a:xfrm>
            <a:off x="10903755" y="5593228"/>
            <a:ext cx="5603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Índices del Arreglo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5EB646-11DD-BAE4-7573-D306B6143D6C}"/>
              </a:ext>
            </a:extLst>
          </p:cNvPr>
          <p:cNvSpPr/>
          <p:nvPr/>
        </p:nvSpPr>
        <p:spPr>
          <a:xfrm>
            <a:off x="10910105" y="4835425"/>
            <a:ext cx="5603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Elementos del Arreglo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63C9F06-5517-F482-E9D5-FF431D20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4519285"/>
            <a:ext cx="6144719" cy="1648009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FCAF3DE-3DAA-5D74-721E-58737C48D61A}"/>
              </a:ext>
            </a:extLst>
          </p:cNvPr>
          <p:cNvSpPr/>
          <p:nvPr/>
        </p:nvSpPr>
        <p:spPr>
          <a:xfrm>
            <a:off x="4759036" y="4040632"/>
            <a:ext cx="16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Arreglo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47916056-B48C-EB3D-4371-C57C5270507E}"/>
              </a:ext>
            </a:extLst>
          </p:cNvPr>
          <p:cNvSpPr/>
          <p:nvPr/>
        </p:nvSpPr>
        <p:spPr>
          <a:xfrm>
            <a:off x="6546850" y="4152002"/>
            <a:ext cx="4114800" cy="367283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Flecha derecha 16">
            <a:extLst>
              <a:ext uri="{FF2B5EF4-FFF2-40B4-BE49-F238E27FC236}">
                <a16:creationId xmlns:a16="http://schemas.microsoft.com/office/drawing/2014/main" id="{3D0AA4E6-360D-BCDD-3269-7EEC14E8F652}"/>
              </a:ext>
            </a:extLst>
          </p:cNvPr>
          <p:cNvSpPr/>
          <p:nvPr/>
        </p:nvSpPr>
        <p:spPr>
          <a:xfrm>
            <a:off x="8756650" y="4942416"/>
            <a:ext cx="1905000" cy="367283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lecha derecha 17">
            <a:extLst>
              <a:ext uri="{FF2B5EF4-FFF2-40B4-BE49-F238E27FC236}">
                <a16:creationId xmlns:a16="http://schemas.microsoft.com/office/drawing/2014/main" id="{F3D2E83D-2E17-E5D9-FE45-3256C1D4DBA4}"/>
              </a:ext>
            </a:extLst>
          </p:cNvPr>
          <p:cNvSpPr/>
          <p:nvPr/>
        </p:nvSpPr>
        <p:spPr>
          <a:xfrm>
            <a:off x="8756650" y="5655338"/>
            <a:ext cx="1905000" cy="367283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22EABE0-FEB7-AC36-1768-555776ACCFC7}"/>
              </a:ext>
            </a:extLst>
          </p:cNvPr>
          <p:cNvSpPr/>
          <p:nvPr/>
        </p:nvSpPr>
        <p:spPr>
          <a:xfrm>
            <a:off x="6546850" y="7563832"/>
            <a:ext cx="9525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</a:t>
            </a:r>
            <a:r>
              <a:rPr lang="es-MX" sz="32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¿Qué largo tiene este arreglo?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¿Qué tipo de datos posee el arreglo?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ECFFEB-5E3B-9EEF-6D1D-9F33C20C5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36" y="7762875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1333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Declarar Arreglo</a:t>
            </a:r>
          </a:p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Para declarar un arreglo lo podemos hacer de la siguiente forma:</a:t>
            </a:r>
            <a:endParaRPr lang="es-MX" sz="3200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11E22E6-0FA6-56BE-771A-785ABA9F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4341461"/>
            <a:ext cx="5029200" cy="439501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C0017DF-56C4-C1E1-CC2D-B62AA7F60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8678" y="5072528"/>
            <a:ext cx="6675458" cy="4395018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B6B89B1-6F35-51BC-2D0C-A5DFB0DD67F5}"/>
              </a:ext>
            </a:extLst>
          </p:cNvPr>
          <p:cNvSpPr txBox="1"/>
          <p:nvPr/>
        </p:nvSpPr>
        <p:spPr>
          <a:xfrm>
            <a:off x="4401734" y="3228132"/>
            <a:ext cx="450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 través de una lista</a:t>
            </a:r>
            <a:endParaRPr lang="es-CL" sz="2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2AC41AD-0194-5E5C-6C16-1C004A5B4DC4}"/>
              </a:ext>
            </a:extLst>
          </p:cNvPr>
          <p:cNvSpPr txBox="1"/>
          <p:nvPr/>
        </p:nvSpPr>
        <p:spPr>
          <a:xfrm>
            <a:off x="11200326" y="3008249"/>
            <a:ext cx="8373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Con datos directamente</a:t>
            </a:r>
          </a:p>
          <a:p>
            <a:r>
              <a:rPr lang="es-MX" sz="2800" dirty="0">
                <a:latin typeface="Arial" panose="020B0604020202020204" pitchFamily="34" charset="0"/>
              </a:rPr>
              <a:t>Para crear un arreglo o un vector en Python usamos la función array() de la biblioteca Numpy.</a:t>
            </a:r>
          </a:p>
          <a:p>
            <a:r>
              <a:rPr lang="es-MX" sz="2800" dirty="0">
                <a:latin typeface="Arial" panose="020B0604020202020204" pitchFamily="34" charset="0"/>
              </a:rPr>
              <a:t>Tenemos dos formas de utilizarla:</a:t>
            </a:r>
            <a:endParaRPr lang="en-US" sz="28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09D9C-C2E3-0EAC-F786-219A69ACDE95}"/>
              </a:ext>
            </a:extLst>
          </p:cNvPr>
          <p:cNvSpPr/>
          <p:nvPr/>
        </p:nvSpPr>
        <p:spPr>
          <a:xfrm>
            <a:off x="6407050" y="9455421"/>
            <a:ext cx="3351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Referencia p</a:t>
            </a:r>
            <a:r>
              <a:rPr lang="es-CL" dirty="0"/>
              <a:t>ara instalar Numpy</a:t>
            </a:r>
            <a:r>
              <a:rPr lang="en-US" dirty="0"/>
              <a:t>: </a:t>
            </a:r>
          </a:p>
          <a:p>
            <a:r>
              <a:rPr lang="en-US" dirty="0">
                <a:hlinkClick r:id="rId5"/>
              </a:rPr>
              <a:t>https://numpy.org/install/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FD4F99C-C8E4-2CCB-206B-D34B86ED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61" y="9219283"/>
            <a:ext cx="1111250" cy="111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70F2B05-6400-0208-BCD4-5A76D1229208}"/>
              </a:ext>
            </a:extLst>
          </p:cNvPr>
          <p:cNvSpPr txBox="1"/>
          <p:nvPr/>
        </p:nvSpPr>
        <p:spPr>
          <a:xfrm>
            <a:off x="11220988" y="565467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>
                <a:solidFill>
                  <a:srgbClr val="317DE2"/>
                </a:solidFill>
              </a:rPr>
              <a:t>2.1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EE45861-36AE-53F9-2DC6-24B1C0042800}"/>
              </a:ext>
            </a:extLst>
          </p:cNvPr>
          <p:cNvSpPr txBox="1"/>
          <p:nvPr/>
        </p:nvSpPr>
        <p:spPr>
          <a:xfrm>
            <a:off x="11220988" y="7932926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>
                <a:solidFill>
                  <a:srgbClr val="317DE2"/>
                </a:solidFill>
              </a:rPr>
              <a:t>2.2</a:t>
            </a:r>
          </a:p>
        </p:txBody>
      </p:sp>
      <p:pic>
        <p:nvPicPr>
          <p:cNvPr id="14340" name="Picture 4" descr="NumPy - Wikipedia">
            <a:extLst>
              <a:ext uri="{FF2B5EF4-FFF2-40B4-BE49-F238E27FC236}">
                <a16:creationId xmlns:a16="http://schemas.microsoft.com/office/drawing/2014/main" id="{92082688-E14B-7042-F991-1A90C615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87" y="10125382"/>
            <a:ext cx="2127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574147" y="3076251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Dado el siguiente ejemplo:</a:t>
            </a:r>
            <a:endParaRPr lang="es-MX" sz="3200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8087155"/>
            <a:ext cx="2571319" cy="25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6BB959-9201-4E61-B560-9BE21FA0B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06"/>
          <a:stretch/>
        </p:blipFill>
        <p:spPr>
          <a:xfrm>
            <a:off x="630176" y="3947930"/>
            <a:ext cx="7620000" cy="2670907"/>
          </a:xfrm>
          <a:prstGeom prst="rect">
            <a:avLst/>
          </a:prstGeom>
          <a:ln w="28575">
            <a:solidFill>
              <a:srgbClr val="317DE2"/>
            </a:solidFill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B929622-1338-0F65-DD8D-548EE1845139}"/>
              </a:ext>
            </a:extLst>
          </p:cNvPr>
          <p:cNvSpPr/>
          <p:nvPr/>
        </p:nvSpPr>
        <p:spPr>
          <a:xfrm>
            <a:off x="4191817" y="7029830"/>
            <a:ext cx="4030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Realizaremos Operaciones con Funciones, entre ellas: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B6B78E-4250-E472-D856-2A96247C3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817" y="8626475"/>
            <a:ext cx="4905375" cy="1762125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53786A-280D-A5A0-285B-15D69C2CC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4050" y="311839"/>
            <a:ext cx="8267700" cy="1800225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E14E76-C4EC-12BF-790B-4A284C20F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4050" y="2284123"/>
            <a:ext cx="6581775" cy="1809750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62ED14-0984-D71C-8218-0FAA5B84B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4050" y="4265932"/>
            <a:ext cx="6353175" cy="1838325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961DF88-A265-25A5-8B76-FF01B89871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4050" y="6323332"/>
            <a:ext cx="6391275" cy="1743075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D287B82-2693-9686-220A-CE902EFDBB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14050" y="8209282"/>
            <a:ext cx="6362700" cy="1905000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57982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5784850" y="935245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Otros ejemplos:</a:t>
            </a:r>
            <a:endParaRPr lang="es-MX" sz="3200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8087155"/>
            <a:ext cx="2571319" cy="25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F4E50DB-FAA3-AAD0-1180-AB6AB842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50" y="1768475"/>
            <a:ext cx="6248400" cy="2209030"/>
          </a:xfrm>
          <a:prstGeom prst="rect">
            <a:avLst/>
          </a:prstGeom>
          <a:ln w="28575">
            <a:solidFill>
              <a:srgbClr val="317DE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EA60F1-B4B2-066A-3200-6CE37D9E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50" y="4468731"/>
            <a:ext cx="8579169" cy="2371888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74580EE-8062-5AE3-45B3-50FF815E4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450" y="7211931"/>
            <a:ext cx="8515250" cy="2438400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7FE2C32-F007-1947-54AC-DF4BFEDE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850" y="3977505"/>
            <a:ext cx="2371888" cy="23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0662551-6AA4-74E8-D5D6-F70352D8E9EB}"/>
              </a:ext>
            </a:extLst>
          </p:cNvPr>
          <p:cNvSpPr txBox="1"/>
          <p:nvPr/>
        </p:nvSpPr>
        <p:spPr>
          <a:xfrm>
            <a:off x="15683218" y="6344604"/>
            <a:ext cx="34821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Analiza los resultados según las funciones asociadas al arreglo creado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462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5784850" y="2612628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Otras funciones:</a:t>
            </a:r>
            <a:endParaRPr lang="es-MX" sz="3200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8087155"/>
            <a:ext cx="2571319" cy="25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7FE2C32-F007-1947-54AC-DF4BFEDE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850" y="3977505"/>
            <a:ext cx="2371888" cy="23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0662551-6AA4-74E8-D5D6-F70352D8E9EB}"/>
              </a:ext>
            </a:extLst>
          </p:cNvPr>
          <p:cNvSpPr txBox="1"/>
          <p:nvPr/>
        </p:nvSpPr>
        <p:spPr>
          <a:xfrm>
            <a:off x="15683218" y="6344604"/>
            <a:ext cx="34821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Analiza los resultados según las funciones asociadas al arreglo creado</a:t>
            </a:r>
            <a:endParaRPr lang="en-U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F8B0C1-2CE2-22C0-FEA5-E2F155A5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50" y="3711244"/>
            <a:ext cx="8123704" cy="2748806"/>
          </a:xfrm>
          <a:prstGeom prst="rect">
            <a:avLst/>
          </a:prstGeom>
          <a:ln w="28575">
            <a:solidFill>
              <a:srgbClr val="317DE2"/>
            </a:solidFill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6250FF2-565B-9ED3-E531-0459BF4835E9}"/>
              </a:ext>
            </a:extLst>
          </p:cNvPr>
          <p:cNvSpPr/>
          <p:nvPr/>
        </p:nvSpPr>
        <p:spPr>
          <a:xfrm>
            <a:off x="5713323" y="7114046"/>
            <a:ext cx="67521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 rango que se genera es de 0 a 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Se excluye en número 5, dado que se considera desde 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 intervalo es de uno en uno.</a:t>
            </a:r>
          </a:p>
        </p:txBody>
      </p:sp>
    </p:spTree>
    <p:extLst>
      <p:ext uri="{BB962C8B-B14F-4D97-AF65-F5344CB8AC3E}">
        <p14:creationId xmlns:p14="http://schemas.microsoft.com/office/powerpoint/2010/main" val="249657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5070</TotalTime>
  <Words>566</Words>
  <Application>Microsoft Office PowerPoint</Application>
  <PresentationFormat>Personalizado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Segoe UI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Alicia Zambrano B.</cp:lastModifiedBy>
  <cp:revision>255</cp:revision>
  <dcterms:created xsi:type="dcterms:W3CDTF">2021-04-02T01:36:00Z</dcterms:created>
  <dcterms:modified xsi:type="dcterms:W3CDTF">2022-12-14T20:48:26Z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