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75" r:id="rId7"/>
    <p:sldId id="276" r:id="rId8"/>
    <p:sldId id="264" r:id="rId9"/>
    <p:sldId id="277" r:id="rId10"/>
    <p:sldId id="344" r:id="rId11"/>
    <p:sldId id="343" r:id="rId12"/>
    <p:sldId id="265" r:id="rId13"/>
    <p:sldId id="270" r:id="rId14"/>
    <p:sldId id="342" r:id="rId15"/>
  </p:sldIdLst>
  <p:sldSz cx="18288000" cy="10287000"/>
  <p:notesSz cx="6858000" cy="9144000"/>
  <p:embeddedFontLst>
    <p:embeddedFont>
      <p:font typeface="Archivo Black" panose="020B0604020202020204" charset="0"/>
      <p:regular r:id="rId17"/>
    </p:embeddedFont>
    <p:embeddedFont>
      <p:font typeface="Arial Bold" panose="020B0704020202020204" pitchFamily="34" charset="0"/>
      <p:regular r:id="rId18"/>
      <p:bold r:id="rId19"/>
    </p:embeddedFont>
    <p:embeddedFont>
      <p:font typeface="Consolas" panose="020B0609020204030204" pitchFamily="49" charset="0"/>
      <p:regular r:id="rId20"/>
      <p:bold r:id="rId21"/>
      <p:italic r:id="rId22"/>
      <p:boldItalic r:id="rId23"/>
    </p:embeddedFont>
    <p:embeddedFont>
      <p:font typeface="Consolas Bold" panose="020B0709020204030204" pitchFamily="49" charset="0"/>
      <p:regular r:id="rId24"/>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3BB28B-A872-3379-F3D8-380B95CFD1C3}" v="25" dt="2024-01-11T18:57:39.712"/>
    <p1510:client id="{BBBAFB4B-3AFE-BC18-ED89-FBD2DB26BACA}" v="1" dt="2024-01-11T20:08:17.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4" autoAdjust="0"/>
    <p:restoredTop sz="94667" autoAdjust="0"/>
  </p:normalViewPr>
  <p:slideViewPr>
    <p:cSldViewPr>
      <p:cViewPr varScale="1">
        <p:scale>
          <a:sx n="56" d="100"/>
          <a:sy n="56" d="100"/>
        </p:scale>
        <p:origin x="84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pablo Acuna Haro" userId="S::ju.acunah@profesor.duoc.cl::f3be1a7b-23c2-4c04-9128-ec6a6abe027a" providerId="AD" clId="Web-{0B3BB28B-A872-3379-F3D8-380B95CFD1C3}"/>
    <pc:docChg chg="modSld">
      <pc:chgData name="Juanpablo Acuna Haro" userId="S::ju.acunah@profesor.duoc.cl::f3be1a7b-23c2-4c04-9128-ec6a6abe027a" providerId="AD" clId="Web-{0B3BB28B-A872-3379-F3D8-380B95CFD1C3}" dt="2024-01-11T18:57:39.712" v="9" actId="20577"/>
      <pc:docMkLst>
        <pc:docMk/>
      </pc:docMkLst>
      <pc:sldChg chg="modSp">
        <pc:chgData name="Juanpablo Acuna Haro" userId="S::ju.acunah@profesor.duoc.cl::f3be1a7b-23c2-4c04-9128-ec6a6abe027a" providerId="AD" clId="Web-{0B3BB28B-A872-3379-F3D8-380B95CFD1C3}" dt="2024-01-11T18:56:33.320" v="0" actId="20577"/>
        <pc:sldMkLst>
          <pc:docMk/>
          <pc:sldMk cId="0" sldId="256"/>
        </pc:sldMkLst>
        <pc:spChg chg="mod">
          <ac:chgData name="Juanpablo Acuna Haro" userId="S::ju.acunah@profesor.duoc.cl::f3be1a7b-23c2-4c04-9128-ec6a6abe027a" providerId="AD" clId="Web-{0B3BB28B-A872-3379-F3D8-380B95CFD1C3}" dt="2024-01-11T18:56:33.320" v="0" actId="20577"/>
          <ac:spMkLst>
            <pc:docMk/>
            <pc:sldMk cId="0" sldId="256"/>
            <ac:spMk id="5" creationId="{00000000-0000-0000-0000-000000000000}"/>
          </ac:spMkLst>
        </pc:spChg>
      </pc:sldChg>
      <pc:sldChg chg="modSp">
        <pc:chgData name="Juanpablo Acuna Haro" userId="S::ju.acunah@profesor.duoc.cl::f3be1a7b-23c2-4c04-9128-ec6a6abe027a" providerId="AD" clId="Web-{0B3BB28B-A872-3379-F3D8-380B95CFD1C3}" dt="2024-01-11T18:57:17.446" v="4" actId="20577"/>
        <pc:sldMkLst>
          <pc:docMk/>
          <pc:sldMk cId="0" sldId="257"/>
        </pc:sldMkLst>
        <pc:spChg chg="mod">
          <ac:chgData name="Juanpablo Acuna Haro" userId="S::ju.acunah@profesor.duoc.cl::f3be1a7b-23c2-4c04-9128-ec6a6abe027a" providerId="AD" clId="Web-{0B3BB28B-A872-3379-F3D8-380B95CFD1C3}" dt="2024-01-11T18:57:17.446" v="4" actId="20577"/>
          <ac:spMkLst>
            <pc:docMk/>
            <pc:sldMk cId="0" sldId="257"/>
            <ac:spMk id="6" creationId="{00000000-0000-0000-0000-000000000000}"/>
          </ac:spMkLst>
        </pc:spChg>
      </pc:sldChg>
      <pc:sldChg chg="modSp">
        <pc:chgData name="Juanpablo Acuna Haro" userId="S::ju.acunah@profesor.duoc.cl::f3be1a7b-23c2-4c04-9128-ec6a6abe027a" providerId="AD" clId="Web-{0B3BB28B-A872-3379-F3D8-380B95CFD1C3}" dt="2024-01-11T18:57:11.102" v="3" actId="20577"/>
        <pc:sldMkLst>
          <pc:docMk/>
          <pc:sldMk cId="0" sldId="260"/>
        </pc:sldMkLst>
        <pc:spChg chg="mod">
          <ac:chgData name="Juanpablo Acuna Haro" userId="S::ju.acunah@profesor.duoc.cl::f3be1a7b-23c2-4c04-9128-ec6a6abe027a" providerId="AD" clId="Web-{0B3BB28B-A872-3379-F3D8-380B95CFD1C3}" dt="2024-01-11T18:57:11.102" v="3" actId="20577"/>
          <ac:spMkLst>
            <pc:docMk/>
            <pc:sldMk cId="0" sldId="260"/>
            <ac:spMk id="19" creationId="{00000000-0000-0000-0000-000000000000}"/>
          </ac:spMkLst>
        </pc:spChg>
      </pc:sldChg>
      <pc:sldChg chg="modSp">
        <pc:chgData name="Juanpablo Acuna Haro" userId="S::ju.acunah@profesor.duoc.cl::f3be1a7b-23c2-4c04-9128-ec6a6abe027a" providerId="AD" clId="Web-{0B3BB28B-A872-3379-F3D8-380B95CFD1C3}" dt="2024-01-11T18:57:07.742" v="2" actId="20577"/>
        <pc:sldMkLst>
          <pc:docMk/>
          <pc:sldMk cId="189790017" sldId="275"/>
        </pc:sldMkLst>
        <pc:spChg chg="mod">
          <ac:chgData name="Juanpablo Acuna Haro" userId="S::ju.acunah@profesor.duoc.cl::f3be1a7b-23c2-4c04-9128-ec6a6abe027a" providerId="AD" clId="Web-{0B3BB28B-A872-3379-F3D8-380B95CFD1C3}" dt="2024-01-11T18:57:07.742" v="2" actId="20577"/>
          <ac:spMkLst>
            <pc:docMk/>
            <pc:sldMk cId="189790017" sldId="275"/>
            <ac:spMk id="14" creationId="{B5AD8908-8CAC-0C78-8989-886BAD602245}"/>
          </ac:spMkLst>
        </pc:spChg>
      </pc:sldChg>
      <pc:sldChg chg="modSp">
        <pc:chgData name="Juanpablo Acuna Haro" userId="S::ju.acunah@profesor.duoc.cl::f3be1a7b-23c2-4c04-9128-ec6a6abe027a" providerId="AD" clId="Web-{0B3BB28B-A872-3379-F3D8-380B95CFD1C3}" dt="2024-01-11T18:57:39.712" v="9" actId="20577"/>
        <pc:sldMkLst>
          <pc:docMk/>
          <pc:sldMk cId="3056958803" sldId="342"/>
        </pc:sldMkLst>
        <pc:spChg chg="mod">
          <ac:chgData name="Juanpablo Acuna Haro" userId="S::ju.acunah@profesor.duoc.cl::f3be1a7b-23c2-4c04-9128-ec6a6abe027a" providerId="AD" clId="Web-{0B3BB28B-A872-3379-F3D8-380B95CFD1C3}" dt="2024-01-11T18:57:39.712" v="9" actId="20577"/>
          <ac:spMkLst>
            <pc:docMk/>
            <pc:sldMk cId="3056958803" sldId="342"/>
            <ac:spMk id="4" creationId="{281EE02D-06CB-8A21-36A3-4C6570DE527B}"/>
          </ac:spMkLst>
        </pc:spChg>
      </pc:sldChg>
      <pc:sldChg chg="modSp">
        <pc:chgData name="Juanpablo Acuna Haro" userId="S::ju.acunah@profesor.duoc.cl::f3be1a7b-23c2-4c04-9128-ec6a6abe027a" providerId="AD" clId="Web-{0B3BB28B-A872-3379-F3D8-380B95CFD1C3}" dt="2024-01-11T18:57:34.275" v="8" actId="20577"/>
        <pc:sldMkLst>
          <pc:docMk/>
          <pc:sldMk cId="776392561" sldId="343"/>
        </pc:sldMkLst>
        <pc:spChg chg="mod">
          <ac:chgData name="Juanpablo Acuna Haro" userId="S::ju.acunah@profesor.duoc.cl::f3be1a7b-23c2-4c04-9128-ec6a6abe027a" providerId="AD" clId="Web-{0B3BB28B-A872-3379-F3D8-380B95CFD1C3}" dt="2024-01-11T18:57:34.275" v="8" actId="20577"/>
          <ac:spMkLst>
            <pc:docMk/>
            <pc:sldMk cId="776392561" sldId="343"/>
            <ac:spMk id="21" creationId="{E7637572-0CD1-E23C-F6F0-7994A3F9BB54}"/>
          </ac:spMkLst>
        </pc:spChg>
      </pc:sldChg>
      <pc:sldChg chg="modSp">
        <pc:chgData name="Juanpablo Acuna Haro" userId="S::ju.acunah@profesor.duoc.cl::f3be1a7b-23c2-4c04-9128-ec6a6abe027a" providerId="AD" clId="Web-{0B3BB28B-A872-3379-F3D8-380B95CFD1C3}" dt="2024-01-11T18:57:27.056" v="6" actId="20577"/>
        <pc:sldMkLst>
          <pc:docMk/>
          <pc:sldMk cId="701217893" sldId="344"/>
        </pc:sldMkLst>
        <pc:spChg chg="mod">
          <ac:chgData name="Juanpablo Acuna Haro" userId="S::ju.acunah@profesor.duoc.cl::f3be1a7b-23c2-4c04-9128-ec6a6abe027a" providerId="AD" clId="Web-{0B3BB28B-A872-3379-F3D8-380B95CFD1C3}" dt="2024-01-11T18:57:27.056" v="6" actId="20577"/>
          <ac:spMkLst>
            <pc:docMk/>
            <pc:sldMk cId="701217893" sldId="344"/>
            <ac:spMk id="11" creationId="{B35F7C57-0069-4871-5506-D969503A6B63}"/>
          </ac:spMkLst>
        </pc:spChg>
      </pc:sldChg>
    </pc:docChg>
  </pc:docChgLst>
  <pc:docChgLst>
    <pc:chgData clId="Web-{BBBAFB4B-3AFE-BC18-ED89-FBD2DB26BACA}"/>
    <pc:docChg chg="modSld">
      <pc:chgData name="" userId="" providerId="" clId="Web-{BBBAFB4B-3AFE-BC18-ED89-FBD2DB26BACA}" dt="2024-01-11T20:08:17.583" v="0"/>
      <pc:docMkLst>
        <pc:docMk/>
      </pc:docMkLst>
      <pc:sldChg chg="delSp">
        <pc:chgData name="" userId="" providerId="" clId="Web-{BBBAFB4B-3AFE-BC18-ED89-FBD2DB26BACA}" dt="2024-01-11T20:08:17.583" v="0"/>
        <pc:sldMkLst>
          <pc:docMk/>
          <pc:sldMk cId="0" sldId="256"/>
        </pc:sldMkLst>
        <pc:spChg chg="del">
          <ac:chgData name="" userId="" providerId="" clId="Web-{BBBAFB4B-3AFE-BC18-ED89-FBD2DB26BACA}" dt="2024-01-11T20:08:17.583" v="0"/>
          <ac:spMkLst>
            <pc:docMk/>
            <pc:sldMk cId="0" sldId="256"/>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8D83-3E7D-984B-A584-B9AE75E3ADAA}" type="datetimeFigureOut">
              <a:rPr lang="es-ES_tradnl" smtClean="0"/>
              <a:t>11/01/2024</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E7E11-F290-D44B-89E8-1B503D331C2C}" type="slidenum">
              <a:rPr lang="es-ES_tradnl" smtClean="0"/>
              <a:t>‹Nº›</a:t>
            </a:fld>
            <a:endParaRPr lang="es-ES_tradnl"/>
          </a:p>
        </p:txBody>
      </p:sp>
    </p:spTree>
    <p:extLst>
      <p:ext uri="{BB962C8B-B14F-4D97-AF65-F5344CB8AC3E}">
        <p14:creationId xmlns:p14="http://schemas.microsoft.com/office/powerpoint/2010/main" val="122655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5</a:t>
            </a:fld>
            <a:endParaRPr lang="es-ES_tradnl"/>
          </a:p>
        </p:txBody>
      </p:sp>
    </p:spTree>
    <p:extLst>
      <p:ext uri="{BB962C8B-B14F-4D97-AF65-F5344CB8AC3E}">
        <p14:creationId xmlns:p14="http://schemas.microsoft.com/office/powerpoint/2010/main" val="392470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12</a:t>
            </a:fld>
            <a:endParaRPr lang="es-ES_tradnl"/>
          </a:p>
        </p:txBody>
      </p:sp>
    </p:spTree>
    <p:extLst>
      <p:ext uri="{BB962C8B-B14F-4D97-AF65-F5344CB8AC3E}">
        <p14:creationId xmlns:p14="http://schemas.microsoft.com/office/powerpoint/2010/main" val="1669786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661533" y="9280035"/>
            <a:ext cx="1433696" cy="46496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sz="1637"/>
          </a:p>
        </p:txBody>
      </p:sp>
      <p:sp>
        <p:nvSpPr>
          <p:cNvPr id="12" name="object 3">
            <a:extLst>
              <a:ext uri="{FF2B5EF4-FFF2-40B4-BE49-F238E27FC236}">
                <a16:creationId xmlns:a16="http://schemas.microsoft.com/office/drawing/2014/main" id="{AB72D184-1BCC-8E4D-AB97-E7C9B55D20C7}"/>
              </a:ext>
            </a:extLst>
          </p:cNvPr>
          <p:cNvSpPr/>
          <p:nvPr userDrawn="1"/>
        </p:nvSpPr>
        <p:spPr>
          <a:xfrm>
            <a:off x="2194429" y="9319145"/>
            <a:ext cx="344272" cy="427422"/>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sz="1637"/>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585930" y="9203076"/>
            <a:ext cx="388750" cy="543519"/>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sz="1637"/>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6228971" y="596804"/>
            <a:ext cx="2040793" cy="964587"/>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sz="1637"/>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661533" y="687162"/>
            <a:ext cx="15275483" cy="671890"/>
          </a:xfrm>
        </p:spPr>
        <p:txBody>
          <a:bodyPr/>
          <a:lstStyle>
            <a:lvl1pPr algn="r">
              <a:defRPr sz="4366"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extLst>
      <p:ext uri="{BB962C8B-B14F-4D97-AF65-F5344CB8AC3E}">
        <p14:creationId xmlns:p14="http://schemas.microsoft.com/office/powerpoint/2010/main" val="313959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21.png"/><Relationship Id="rId4" Type="http://schemas.openxmlformats.org/officeDocument/2006/relationships/image" Target="../media/image10.png"/><Relationship Id="rId9" Type="http://schemas.openxmlformats.org/officeDocument/2006/relationships/hyperlink" Target="https://www.youtube.com/watch?v=-IyA_Yvs8IQ"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9.png"/><Relationship Id="rId5" Type="http://schemas.openxmlformats.org/officeDocument/2006/relationships/image" Target="../media/image12.svg"/><Relationship Id="rId10" Type="http://schemas.openxmlformats.org/officeDocument/2006/relationships/image" Target="../media/image28.png"/><Relationship Id="rId4" Type="http://schemas.openxmlformats.org/officeDocument/2006/relationships/image" Target="../media/image11.png"/><Relationship Id="rId9" Type="http://schemas.openxmlformats.org/officeDocument/2006/relationships/image" Target="../media/image9.sv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sv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7.jp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e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5.jpeg"/><Relationship Id="rId3" Type="http://schemas.openxmlformats.org/officeDocument/2006/relationships/image" Target="../media/image9.svg"/><Relationship Id="rId7" Type="http://schemas.openxmlformats.org/officeDocument/2006/relationships/image" Target="../media/image13.png"/><Relationship Id="rId12"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23.png"/><Relationship Id="rId5" Type="http://schemas.openxmlformats.org/officeDocument/2006/relationships/image" Target="../media/image11.png"/><Relationship Id="rId10" Type="http://schemas.openxmlformats.org/officeDocument/2006/relationships/image" Target="../media/image22.jpeg"/><Relationship Id="rId4" Type="http://schemas.openxmlformats.org/officeDocument/2006/relationships/image" Target="../media/image10.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325A"/>
        </a:solidFill>
        <a:effectLst/>
      </p:bgPr>
    </p:bg>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sp>
        <p:nvSpPr>
          <p:cNvPr id="4" name="Freeform 4"/>
          <p:cNvSpPr/>
          <p:nvPr/>
        </p:nvSpPr>
        <p:spPr>
          <a:xfrm>
            <a:off x="2581422" y="8603574"/>
            <a:ext cx="8040719" cy="9525"/>
          </a:xfrm>
          <a:custGeom>
            <a:avLst/>
            <a:gdLst/>
            <a:ahLst/>
            <a:cxnLst/>
            <a:rect l="l" t="t" r="r" b="b"/>
            <a:pathLst>
              <a:path w="8040719" h="9525">
                <a:moveTo>
                  <a:pt x="0" y="0"/>
                </a:moveTo>
                <a:lnTo>
                  <a:pt x="8040720" y="0"/>
                </a:lnTo>
                <a:lnTo>
                  <a:pt x="8040720" y="9525"/>
                </a:lnTo>
                <a:lnTo>
                  <a:pt x="0" y="9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ES_tradnl"/>
          </a:p>
        </p:txBody>
      </p:sp>
      <p:sp>
        <p:nvSpPr>
          <p:cNvPr id="5" name="TextBox 5"/>
          <p:cNvSpPr txBox="1"/>
          <p:nvPr/>
        </p:nvSpPr>
        <p:spPr>
          <a:xfrm>
            <a:off x="2627835" y="7296782"/>
            <a:ext cx="8732498" cy="1577355"/>
          </a:xfrm>
          <a:prstGeom prst="rect">
            <a:avLst/>
          </a:prstGeom>
        </p:spPr>
        <p:txBody>
          <a:bodyPr lIns="0" tIns="0" rIns="0" bIns="0" rtlCol="0" anchor="t">
            <a:spAutoFit/>
          </a:bodyPr>
          <a:lstStyle/>
          <a:p>
            <a:pPr algn="l">
              <a:lnSpc>
                <a:spcPts val="4147"/>
              </a:lnSpc>
            </a:pPr>
            <a:r>
              <a:rPr lang="es-419" sz="3450">
                <a:solidFill>
                  <a:srgbClr val="FFFFFF"/>
                </a:solidFill>
                <a:latin typeface="Arial Bold"/>
              </a:rPr>
              <a:t>Fundamentos de Programación FPY</a:t>
            </a:r>
            <a:endParaRPr lang="es-419" sz="3450">
              <a:solidFill>
                <a:srgbClr val="FFFFFF"/>
              </a:solidFill>
              <a:latin typeface="Arial Bold"/>
              <a:cs typeface="Arial Bold"/>
            </a:endParaRPr>
          </a:p>
          <a:p>
            <a:pPr algn="l">
              <a:lnSpc>
                <a:spcPts val="4147"/>
              </a:lnSpc>
            </a:pPr>
            <a:r>
              <a:rPr lang="en-US" sz="3456" dirty="0">
                <a:solidFill>
                  <a:srgbClr val="FFFFFF"/>
                </a:solidFill>
                <a:latin typeface="Arial"/>
              </a:rPr>
              <a:t>Hello World!</a:t>
            </a:r>
          </a:p>
          <a:p>
            <a:pPr algn="l">
              <a:lnSpc>
                <a:spcPts val="4147"/>
              </a:lnSpc>
            </a:pPr>
            <a:endParaRPr lang="en-US" sz="3456" dirty="0">
              <a:solidFill>
                <a:srgbClr val="FFFFFF"/>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775" y="596752"/>
            <a:ext cx="2040446" cy="964120"/>
          </a:xfrm>
          <a:custGeom>
            <a:avLst/>
            <a:gdLst/>
            <a:ahLst/>
            <a:cxnLst/>
            <a:rect l="l" t="t" r="r" b="b"/>
            <a:pathLst>
              <a:path w="2040446" h="964120">
                <a:moveTo>
                  <a:pt x="0" y="0"/>
                </a:moveTo>
                <a:lnTo>
                  <a:pt x="2040445" y="0"/>
                </a:lnTo>
                <a:lnTo>
                  <a:pt x="2040445" y="964120"/>
                </a:lnTo>
                <a:lnTo>
                  <a:pt x="0" y="9641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_tradnl"/>
          </a:p>
        </p:txBody>
      </p:sp>
      <p:grpSp>
        <p:nvGrpSpPr>
          <p:cNvPr id="3" name="Group 3"/>
          <p:cNvGrpSpPr/>
          <p:nvPr/>
        </p:nvGrpSpPr>
        <p:grpSpPr>
          <a:xfrm>
            <a:off x="15405859" y="9279220"/>
            <a:ext cx="1433470" cy="464925"/>
            <a:chOff x="0" y="0"/>
            <a:chExt cx="1911293" cy="619900"/>
          </a:xfrm>
        </p:grpSpPr>
        <p:sp>
          <p:nvSpPr>
            <p:cNvPr id="4" name="Freeform 4"/>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4"/>
              <a:stretch>
                <a:fillRect t="-25" r="2" b="-27"/>
              </a:stretch>
            </a:blipFill>
          </p:spPr>
          <p:txBody>
            <a:bodyPr/>
            <a:lstStyle/>
            <a:p>
              <a:endParaRPr lang="es-ES_tradnl"/>
            </a:p>
          </p:txBody>
        </p:sp>
      </p:grpSp>
      <p:sp>
        <p:nvSpPr>
          <p:cNvPr id="5" name="Freeform 5"/>
          <p:cNvSpPr/>
          <p:nvPr/>
        </p:nvSpPr>
        <p:spPr>
          <a:xfrm>
            <a:off x="16938511"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ES_tradnl"/>
          </a:p>
        </p:txBody>
      </p:sp>
      <p:grpSp>
        <p:nvGrpSpPr>
          <p:cNvPr id="6" name="Group 6"/>
          <p:cNvGrpSpPr/>
          <p:nvPr/>
        </p:nvGrpSpPr>
        <p:grpSpPr>
          <a:xfrm>
            <a:off x="17329950" y="9311467"/>
            <a:ext cx="333244" cy="434315"/>
            <a:chOff x="0" y="0"/>
            <a:chExt cx="444325" cy="579087"/>
          </a:xfrm>
        </p:grpSpPr>
        <p:sp>
          <p:nvSpPr>
            <p:cNvPr id="7" name="Freeform 7"/>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7"/>
              <a:stretch>
                <a:fillRect t="-421" r="10" b="-415"/>
              </a:stretch>
            </a:blipFill>
          </p:spPr>
          <p:txBody>
            <a:bodyPr/>
            <a:lstStyle/>
            <a:p>
              <a:endParaRPr lang="es-ES_tradnl"/>
            </a:p>
          </p:txBody>
        </p:sp>
      </p:grpSp>
      <p:grpSp>
        <p:nvGrpSpPr>
          <p:cNvPr id="8" name="Group 8"/>
          <p:cNvGrpSpPr/>
          <p:nvPr/>
        </p:nvGrpSpPr>
        <p:grpSpPr>
          <a:xfrm>
            <a:off x="17616190" y="9202268"/>
            <a:ext cx="102139" cy="102110"/>
            <a:chOff x="0" y="0"/>
            <a:chExt cx="136185" cy="136147"/>
          </a:xfrm>
        </p:grpSpPr>
        <p:sp>
          <p:nvSpPr>
            <p:cNvPr id="9" name="Freeform 9"/>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8"/>
              <a:stretch>
                <a:fillRect t="-14" r="-30" b="-16"/>
              </a:stretch>
            </a:blipFill>
          </p:spPr>
          <p:txBody>
            <a:bodyPr/>
            <a:lstStyle/>
            <a:p>
              <a:endParaRPr lang="es-ES_tradnl"/>
            </a:p>
          </p:txBody>
        </p:sp>
      </p:grpSp>
      <p:sp>
        <p:nvSpPr>
          <p:cNvPr id="18" name="TextBox 18"/>
          <p:cNvSpPr txBox="1"/>
          <p:nvPr/>
        </p:nvSpPr>
        <p:spPr>
          <a:xfrm>
            <a:off x="2212002" y="459439"/>
            <a:ext cx="15451191" cy="668068"/>
          </a:xfrm>
          <a:prstGeom prst="rect">
            <a:avLst/>
          </a:prstGeom>
        </p:spPr>
        <p:txBody>
          <a:bodyPr lIns="0" tIns="0" rIns="0" bIns="0" rtlCol="0" anchor="t">
            <a:spAutoFit/>
          </a:bodyPr>
          <a:lstStyle/>
          <a:p>
            <a:pPr algn="l">
              <a:lnSpc>
                <a:spcPts val="5238"/>
              </a:lnSpc>
            </a:pPr>
            <a:r>
              <a:rPr lang="es-ES_tradnl" sz="4365" dirty="0">
                <a:solidFill>
                  <a:srgbClr val="000000"/>
                </a:solidFill>
                <a:latin typeface="Arial Bold"/>
              </a:rPr>
              <a:t>Visual Studio </a:t>
            </a:r>
            <a:r>
              <a:rPr lang="es-ES_tradnl" sz="4365" dirty="0" err="1">
                <a:solidFill>
                  <a:srgbClr val="000000"/>
                </a:solidFill>
                <a:latin typeface="Arial Bold"/>
              </a:rPr>
              <a:t>Code</a:t>
            </a:r>
            <a:endParaRPr lang="es-ES_tradnl" sz="4365" dirty="0">
              <a:solidFill>
                <a:srgbClr val="000000"/>
              </a:solidFill>
              <a:latin typeface="Arial Bold"/>
            </a:endParaRPr>
          </a:p>
        </p:txBody>
      </p:sp>
      <p:sp>
        <p:nvSpPr>
          <p:cNvPr id="19" name="Rectangle 11">
            <a:extLst>
              <a:ext uri="{FF2B5EF4-FFF2-40B4-BE49-F238E27FC236}">
                <a16:creationId xmlns:a16="http://schemas.microsoft.com/office/drawing/2014/main" id="{DEBA0908-EBDB-B523-2189-4BC0329351DC}"/>
              </a:ext>
            </a:extLst>
          </p:cNvPr>
          <p:cNvSpPr>
            <a:spLocks noChangeArrowheads="1"/>
          </p:cNvSpPr>
          <p:nvPr/>
        </p:nvSpPr>
        <p:spPr bwMode="auto">
          <a:xfrm>
            <a:off x="1143000" y="2304211"/>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_tradnl"/>
          </a:p>
        </p:txBody>
      </p:sp>
      <p:pic>
        <p:nvPicPr>
          <p:cNvPr id="2054" name="Picture 6">
            <a:extLst>
              <a:ext uri="{FF2B5EF4-FFF2-40B4-BE49-F238E27FC236}">
                <a16:creationId xmlns:a16="http://schemas.microsoft.com/office/drawing/2014/main" id="{234FB2F5-6107-8DC2-657D-A0283F55DA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3151751"/>
            <a:ext cx="2396850" cy="239685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B35F7C57-0069-4871-5506-D969503A6B63}"/>
              </a:ext>
            </a:extLst>
          </p:cNvPr>
          <p:cNvSpPr txBox="1"/>
          <p:nvPr/>
        </p:nvSpPr>
        <p:spPr>
          <a:xfrm>
            <a:off x="4854197" y="2103957"/>
            <a:ext cx="12542988" cy="6632585"/>
          </a:xfrm>
          <a:prstGeom prst="rect">
            <a:avLst/>
          </a:prstGeom>
          <a:noFill/>
        </p:spPr>
        <p:txBody>
          <a:bodyPr wrap="square" lIns="91440" tIns="45720" rIns="91440" bIns="45720" anchor="t">
            <a:spAutoFit/>
          </a:bodyPr>
          <a:lstStyle/>
          <a:p>
            <a:pPr algn="just"/>
            <a:r>
              <a:rPr lang="es-CL" sz="2500" b="0" i="0" u="none" strike="noStrike" dirty="0">
                <a:effectLst/>
                <a:latin typeface="Consolas"/>
                <a:cs typeface="Consolas" panose="020B0609020204030204" pitchFamily="49" charset="0"/>
              </a:rPr>
              <a:t>Visual Studio </a:t>
            </a:r>
            <a:r>
              <a:rPr lang="es-CL" sz="2500" b="0" i="0" u="none" strike="noStrike" err="1">
                <a:effectLst/>
                <a:latin typeface="Consolas"/>
                <a:cs typeface="Consolas" panose="020B0609020204030204" pitchFamily="49" charset="0"/>
              </a:rPr>
              <a:t>Code</a:t>
            </a:r>
            <a:r>
              <a:rPr lang="es-CL" sz="2500" b="0" i="0" u="none" strike="noStrike" dirty="0">
                <a:effectLst/>
                <a:latin typeface="Consolas"/>
                <a:cs typeface="Consolas" panose="020B0609020204030204" pitchFamily="49" charset="0"/>
              </a:rPr>
              <a:t> (VS </a:t>
            </a:r>
            <a:r>
              <a:rPr lang="es-CL" sz="2500" b="0" i="0" u="none" strike="noStrike" err="1">
                <a:effectLst/>
                <a:latin typeface="Consolas"/>
                <a:cs typeface="Consolas" panose="020B0609020204030204" pitchFamily="49" charset="0"/>
              </a:rPr>
              <a:t>Code</a:t>
            </a:r>
            <a:r>
              <a:rPr lang="es-CL" sz="2500" b="0" i="0" u="none" strike="noStrike" dirty="0">
                <a:effectLst/>
                <a:latin typeface="Consolas"/>
                <a:cs typeface="Consolas" panose="020B0609020204030204" pitchFamily="49" charset="0"/>
              </a:rPr>
              <a:t>) es un editor de código fuente gratuito y altamente personalizable desarrollado por Microsoft. Aunque es ligero y de carga rápida, ofrece una variedad de características avanzadas que lo convierten en una herramienta popular para desarrolladores de software. Algunas de sus características clave incluyen un sistema de extensiones robusto que permite la integración con una amplia gama de lenguajes de programación y herramientas, un depurador integrado, resaltado de sintaxis, autocompletado inteligente, control de versiones, y una interfaz de usuario intuitiva. VS </a:t>
            </a:r>
            <a:r>
              <a:rPr lang="es-CL" sz="2500" b="0" i="0" u="none" strike="noStrike" err="1">
                <a:effectLst/>
                <a:latin typeface="Consolas"/>
                <a:cs typeface="Consolas" panose="020B0609020204030204" pitchFamily="49" charset="0"/>
              </a:rPr>
              <a:t>Code</a:t>
            </a:r>
            <a:r>
              <a:rPr lang="es-CL" sz="2500" b="0" i="0" u="none" strike="noStrike" dirty="0">
                <a:effectLst/>
                <a:latin typeface="Consolas"/>
                <a:cs typeface="Consolas" panose="020B0609020204030204" pitchFamily="49" charset="0"/>
              </a:rPr>
              <a:t> es multiplataforma, compatible con Windows, macOS y Linux, lo que permite a los desarrolladores trabajar de manera consistente en diferentes sistemas operativos. Su comunidad activa y la amplia variedad de extensiones disponibles hacen de Visual Studio </a:t>
            </a:r>
            <a:r>
              <a:rPr lang="es-CL" sz="2500" b="0" i="0" u="none" strike="noStrike" err="1">
                <a:effectLst/>
                <a:latin typeface="Consolas"/>
                <a:cs typeface="Consolas" panose="020B0609020204030204" pitchFamily="49" charset="0"/>
              </a:rPr>
              <a:t>Code</a:t>
            </a:r>
            <a:r>
              <a:rPr lang="es-CL" sz="2500" b="0" i="0" u="none" strike="noStrike" dirty="0">
                <a:effectLst/>
                <a:latin typeface="Consolas"/>
                <a:cs typeface="Consolas" panose="020B0609020204030204" pitchFamily="49" charset="0"/>
              </a:rPr>
              <a:t> una herramienta versátil y poderosa para la escritura de código y el desarrollo de software.</a:t>
            </a:r>
          </a:p>
          <a:p>
            <a:pPr algn="just"/>
            <a:endParaRPr lang="es-CL" sz="2500" dirty="0">
              <a:latin typeface="Consolas" panose="020B0609020204030204" pitchFamily="49" charset="0"/>
              <a:cs typeface="Consolas" panose="020B0609020204030204" pitchFamily="49" charset="0"/>
            </a:endParaRPr>
          </a:p>
          <a:p>
            <a:pPr algn="just"/>
            <a:r>
              <a:rPr lang="es-CL" sz="2500" dirty="0">
                <a:latin typeface="Consolas"/>
                <a:cs typeface="Consolas" panose="020B0609020204030204" pitchFamily="49" charset="0"/>
              </a:rPr>
              <a:t>Esta será nuestra herramienta durante el semestre</a:t>
            </a:r>
            <a:endParaRPr lang="es-ES_tradnl" sz="2500" dirty="0">
              <a:latin typeface="Consolas"/>
              <a:cs typeface="Consolas" panose="020B0609020204030204" pitchFamily="49" charset="0"/>
            </a:endParaRPr>
          </a:p>
        </p:txBody>
      </p:sp>
    </p:spTree>
    <p:extLst>
      <p:ext uri="{BB962C8B-B14F-4D97-AF65-F5344CB8AC3E}">
        <p14:creationId xmlns:p14="http://schemas.microsoft.com/office/powerpoint/2010/main" val="70121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775" y="596752"/>
            <a:ext cx="2040446" cy="964120"/>
          </a:xfrm>
          <a:custGeom>
            <a:avLst/>
            <a:gdLst/>
            <a:ahLst/>
            <a:cxnLst/>
            <a:rect l="l" t="t" r="r" b="b"/>
            <a:pathLst>
              <a:path w="2040446" h="964120">
                <a:moveTo>
                  <a:pt x="0" y="0"/>
                </a:moveTo>
                <a:lnTo>
                  <a:pt x="2040445" y="0"/>
                </a:lnTo>
                <a:lnTo>
                  <a:pt x="2040445" y="964120"/>
                </a:lnTo>
                <a:lnTo>
                  <a:pt x="0" y="9641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_tradnl"/>
          </a:p>
        </p:txBody>
      </p:sp>
      <p:grpSp>
        <p:nvGrpSpPr>
          <p:cNvPr id="3" name="Group 3"/>
          <p:cNvGrpSpPr/>
          <p:nvPr/>
        </p:nvGrpSpPr>
        <p:grpSpPr>
          <a:xfrm>
            <a:off x="15405859" y="9279220"/>
            <a:ext cx="1433470" cy="464925"/>
            <a:chOff x="0" y="0"/>
            <a:chExt cx="1911293" cy="619900"/>
          </a:xfrm>
        </p:grpSpPr>
        <p:sp>
          <p:nvSpPr>
            <p:cNvPr id="4" name="Freeform 4"/>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4"/>
              <a:stretch>
                <a:fillRect t="-25" r="2" b="-27"/>
              </a:stretch>
            </a:blipFill>
          </p:spPr>
          <p:txBody>
            <a:bodyPr/>
            <a:lstStyle/>
            <a:p>
              <a:endParaRPr lang="es-ES_tradnl"/>
            </a:p>
          </p:txBody>
        </p:sp>
      </p:grpSp>
      <p:sp>
        <p:nvSpPr>
          <p:cNvPr id="5" name="Freeform 5"/>
          <p:cNvSpPr/>
          <p:nvPr/>
        </p:nvSpPr>
        <p:spPr>
          <a:xfrm>
            <a:off x="16938511"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ES_tradnl"/>
          </a:p>
        </p:txBody>
      </p:sp>
      <p:grpSp>
        <p:nvGrpSpPr>
          <p:cNvPr id="6" name="Group 6"/>
          <p:cNvGrpSpPr/>
          <p:nvPr/>
        </p:nvGrpSpPr>
        <p:grpSpPr>
          <a:xfrm>
            <a:off x="17329950" y="9311467"/>
            <a:ext cx="333244" cy="434315"/>
            <a:chOff x="0" y="0"/>
            <a:chExt cx="444325" cy="579087"/>
          </a:xfrm>
        </p:grpSpPr>
        <p:sp>
          <p:nvSpPr>
            <p:cNvPr id="7" name="Freeform 7"/>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7"/>
              <a:stretch>
                <a:fillRect t="-421" r="10" b="-415"/>
              </a:stretch>
            </a:blipFill>
          </p:spPr>
          <p:txBody>
            <a:bodyPr/>
            <a:lstStyle/>
            <a:p>
              <a:endParaRPr lang="es-ES_tradnl"/>
            </a:p>
          </p:txBody>
        </p:sp>
      </p:grpSp>
      <p:grpSp>
        <p:nvGrpSpPr>
          <p:cNvPr id="8" name="Group 8"/>
          <p:cNvGrpSpPr/>
          <p:nvPr/>
        </p:nvGrpSpPr>
        <p:grpSpPr>
          <a:xfrm>
            <a:off x="17616190" y="9202268"/>
            <a:ext cx="102139" cy="102110"/>
            <a:chOff x="0" y="0"/>
            <a:chExt cx="136185" cy="136147"/>
          </a:xfrm>
        </p:grpSpPr>
        <p:sp>
          <p:nvSpPr>
            <p:cNvPr id="9" name="Freeform 9"/>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8"/>
              <a:stretch>
                <a:fillRect t="-14" r="-30" b="-16"/>
              </a:stretch>
            </a:blipFill>
          </p:spPr>
          <p:txBody>
            <a:bodyPr/>
            <a:lstStyle/>
            <a:p>
              <a:endParaRPr lang="es-ES_tradnl"/>
            </a:p>
          </p:txBody>
        </p:sp>
      </p:grpSp>
      <p:sp>
        <p:nvSpPr>
          <p:cNvPr id="18" name="TextBox 18"/>
          <p:cNvSpPr txBox="1"/>
          <p:nvPr/>
        </p:nvSpPr>
        <p:spPr>
          <a:xfrm>
            <a:off x="2212002" y="459439"/>
            <a:ext cx="15451191" cy="668068"/>
          </a:xfrm>
          <a:prstGeom prst="rect">
            <a:avLst/>
          </a:prstGeom>
        </p:spPr>
        <p:txBody>
          <a:bodyPr lIns="0" tIns="0" rIns="0" bIns="0" rtlCol="0" anchor="t">
            <a:spAutoFit/>
          </a:bodyPr>
          <a:lstStyle/>
          <a:p>
            <a:pPr algn="l">
              <a:lnSpc>
                <a:spcPts val="5238"/>
              </a:lnSpc>
            </a:pPr>
            <a:r>
              <a:rPr lang="es-ES_tradnl" sz="4365" dirty="0">
                <a:solidFill>
                  <a:srgbClr val="000000"/>
                </a:solidFill>
                <a:latin typeface="Arial Bold"/>
              </a:rPr>
              <a:t>Abre la aplicación Visual Studio </a:t>
            </a:r>
            <a:r>
              <a:rPr lang="es-ES_tradnl" sz="4365" dirty="0" err="1">
                <a:solidFill>
                  <a:srgbClr val="000000"/>
                </a:solidFill>
                <a:latin typeface="Arial Bold"/>
              </a:rPr>
              <a:t>Code</a:t>
            </a:r>
            <a:r>
              <a:rPr lang="es-ES_tradnl" sz="4365" dirty="0">
                <a:solidFill>
                  <a:srgbClr val="000000"/>
                </a:solidFill>
                <a:latin typeface="Arial Bold"/>
              </a:rPr>
              <a:t> </a:t>
            </a:r>
          </a:p>
        </p:txBody>
      </p:sp>
      <p:sp>
        <p:nvSpPr>
          <p:cNvPr id="19" name="Rectangle 11">
            <a:extLst>
              <a:ext uri="{FF2B5EF4-FFF2-40B4-BE49-F238E27FC236}">
                <a16:creationId xmlns:a16="http://schemas.microsoft.com/office/drawing/2014/main" id="{DEBA0908-EBDB-B523-2189-4BC0329351DC}"/>
              </a:ext>
            </a:extLst>
          </p:cNvPr>
          <p:cNvSpPr>
            <a:spLocks noChangeArrowheads="1"/>
          </p:cNvSpPr>
          <p:nvPr/>
        </p:nvSpPr>
        <p:spPr bwMode="auto">
          <a:xfrm>
            <a:off x="1143000" y="2304211"/>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_tradnl"/>
          </a:p>
        </p:txBody>
      </p:sp>
      <p:sp>
        <p:nvSpPr>
          <p:cNvPr id="21" name="Rectangle 12">
            <a:extLst>
              <a:ext uri="{FF2B5EF4-FFF2-40B4-BE49-F238E27FC236}">
                <a16:creationId xmlns:a16="http://schemas.microsoft.com/office/drawing/2014/main" id="{E7637572-0CD1-E23C-F6F0-7994A3F9BB54}"/>
              </a:ext>
            </a:extLst>
          </p:cNvPr>
          <p:cNvSpPr>
            <a:spLocks noChangeArrowheads="1"/>
          </p:cNvSpPr>
          <p:nvPr/>
        </p:nvSpPr>
        <p:spPr bwMode="auto">
          <a:xfrm>
            <a:off x="813026" y="2661691"/>
            <a:ext cx="8302621"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kumimoji="0" lang="es-CL" altLang="es-CL" sz="2500" b="0" i="0" u="none" strike="noStrike" cap="none" normalizeH="0" baseline="0" dirty="0">
                <a:ln>
                  <a:noFill/>
                </a:ln>
                <a:effectLst/>
                <a:latin typeface="Consolas"/>
                <a:ea typeface="Times New Roman" panose="02020603050405020304" pitchFamily="18" charset="0"/>
                <a:cs typeface="Consolas" panose="020B0609020204030204" pitchFamily="49" charset="0"/>
              </a:rPr>
              <a:t>En todos los computadores de informática de Duoc UC se encuentra ya instalado el software Visual Studio </a:t>
            </a:r>
            <a:r>
              <a:rPr kumimoji="0" lang="es-CL" altLang="es-CL" sz="2500" b="0" i="0" u="none" strike="noStrike" cap="none" normalizeH="0" baseline="0" err="1">
                <a:ln>
                  <a:noFill/>
                </a:ln>
                <a:effectLst/>
                <a:latin typeface="Consolas"/>
                <a:ea typeface="Times New Roman" panose="02020603050405020304" pitchFamily="18" charset="0"/>
                <a:cs typeface="Consolas" panose="020B0609020204030204" pitchFamily="49" charset="0"/>
              </a:rPr>
              <a:t>Code</a:t>
            </a:r>
            <a:r>
              <a:rPr kumimoji="0" lang="es-CL" altLang="es-CL" sz="2500" b="0" i="0" u="none" strike="noStrike" cap="none" normalizeH="0" baseline="0" dirty="0">
                <a:ln>
                  <a:noFill/>
                </a:ln>
                <a:effectLst/>
                <a:latin typeface="Consolas"/>
                <a:ea typeface="Times New Roman" panose="02020603050405020304" pitchFamily="18" charset="0"/>
                <a:cs typeface="Consolas" panose="020B0609020204030204" pitchFamily="49" charset="0"/>
              </a:rPr>
              <a:t>, este IDE(Entorno de Desarrollo Integrado) lo utilizaremos durante todo el semestre.</a:t>
            </a:r>
            <a:r>
              <a:rPr lang="es-CL" altLang="es-CL" sz="2500" dirty="0">
                <a:latin typeface="Consolas"/>
                <a:ea typeface="Times New Roman" panose="02020603050405020304" pitchFamily="18" charset="0"/>
                <a:cs typeface="Consolas" panose="020B0609020204030204" pitchFamily="49" charset="0"/>
              </a:rPr>
              <a:t> </a:t>
            </a:r>
            <a:endParaRPr lang="es-CL" altLang="es-CL" sz="2500" b="0" i="0" u="none" strike="noStrike" cap="none" normalizeH="0" baseline="0">
              <a:ln>
                <a:noFill/>
              </a:ln>
              <a:effectLst/>
              <a:latin typeface="Consolas" panose="020B0609020204030204" pitchFamily="49" charset="0"/>
              <a:ea typeface="Times New Roman" panose="02020603050405020304" pitchFamily="18" charset="0"/>
              <a:cs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s-CL" altLang="es-CL" sz="2500" dirty="0">
              <a:latin typeface="Consolas" panose="020B0609020204030204" pitchFamily="49" charset="0"/>
              <a:ea typeface="Times New Roman" panose="02020603050405020304" pitchFamily="18" charset="0"/>
              <a:cs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CL" altLang="es-CL" sz="2500" dirty="0">
                <a:latin typeface="Consolas"/>
                <a:ea typeface="Times New Roman" panose="02020603050405020304" pitchFamily="18" charset="0"/>
                <a:cs typeface="Consolas" panose="020B0609020204030204" pitchFamily="49" charset="0"/>
              </a:rPr>
              <a:t>A realizar en tu hogar: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CL" altLang="es-CL" sz="25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nsolas" panose="020B0609020204030204" pitchFamily="49" charset="0"/>
              </a:rPr>
              <a:t>Para reforzar en tu casa, debes instalar el software Visual Studio </a:t>
            </a:r>
            <a:r>
              <a:rPr kumimoji="0" lang="es-CL" altLang="es-CL" sz="2500" b="0" i="0" u="none" strike="noStrike" cap="none" normalizeH="0" baseline="0" dirty="0" err="1">
                <a:ln>
                  <a:noFill/>
                </a:ln>
                <a:solidFill>
                  <a:schemeClr val="tx1"/>
                </a:solidFill>
                <a:effectLst/>
                <a:latin typeface="Consolas" panose="020B0609020204030204" pitchFamily="49" charset="0"/>
                <a:ea typeface="Times New Roman" panose="02020603050405020304" pitchFamily="18" charset="0"/>
                <a:cs typeface="Consolas" panose="020B0609020204030204" pitchFamily="49" charset="0"/>
              </a:rPr>
              <a:t>Code</a:t>
            </a:r>
            <a:r>
              <a:rPr kumimoji="0" lang="es-CL" altLang="es-CL" sz="25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nsolas" panose="020B0609020204030204" pitchFamily="49" charset="0"/>
              </a:rPr>
              <a:t> en tu computador. Para eso te recomendamos seguir este video:</a:t>
            </a:r>
          </a:p>
          <a:p>
            <a:pPr marL="0" marR="0" lvl="0" indent="0" algn="just" defTabSz="914400" rtl="0" eaLnBrk="0" fontAlgn="base" latinLnBrk="0" hangingPunct="0">
              <a:lnSpc>
                <a:spcPct val="100000"/>
              </a:lnSpc>
              <a:spcBef>
                <a:spcPct val="0"/>
              </a:spcBef>
              <a:spcAft>
                <a:spcPct val="0"/>
              </a:spcAft>
              <a:buClrTx/>
              <a:buSzTx/>
              <a:buFontTx/>
              <a:buNone/>
              <a:tabLst/>
            </a:pPr>
            <a:endParaRPr lang="es-CL" altLang="es-CL" sz="2500" dirty="0">
              <a:latin typeface="Consolas" panose="020B0609020204030204" pitchFamily="49" charset="0"/>
              <a:cs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L" altLang="es-CL" sz="25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hlinkClick r:id="rId9"/>
              </a:rPr>
              <a:t>https://www.youtube.com/watch?v=-IyA_Yvs8IQ</a:t>
            </a:r>
            <a:endParaRPr kumimoji="0" lang="es-CL" altLang="es-CL" sz="25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s-CL" altLang="es-CL" sz="2500" dirty="0">
              <a:latin typeface="Consolas" panose="020B0609020204030204" pitchFamily="49" charset="0"/>
              <a:cs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L" altLang="es-CL" sz="25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p:txBody>
      </p:sp>
      <p:pic>
        <p:nvPicPr>
          <p:cNvPr id="2054" name="Picture 6">
            <a:extLst>
              <a:ext uri="{FF2B5EF4-FFF2-40B4-BE49-F238E27FC236}">
                <a16:creationId xmlns:a16="http://schemas.microsoft.com/office/drawing/2014/main" id="{234FB2F5-6107-8DC2-657D-A0283F55DA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0" y="3397986"/>
            <a:ext cx="3311250" cy="331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39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grpSp>
        <p:nvGrpSpPr>
          <p:cNvPr id="10" name="Group 10"/>
          <p:cNvGrpSpPr/>
          <p:nvPr/>
        </p:nvGrpSpPr>
        <p:grpSpPr>
          <a:xfrm>
            <a:off x="12420600" y="3470273"/>
            <a:ext cx="4482726" cy="4482726"/>
            <a:chOff x="0" y="0"/>
            <a:chExt cx="5976968" cy="5976968"/>
          </a:xfrm>
        </p:grpSpPr>
        <p:sp>
          <p:nvSpPr>
            <p:cNvPr id="11" name="Freeform 11"/>
            <p:cNvSpPr/>
            <p:nvPr/>
          </p:nvSpPr>
          <p:spPr>
            <a:xfrm>
              <a:off x="0" y="0"/>
              <a:ext cx="5977001" cy="5977001"/>
            </a:xfrm>
            <a:custGeom>
              <a:avLst/>
              <a:gdLst/>
              <a:ahLst/>
              <a:cxnLst/>
              <a:rect l="l" t="t" r="r" b="b"/>
              <a:pathLst>
                <a:path w="5977001" h="5977001">
                  <a:moveTo>
                    <a:pt x="0" y="0"/>
                  </a:moveTo>
                  <a:lnTo>
                    <a:pt x="5977001" y="0"/>
                  </a:lnTo>
                  <a:lnTo>
                    <a:pt x="5977001" y="5977001"/>
                  </a:lnTo>
                  <a:lnTo>
                    <a:pt x="0" y="5977001"/>
                  </a:lnTo>
                  <a:lnTo>
                    <a:pt x="0" y="0"/>
                  </a:lnTo>
                  <a:close/>
                </a:path>
              </a:pathLst>
            </a:custGeom>
            <a:blipFill>
              <a:blip r:embed="rId10"/>
              <a:stretch>
                <a:fillRect/>
              </a:stretch>
            </a:blipFill>
          </p:spPr>
          <p:txBody>
            <a:bodyPr/>
            <a:lstStyle/>
            <a:p>
              <a:endParaRPr lang="es-ES_tradnl"/>
            </a:p>
          </p:txBody>
        </p:sp>
      </p:gr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Copia el siguiente Código en tu Visual Studio </a:t>
            </a:r>
            <a:r>
              <a:rPr lang="es-ES_tradnl" sz="4365" dirty="0" err="1">
                <a:solidFill>
                  <a:srgbClr val="000000"/>
                </a:solidFill>
                <a:latin typeface="Consolas" panose="020B0609020204030204" pitchFamily="49" charset="0"/>
                <a:cs typeface="Consolas" panose="020B0609020204030204" pitchFamily="49" charset="0"/>
              </a:rPr>
              <a:t>Code</a:t>
            </a:r>
            <a:endParaRPr lang="es-ES_tradnl" sz="4365" dirty="0">
              <a:solidFill>
                <a:srgbClr val="000000"/>
              </a:solidFill>
              <a:latin typeface="Consolas" panose="020B0609020204030204" pitchFamily="49" charset="0"/>
              <a:cs typeface="Consolas" panose="020B0609020204030204" pitchFamily="49" charset="0"/>
            </a:endParaRPr>
          </a:p>
        </p:txBody>
      </p:sp>
      <p:pic>
        <p:nvPicPr>
          <p:cNvPr id="13" name="Imagen 12">
            <a:extLst>
              <a:ext uri="{FF2B5EF4-FFF2-40B4-BE49-F238E27FC236}">
                <a16:creationId xmlns:a16="http://schemas.microsoft.com/office/drawing/2014/main" id="{BC276CF2-3208-254E-8923-80C6C3C4A5DB}"/>
              </a:ext>
            </a:extLst>
          </p:cNvPr>
          <p:cNvPicPr>
            <a:picLocks noChangeAspect="1"/>
          </p:cNvPicPr>
          <p:nvPr/>
        </p:nvPicPr>
        <p:blipFill>
          <a:blip r:embed="rId11"/>
          <a:stretch>
            <a:fillRect/>
          </a:stretch>
        </p:blipFill>
        <p:spPr>
          <a:xfrm>
            <a:off x="1380167" y="4364628"/>
            <a:ext cx="10424583" cy="952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551" y="3038"/>
            <a:ext cx="18290521" cy="10283060"/>
            <a:chOff x="0" y="0"/>
            <a:chExt cx="24387361" cy="13710747"/>
          </a:xfrm>
        </p:grpSpPr>
        <p:sp>
          <p:nvSpPr>
            <p:cNvPr id="3" name="Freeform 3"/>
            <p:cNvSpPr/>
            <p:nvPr/>
          </p:nvSpPr>
          <p:spPr>
            <a:xfrm>
              <a:off x="0" y="0"/>
              <a:ext cx="24387302" cy="13710793"/>
            </a:xfrm>
            <a:custGeom>
              <a:avLst/>
              <a:gdLst/>
              <a:ahLst/>
              <a:cxnLst/>
              <a:rect l="l" t="t" r="r" b="b"/>
              <a:pathLst>
                <a:path w="24387302" h="13710793">
                  <a:moveTo>
                    <a:pt x="0" y="0"/>
                  </a:moveTo>
                  <a:lnTo>
                    <a:pt x="24387302" y="0"/>
                  </a:lnTo>
                  <a:lnTo>
                    <a:pt x="24387302" y="13710793"/>
                  </a:lnTo>
                  <a:lnTo>
                    <a:pt x="0" y="13710793"/>
                  </a:lnTo>
                  <a:lnTo>
                    <a:pt x="0" y="0"/>
                  </a:lnTo>
                  <a:close/>
                </a:path>
              </a:pathLst>
            </a:custGeom>
            <a:blipFill>
              <a:blip r:embed="rId2"/>
              <a:stretch>
                <a:fillRect/>
              </a:stretch>
            </a:blipFill>
          </p:spPr>
          <p:txBody>
            <a:bodyPr/>
            <a:lstStyle/>
            <a:p>
              <a:endParaRPr lang="es-ES_tradnl"/>
            </a:p>
          </p:txBody>
        </p:sp>
      </p:grpSp>
      <p:sp>
        <p:nvSpPr>
          <p:cNvPr id="4" name="TextBox 4"/>
          <p:cNvSpPr txBox="1"/>
          <p:nvPr/>
        </p:nvSpPr>
        <p:spPr>
          <a:xfrm>
            <a:off x="202141" y="6489426"/>
            <a:ext cx="9453138" cy="923394"/>
          </a:xfrm>
          <a:prstGeom prst="rect">
            <a:avLst/>
          </a:prstGeom>
        </p:spPr>
        <p:txBody>
          <a:bodyPr lIns="0" tIns="0" rIns="0" bIns="0" rtlCol="0" anchor="t">
            <a:spAutoFit/>
          </a:bodyPr>
          <a:lstStyle/>
          <a:p>
            <a:pPr algn="r">
              <a:lnSpc>
                <a:spcPts val="7203"/>
              </a:lnSpc>
            </a:pPr>
            <a:r>
              <a:rPr lang="en-US" sz="6002" dirty="0" err="1">
                <a:solidFill>
                  <a:srgbClr val="000000"/>
                </a:solidFill>
                <a:latin typeface="Arial Bold"/>
              </a:rPr>
              <a:t>Reflexiones</a:t>
            </a:r>
            <a:endParaRPr lang="en-US" sz="6002" dirty="0">
              <a:solidFill>
                <a:srgbClr val="000000"/>
              </a:solidFill>
              <a:latin typeface="Arial Bold"/>
            </a:endParaRPr>
          </a:p>
        </p:txBody>
      </p:sp>
      <p:sp>
        <p:nvSpPr>
          <p:cNvPr id="5" name="TextBox 5"/>
          <p:cNvSpPr txBox="1"/>
          <p:nvPr/>
        </p:nvSpPr>
        <p:spPr>
          <a:xfrm>
            <a:off x="8267435" y="5609138"/>
            <a:ext cx="1732639" cy="1362712"/>
          </a:xfrm>
          <a:prstGeom prst="rect">
            <a:avLst/>
          </a:prstGeom>
        </p:spPr>
        <p:txBody>
          <a:bodyPr lIns="0" tIns="0" rIns="0" bIns="0" rtlCol="0" anchor="t">
            <a:spAutoFit/>
          </a:bodyPr>
          <a:lstStyle/>
          <a:p>
            <a:pPr algn="l">
              <a:lnSpc>
                <a:spcPts val="10477"/>
              </a:lnSpc>
            </a:pPr>
            <a:r>
              <a:rPr lang="en-US" sz="8731" spc="16">
                <a:solidFill>
                  <a:srgbClr val="000000"/>
                </a:solidFill>
                <a:latin typeface="Archivo Black Bold"/>
              </a:rPr>
              <a:t>03</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normAutofit fontScale="92500" lnSpcReduction="10000"/>
          </a:bodyPr>
          <a:lstStyle/>
          <a:p>
            <a:r>
              <a:rPr lang="es-CL" dirty="0"/>
              <a:t>Reflexionemos</a:t>
            </a:r>
          </a:p>
        </p:txBody>
      </p:sp>
      <p:sp>
        <p:nvSpPr>
          <p:cNvPr id="4" name="CuadroTexto 3">
            <a:extLst>
              <a:ext uri="{FF2B5EF4-FFF2-40B4-BE49-F238E27FC236}">
                <a16:creationId xmlns:a16="http://schemas.microsoft.com/office/drawing/2014/main" id="{281EE02D-06CB-8A21-36A3-4C6570DE527B}"/>
              </a:ext>
            </a:extLst>
          </p:cNvPr>
          <p:cNvSpPr txBox="1"/>
          <p:nvPr/>
        </p:nvSpPr>
        <p:spPr>
          <a:xfrm>
            <a:off x="1519721" y="4866254"/>
            <a:ext cx="15274410" cy="3452227"/>
          </a:xfrm>
          <a:prstGeom prst="rect">
            <a:avLst/>
          </a:prstGeom>
          <a:noFill/>
        </p:spPr>
        <p:txBody>
          <a:bodyPr wrap="square" lIns="91440" tIns="45720" rIns="91440" bIns="45720" anchor="t">
            <a:spAutoFit/>
          </a:bodyPr>
          <a:lstStyle/>
          <a:p>
            <a:pPr marL="415290" indent="-415290" algn="just">
              <a:buFont typeface="Arial" panose="020B0604020202020204" pitchFamily="34" charset="0"/>
              <a:buChar char="•"/>
            </a:pPr>
            <a:r>
              <a:rPr lang="es-CL" sz="2700" dirty="0">
                <a:latin typeface="Consolas"/>
                <a:cs typeface="Consolas"/>
              </a:rPr>
              <a:t>Debate con tu docente: ¿Qué significa que un lenguaje de programación sea fácil de usar?</a:t>
            </a:r>
          </a:p>
          <a:p>
            <a:pPr marL="415290" indent="-415290" algn="just">
              <a:buFont typeface="Arial" panose="020B0604020202020204" pitchFamily="34" charset="0"/>
              <a:buChar char="•"/>
            </a:pPr>
            <a:r>
              <a:rPr lang="es-CL" sz="2700" dirty="0">
                <a:latin typeface="Consolas"/>
                <a:cs typeface="Consolas"/>
              </a:rPr>
              <a:t>¿Por qué ha tomado relevancia Python a nivel mundial?</a:t>
            </a:r>
          </a:p>
          <a:p>
            <a:pPr marL="415290" indent="-415290" algn="just">
              <a:buFont typeface="Arial" panose="020B0604020202020204" pitchFamily="34" charset="0"/>
              <a:buChar char="•"/>
            </a:pPr>
            <a:r>
              <a:rPr lang="es-CL" sz="2700" dirty="0">
                <a:latin typeface="Consolas"/>
                <a:cs typeface="Consolas"/>
              </a:rPr>
              <a:t>¿Qué otros lenguajes anteriormente han sido relevantes en la industria?.  </a:t>
            </a:r>
          </a:p>
          <a:p>
            <a:pPr marL="415290" indent="-415290" algn="just">
              <a:buFont typeface="Arial" panose="020B0604020202020204" pitchFamily="34" charset="0"/>
              <a:buChar char="•"/>
            </a:pPr>
            <a:r>
              <a:rPr lang="es-CL" sz="2700" dirty="0">
                <a:latin typeface="Consolas"/>
                <a:cs typeface="Consolas"/>
              </a:rPr>
              <a:t>En 10 años más, ¿Python seguirá siendo uno de los lenguajes de programación más usados?¿Qué crees tu?</a:t>
            </a:r>
          </a:p>
          <a:p>
            <a:pPr marL="415290" indent="-415290" algn="just">
              <a:buFont typeface="Arial" panose="020B0604020202020204" pitchFamily="34" charset="0"/>
              <a:buChar char="•"/>
            </a:pPr>
            <a:r>
              <a:rPr lang="es-CL" sz="2700" dirty="0">
                <a:latin typeface="Consolas"/>
                <a:cs typeface="Consolas"/>
              </a:rPr>
              <a:t>¿Deberás aprender nuevos lenguajes de programación en el futuro?</a:t>
            </a:r>
          </a:p>
          <a:p>
            <a:pPr algn="just"/>
            <a:endParaRPr lang="es-CL" sz="2729" dirty="0">
              <a:latin typeface="Consolas"/>
              <a:cs typeface="Consolas"/>
            </a:endParaRPr>
          </a:p>
        </p:txBody>
      </p:sp>
      <p:pic>
        <p:nvPicPr>
          <p:cNvPr id="5" name="Google Shape;182;p17" descr="http://www.clipartroo.com/images/33/group-talking-clipart-33811.png">
            <a:extLst>
              <a:ext uri="{FF2B5EF4-FFF2-40B4-BE49-F238E27FC236}">
                <a16:creationId xmlns:a16="http://schemas.microsoft.com/office/drawing/2014/main" id="{9D2CD1C6-5DFB-698B-E265-C31844150B60}"/>
              </a:ext>
            </a:extLst>
          </p:cNvPr>
          <p:cNvPicPr preferRelativeResize="0"/>
          <p:nvPr/>
        </p:nvPicPr>
        <p:blipFill rotWithShape="1">
          <a:blip r:embed="rId2">
            <a:alphaModFix/>
          </a:blip>
          <a:srcRect/>
          <a:stretch/>
        </p:blipFill>
        <p:spPr>
          <a:xfrm>
            <a:off x="5193371" y="617596"/>
            <a:ext cx="6211925" cy="3854015"/>
          </a:xfrm>
          <a:prstGeom prst="rect">
            <a:avLst/>
          </a:prstGeom>
          <a:noFill/>
          <a:ln>
            <a:noFill/>
          </a:ln>
        </p:spPr>
      </p:pic>
    </p:spTree>
    <p:extLst>
      <p:ext uri="{BB962C8B-B14F-4D97-AF65-F5344CB8AC3E}">
        <p14:creationId xmlns:p14="http://schemas.microsoft.com/office/powerpoint/2010/main" val="305695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2521" y="969023"/>
            <a:ext cx="18290521" cy="10283060"/>
            <a:chOff x="0" y="0"/>
            <a:chExt cx="24387361" cy="13710747"/>
          </a:xfrm>
        </p:grpSpPr>
        <p:sp>
          <p:nvSpPr>
            <p:cNvPr id="5" name="Freeform 5"/>
            <p:cNvSpPr/>
            <p:nvPr/>
          </p:nvSpPr>
          <p:spPr>
            <a:xfrm>
              <a:off x="0" y="0"/>
              <a:ext cx="24387302" cy="13710793"/>
            </a:xfrm>
            <a:custGeom>
              <a:avLst/>
              <a:gdLst/>
              <a:ahLst/>
              <a:cxnLst/>
              <a:rect l="l" t="t" r="r" b="b"/>
              <a:pathLst>
                <a:path w="24387302" h="13710793">
                  <a:moveTo>
                    <a:pt x="0" y="0"/>
                  </a:moveTo>
                  <a:lnTo>
                    <a:pt x="24387302" y="0"/>
                  </a:lnTo>
                  <a:lnTo>
                    <a:pt x="24387302" y="13710793"/>
                  </a:lnTo>
                  <a:lnTo>
                    <a:pt x="0" y="13710793"/>
                  </a:lnTo>
                  <a:lnTo>
                    <a:pt x="0" y="0"/>
                  </a:lnTo>
                  <a:close/>
                </a:path>
              </a:pathLst>
            </a:custGeom>
            <a:blipFill>
              <a:blip r:embed="rId2"/>
              <a:stretch>
                <a:fillRect/>
              </a:stretch>
            </a:blipFill>
          </p:spPr>
          <p:txBody>
            <a:bodyPr/>
            <a:lstStyle/>
            <a:p>
              <a:endParaRPr lang="es-ES_tradnl"/>
            </a:p>
          </p:txBody>
        </p:sp>
      </p:grpSp>
      <p:sp>
        <p:nvSpPr>
          <p:cNvPr id="6" name="TextBox 6"/>
          <p:cNvSpPr txBox="1"/>
          <p:nvPr/>
        </p:nvSpPr>
        <p:spPr>
          <a:xfrm>
            <a:off x="847806" y="1753976"/>
            <a:ext cx="8613770" cy="4356577"/>
          </a:xfrm>
          <a:prstGeom prst="rect">
            <a:avLst/>
          </a:prstGeom>
        </p:spPr>
        <p:txBody>
          <a:bodyPr lIns="0" tIns="0" rIns="0" bIns="0" rtlCol="0" anchor="t">
            <a:spAutoFit/>
          </a:bodyPr>
          <a:lstStyle/>
          <a:p>
            <a:pPr algn="l">
              <a:lnSpc>
                <a:spcPts val="1527"/>
              </a:lnSpc>
            </a:pPr>
            <a:endParaRPr lang="es-ES" dirty="0">
              <a:ea typeface="Calibri"/>
              <a:cs typeface="Calibri"/>
            </a:endParaRPr>
          </a:p>
          <a:p>
            <a:pPr>
              <a:lnSpc>
                <a:spcPts val="4140"/>
              </a:lnSpc>
            </a:pPr>
            <a:r>
              <a:rPr lang="es-CL" sz="2700" dirty="0">
                <a:latin typeface="Consolas"/>
              </a:rPr>
              <a:t>En el mundo actual, la programación se ha convertido en una habilidad esencial en diversos campos profesionales. El lenguaje de programación Python, reconocido por su simplicidad y versatilidad, se ha destacado como una herramienta poderosa para resolver problemas y analizar datos de manera eficiente </a:t>
            </a:r>
            <a:endParaRPr lang="en-US" sz="2710" dirty="0">
              <a:solidFill>
                <a:srgbClr val="000000"/>
              </a:solidFill>
              <a:latin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58" y="0"/>
            <a:ext cx="18278996" cy="10286098"/>
            <a:chOff x="0" y="0"/>
            <a:chExt cx="24371995" cy="13714797"/>
          </a:xfrm>
        </p:grpSpPr>
        <p:sp>
          <p:nvSpPr>
            <p:cNvPr id="3" name="Freeform 3"/>
            <p:cNvSpPr/>
            <p:nvPr/>
          </p:nvSpPr>
          <p:spPr>
            <a:xfrm>
              <a:off x="0" y="0"/>
              <a:ext cx="24371936" cy="13714857"/>
            </a:xfrm>
            <a:custGeom>
              <a:avLst/>
              <a:gdLst/>
              <a:ahLst/>
              <a:cxnLst/>
              <a:rect l="l" t="t" r="r" b="b"/>
              <a:pathLst>
                <a:path w="24371936" h="13714857">
                  <a:moveTo>
                    <a:pt x="0" y="0"/>
                  </a:moveTo>
                  <a:lnTo>
                    <a:pt x="24371936" y="0"/>
                  </a:lnTo>
                  <a:lnTo>
                    <a:pt x="24371936" y="13714857"/>
                  </a:lnTo>
                  <a:lnTo>
                    <a:pt x="0" y="13714857"/>
                  </a:lnTo>
                  <a:lnTo>
                    <a:pt x="0" y="0"/>
                  </a:lnTo>
                  <a:close/>
                </a:path>
              </a:pathLst>
            </a:custGeom>
            <a:blipFill>
              <a:blip r:embed="rId2"/>
              <a:stretch>
                <a:fillRect/>
              </a:stretch>
            </a:blipFill>
          </p:spPr>
          <p:txBody>
            <a:bodyPr/>
            <a:lstStyle/>
            <a:p>
              <a:endParaRPr lang="es-ES_tradnl"/>
            </a:p>
          </p:txBody>
        </p:sp>
      </p:grpSp>
      <p:sp>
        <p:nvSpPr>
          <p:cNvPr id="4" name="TextBox 4"/>
          <p:cNvSpPr txBox="1"/>
          <p:nvPr/>
        </p:nvSpPr>
        <p:spPr>
          <a:xfrm>
            <a:off x="7377495" y="912244"/>
            <a:ext cx="8537504" cy="851377"/>
          </a:xfrm>
          <a:prstGeom prst="rect">
            <a:avLst/>
          </a:prstGeom>
        </p:spPr>
        <p:txBody>
          <a:bodyPr lIns="0" tIns="0" rIns="0" bIns="0" rtlCol="0" anchor="t">
            <a:spAutoFit/>
          </a:bodyPr>
          <a:lstStyle/>
          <a:p>
            <a:pPr algn="l">
              <a:lnSpc>
                <a:spcPts val="6548"/>
              </a:lnSpc>
            </a:pPr>
            <a:r>
              <a:rPr lang="en-US" sz="5456" spc="10" dirty="0">
                <a:solidFill>
                  <a:srgbClr val="000000"/>
                </a:solidFill>
                <a:latin typeface="Archivo Black Bold"/>
              </a:rPr>
              <a:t>2.1.1: </a:t>
            </a:r>
            <a:r>
              <a:rPr lang="en-US" sz="5456" spc="10" dirty="0" err="1">
                <a:solidFill>
                  <a:srgbClr val="000000"/>
                </a:solidFill>
                <a:latin typeface="Archivo Black Bold"/>
              </a:rPr>
              <a:t>Contenidos</a:t>
            </a:r>
            <a:endParaRPr lang="en-US" sz="5456" spc="10" dirty="0">
              <a:solidFill>
                <a:srgbClr val="000000"/>
              </a:solidFill>
              <a:latin typeface="Archivo Black Bold"/>
            </a:endParaRPr>
          </a:p>
        </p:txBody>
      </p:sp>
      <p:sp>
        <p:nvSpPr>
          <p:cNvPr id="5" name="TextBox 5"/>
          <p:cNvSpPr txBox="1"/>
          <p:nvPr/>
        </p:nvSpPr>
        <p:spPr>
          <a:xfrm>
            <a:off x="8657417" y="3466221"/>
            <a:ext cx="970278" cy="1019175"/>
          </a:xfrm>
          <a:prstGeom prst="rect">
            <a:avLst/>
          </a:prstGeom>
        </p:spPr>
        <p:txBody>
          <a:bodyPr lIns="0" tIns="0" rIns="0" bIns="0" rtlCol="0" anchor="t">
            <a:spAutoFit/>
          </a:bodyPr>
          <a:lstStyle/>
          <a:p>
            <a:pPr algn="l">
              <a:lnSpc>
                <a:spcPts val="6548"/>
              </a:lnSpc>
            </a:pPr>
            <a:r>
              <a:rPr lang="en-US" sz="5456" spc="10">
                <a:solidFill>
                  <a:srgbClr val="000000"/>
                </a:solidFill>
                <a:latin typeface="Consolas Bold"/>
              </a:rPr>
              <a:t>01</a:t>
            </a:r>
          </a:p>
        </p:txBody>
      </p:sp>
      <p:sp>
        <p:nvSpPr>
          <p:cNvPr id="6" name="TextBox 6"/>
          <p:cNvSpPr txBox="1"/>
          <p:nvPr/>
        </p:nvSpPr>
        <p:spPr>
          <a:xfrm>
            <a:off x="12726740" y="4468256"/>
            <a:ext cx="4164787" cy="407356"/>
          </a:xfrm>
          <a:prstGeom prst="rect">
            <a:avLst/>
          </a:prstGeom>
        </p:spPr>
        <p:txBody>
          <a:bodyPr lIns="0" tIns="0" rIns="0" bIns="0" rtlCol="0" anchor="t">
            <a:spAutoFit/>
          </a:bodyPr>
          <a:lstStyle/>
          <a:p>
            <a:pPr algn="l">
              <a:lnSpc>
                <a:spcPts val="3274"/>
              </a:lnSpc>
            </a:pPr>
            <a:r>
              <a:rPr lang="en-US" sz="2728" dirty="0">
                <a:solidFill>
                  <a:srgbClr val="000000"/>
                </a:solidFill>
                <a:latin typeface="Consolas Bold"/>
              </a:rPr>
              <a:t>IDEs de </a:t>
            </a:r>
            <a:r>
              <a:rPr lang="en-US" sz="2728" dirty="0" err="1">
                <a:solidFill>
                  <a:srgbClr val="000000"/>
                </a:solidFill>
                <a:latin typeface="Consolas Bold"/>
              </a:rPr>
              <a:t>programación</a:t>
            </a:r>
            <a:endParaRPr lang="en-US" sz="2728" dirty="0">
              <a:solidFill>
                <a:srgbClr val="000000"/>
              </a:solidFill>
              <a:latin typeface="Consolas Bold"/>
            </a:endParaRPr>
          </a:p>
        </p:txBody>
      </p:sp>
      <p:sp>
        <p:nvSpPr>
          <p:cNvPr id="7" name="TextBox 7"/>
          <p:cNvSpPr txBox="1"/>
          <p:nvPr/>
        </p:nvSpPr>
        <p:spPr>
          <a:xfrm>
            <a:off x="12732515" y="3534512"/>
            <a:ext cx="970278" cy="1019175"/>
          </a:xfrm>
          <a:prstGeom prst="rect">
            <a:avLst/>
          </a:prstGeom>
        </p:spPr>
        <p:txBody>
          <a:bodyPr lIns="0" tIns="0" rIns="0" bIns="0" rtlCol="0" anchor="t">
            <a:spAutoFit/>
          </a:bodyPr>
          <a:lstStyle/>
          <a:p>
            <a:pPr algn="l">
              <a:lnSpc>
                <a:spcPts val="6548"/>
              </a:lnSpc>
            </a:pPr>
            <a:r>
              <a:rPr lang="en-US" sz="5456" spc="10">
                <a:solidFill>
                  <a:srgbClr val="000000"/>
                </a:solidFill>
                <a:latin typeface="Consolas Bold"/>
              </a:rPr>
              <a:t>02</a:t>
            </a:r>
          </a:p>
        </p:txBody>
      </p:sp>
      <p:sp>
        <p:nvSpPr>
          <p:cNvPr id="8" name="TextBox 8"/>
          <p:cNvSpPr txBox="1"/>
          <p:nvPr/>
        </p:nvSpPr>
        <p:spPr>
          <a:xfrm>
            <a:off x="7895276" y="6570643"/>
            <a:ext cx="3789042" cy="407356"/>
          </a:xfrm>
          <a:prstGeom prst="rect">
            <a:avLst/>
          </a:prstGeom>
        </p:spPr>
        <p:txBody>
          <a:bodyPr lIns="0" tIns="0" rIns="0" bIns="0" rtlCol="0" anchor="t">
            <a:spAutoFit/>
          </a:bodyPr>
          <a:lstStyle/>
          <a:p>
            <a:pPr algn="l">
              <a:lnSpc>
                <a:spcPts val="3274"/>
              </a:lnSpc>
            </a:pPr>
            <a:r>
              <a:rPr lang="en-US" sz="2728" dirty="0" err="1">
                <a:solidFill>
                  <a:srgbClr val="000000"/>
                </a:solidFill>
                <a:latin typeface="Consolas Bold"/>
              </a:rPr>
              <a:t>Reflexiones</a:t>
            </a:r>
            <a:endParaRPr lang="en-US" sz="2728" dirty="0">
              <a:solidFill>
                <a:srgbClr val="000000"/>
              </a:solidFill>
              <a:latin typeface="Consolas Bold"/>
            </a:endParaRPr>
          </a:p>
        </p:txBody>
      </p:sp>
      <p:sp>
        <p:nvSpPr>
          <p:cNvPr id="9" name="TextBox 9"/>
          <p:cNvSpPr txBox="1"/>
          <p:nvPr/>
        </p:nvSpPr>
        <p:spPr>
          <a:xfrm>
            <a:off x="8657417" y="5561427"/>
            <a:ext cx="970278" cy="1019175"/>
          </a:xfrm>
          <a:prstGeom prst="rect">
            <a:avLst/>
          </a:prstGeom>
        </p:spPr>
        <p:txBody>
          <a:bodyPr lIns="0" tIns="0" rIns="0" bIns="0" rtlCol="0" anchor="t">
            <a:spAutoFit/>
          </a:bodyPr>
          <a:lstStyle/>
          <a:p>
            <a:pPr algn="l">
              <a:lnSpc>
                <a:spcPts val="6548"/>
              </a:lnSpc>
            </a:pPr>
            <a:r>
              <a:rPr lang="en-US" sz="5456" spc="10">
                <a:solidFill>
                  <a:srgbClr val="000000"/>
                </a:solidFill>
                <a:latin typeface="Consolas Bold"/>
              </a:rPr>
              <a:t>03</a:t>
            </a:r>
          </a:p>
        </p:txBody>
      </p:sp>
      <p:sp>
        <p:nvSpPr>
          <p:cNvPr id="10" name="TextBox 10"/>
          <p:cNvSpPr txBox="1"/>
          <p:nvPr/>
        </p:nvSpPr>
        <p:spPr>
          <a:xfrm>
            <a:off x="7707404" y="4322817"/>
            <a:ext cx="4164787" cy="914400"/>
          </a:xfrm>
          <a:prstGeom prst="rect">
            <a:avLst/>
          </a:prstGeom>
        </p:spPr>
        <p:txBody>
          <a:bodyPr lIns="0" tIns="0" rIns="0" bIns="0" rtlCol="0" anchor="t">
            <a:spAutoFit/>
          </a:bodyPr>
          <a:lstStyle/>
          <a:p>
            <a:pPr algn="l">
              <a:lnSpc>
                <a:spcPts val="3274"/>
              </a:lnSpc>
            </a:pPr>
            <a:r>
              <a:rPr lang="en-US" sz="2728">
                <a:solidFill>
                  <a:srgbClr val="000000"/>
                </a:solidFill>
                <a:latin typeface="Consolas Bold"/>
              </a:rPr>
              <a:t>Comencemos por el principio</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2041" y="73331"/>
            <a:ext cx="18278996" cy="10286098"/>
            <a:chOff x="0" y="0"/>
            <a:chExt cx="24371995" cy="13714797"/>
          </a:xfrm>
        </p:grpSpPr>
        <p:sp>
          <p:nvSpPr>
            <p:cNvPr id="3" name="Freeform 3"/>
            <p:cNvSpPr/>
            <p:nvPr/>
          </p:nvSpPr>
          <p:spPr>
            <a:xfrm>
              <a:off x="0" y="0"/>
              <a:ext cx="24371936" cy="13714857"/>
            </a:xfrm>
            <a:custGeom>
              <a:avLst/>
              <a:gdLst/>
              <a:ahLst/>
              <a:cxnLst/>
              <a:rect l="l" t="t" r="r" b="b"/>
              <a:pathLst>
                <a:path w="24371936" h="13714857">
                  <a:moveTo>
                    <a:pt x="0" y="0"/>
                  </a:moveTo>
                  <a:lnTo>
                    <a:pt x="24371936" y="0"/>
                  </a:lnTo>
                  <a:lnTo>
                    <a:pt x="24371936" y="13714857"/>
                  </a:lnTo>
                  <a:lnTo>
                    <a:pt x="0" y="13714857"/>
                  </a:lnTo>
                  <a:lnTo>
                    <a:pt x="0" y="0"/>
                  </a:lnTo>
                  <a:close/>
                </a:path>
              </a:pathLst>
            </a:custGeom>
            <a:blipFill>
              <a:blip r:embed="rId2"/>
              <a:stretch>
                <a:fillRect/>
              </a:stretch>
            </a:blipFill>
          </p:spPr>
          <p:txBody>
            <a:bodyPr/>
            <a:lstStyle/>
            <a:p>
              <a:endParaRPr lang="es-ES_tradnl"/>
            </a:p>
          </p:txBody>
        </p:sp>
      </p:grpSp>
      <p:sp>
        <p:nvSpPr>
          <p:cNvPr id="4" name="TextBox 4"/>
          <p:cNvSpPr txBox="1"/>
          <p:nvPr/>
        </p:nvSpPr>
        <p:spPr>
          <a:xfrm>
            <a:off x="4013946" y="6628037"/>
            <a:ext cx="9217637" cy="1846659"/>
          </a:xfrm>
          <a:prstGeom prst="rect">
            <a:avLst/>
          </a:prstGeom>
        </p:spPr>
        <p:txBody>
          <a:bodyPr lIns="0" tIns="0" rIns="0" bIns="0" rtlCol="0" anchor="t">
            <a:spAutoFit/>
          </a:bodyPr>
          <a:lstStyle/>
          <a:p>
            <a:pPr algn="r">
              <a:lnSpc>
                <a:spcPts val="7203"/>
              </a:lnSpc>
            </a:pPr>
            <a:r>
              <a:rPr lang="en-US" sz="6002" dirty="0" err="1">
                <a:solidFill>
                  <a:srgbClr val="000000"/>
                </a:solidFill>
                <a:latin typeface="Arial Bold"/>
              </a:rPr>
              <a:t>Comencemos</a:t>
            </a:r>
            <a:r>
              <a:rPr lang="en-US" sz="6002" dirty="0">
                <a:solidFill>
                  <a:srgbClr val="000000"/>
                </a:solidFill>
                <a:latin typeface="Arial Bold"/>
              </a:rPr>
              <a:t> </a:t>
            </a:r>
            <a:r>
              <a:rPr lang="en-US" sz="6002" dirty="0" err="1">
                <a:solidFill>
                  <a:srgbClr val="000000"/>
                </a:solidFill>
                <a:latin typeface="Arial Bold"/>
              </a:rPr>
              <a:t>por</a:t>
            </a:r>
            <a:r>
              <a:rPr lang="en-US" sz="6002" dirty="0">
                <a:solidFill>
                  <a:srgbClr val="000000"/>
                </a:solidFill>
                <a:latin typeface="Arial Bold"/>
              </a:rPr>
              <a:t> </a:t>
            </a:r>
            <a:r>
              <a:rPr lang="en-US" sz="6002" dirty="0" err="1">
                <a:solidFill>
                  <a:srgbClr val="000000"/>
                </a:solidFill>
                <a:latin typeface="Arial Bold"/>
              </a:rPr>
              <a:t>el</a:t>
            </a:r>
            <a:r>
              <a:rPr lang="en-US" sz="6002" dirty="0">
                <a:solidFill>
                  <a:srgbClr val="000000"/>
                </a:solidFill>
                <a:latin typeface="Arial Bold"/>
              </a:rPr>
              <a:t> </a:t>
            </a:r>
            <a:r>
              <a:rPr lang="en-US" sz="6002" dirty="0">
                <a:solidFill>
                  <a:srgbClr val="000000"/>
                </a:solidFill>
                <a:latin typeface="Consolas" panose="020B0609020204030204" pitchFamily="49" charset="0"/>
                <a:cs typeface="Consolas" panose="020B0609020204030204" pitchFamily="49" charset="0"/>
              </a:rPr>
              <a:t>principio</a:t>
            </a:r>
          </a:p>
        </p:txBody>
      </p:sp>
      <p:sp>
        <p:nvSpPr>
          <p:cNvPr id="5" name="TextBox 5"/>
          <p:cNvSpPr txBox="1"/>
          <p:nvPr/>
        </p:nvSpPr>
        <p:spPr>
          <a:xfrm>
            <a:off x="11530488" y="5512976"/>
            <a:ext cx="1732639" cy="1343025"/>
          </a:xfrm>
          <a:prstGeom prst="rect">
            <a:avLst/>
          </a:prstGeom>
        </p:spPr>
        <p:txBody>
          <a:bodyPr lIns="0" tIns="0" rIns="0" bIns="0" rtlCol="0" anchor="t">
            <a:spAutoFit/>
          </a:bodyPr>
          <a:lstStyle/>
          <a:p>
            <a:pPr algn="r">
              <a:lnSpc>
                <a:spcPts val="10477"/>
              </a:lnSpc>
            </a:pPr>
            <a:r>
              <a:rPr lang="en-US" sz="8731" spc="16">
                <a:solidFill>
                  <a:srgbClr val="000000"/>
                </a:solidFill>
                <a:latin typeface="Archivo Black"/>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775" y="596752"/>
            <a:ext cx="2040446" cy="964120"/>
          </a:xfrm>
          <a:custGeom>
            <a:avLst/>
            <a:gdLst/>
            <a:ahLst/>
            <a:cxnLst/>
            <a:rect l="l" t="t" r="r" b="b"/>
            <a:pathLst>
              <a:path w="2040446" h="964120">
                <a:moveTo>
                  <a:pt x="0" y="0"/>
                </a:moveTo>
                <a:lnTo>
                  <a:pt x="2040445" y="0"/>
                </a:lnTo>
                <a:lnTo>
                  <a:pt x="2040445" y="964120"/>
                </a:lnTo>
                <a:lnTo>
                  <a:pt x="0" y="9641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ES_tradnl"/>
          </a:p>
        </p:txBody>
      </p:sp>
      <p:grpSp>
        <p:nvGrpSpPr>
          <p:cNvPr id="3" name="Group 3"/>
          <p:cNvGrpSpPr/>
          <p:nvPr/>
        </p:nvGrpSpPr>
        <p:grpSpPr>
          <a:xfrm>
            <a:off x="15405859" y="9279220"/>
            <a:ext cx="1433470" cy="464925"/>
            <a:chOff x="0" y="0"/>
            <a:chExt cx="1911293" cy="619900"/>
          </a:xfrm>
        </p:grpSpPr>
        <p:sp>
          <p:nvSpPr>
            <p:cNvPr id="4" name="Freeform 4"/>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5"/>
              <a:stretch>
                <a:fillRect t="-25" r="2" b="-27"/>
              </a:stretch>
            </a:blipFill>
          </p:spPr>
          <p:txBody>
            <a:bodyPr/>
            <a:lstStyle/>
            <a:p>
              <a:endParaRPr lang="es-ES_tradnl"/>
            </a:p>
          </p:txBody>
        </p:sp>
      </p:grpSp>
      <p:sp>
        <p:nvSpPr>
          <p:cNvPr id="5" name="Freeform 5"/>
          <p:cNvSpPr/>
          <p:nvPr/>
        </p:nvSpPr>
        <p:spPr>
          <a:xfrm>
            <a:off x="16938511"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_tradnl"/>
          </a:p>
        </p:txBody>
      </p:sp>
      <p:grpSp>
        <p:nvGrpSpPr>
          <p:cNvPr id="6" name="Group 6"/>
          <p:cNvGrpSpPr/>
          <p:nvPr/>
        </p:nvGrpSpPr>
        <p:grpSpPr>
          <a:xfrm>
            <a:off x="17329950" y="9311467"/>
            <a:ext cx="333244" cy="434315"/>
            <a:chOff x="0" y="0"/>
            <a:chExt cx="444325" cy="579087"/>
          </a:xfrm>
        </p:grpSpPr>
        <p:sp>
          <p:nvSpPr>
            <p:cNvPr id="7" name="Freeform 7"/>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8"/>
              <a:stretch>
                <a:fillRect t="-421" r="10" b="-415"/>
              </a:stretch>
            </a:blipFill>
          </p:spPr>
          <p:txBody>
            <a:bodyPr/>
            <a:lstStyle/>
            <a:p>
              <a:endParaRPr lang="es-ES_tradnl"/>
            </a:p>
          </p:txBody>
        </p:sp>
      </p:grpSp>
      <p:grpSp>
        <p:nvGrpSpPr>
          <p:cNvPr id="8" name="Group 8"/>
          <p:cNvGrpSpPr/>
          <p:nvPr/>
        </p:nvGrpSpPr>
        <p:grpSpPr>
          <a:xfrm>
            <a:off x="17616190" y="9202268"/>
            <a:ext cx="102139" cy="102110"/>
            <a:chOff x="0" y="0"/>
            <a:chExt cx="136185" cy="136147"/>
          </a:xfrm>
        </p:grpSpPr>
        <p:sp>
          <p:nvSpPr>
            <p:cNvPr id="9" name="Freeform 9"/>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9"/>
              <a:stretch>
                <a:fillRect t="-14" r="-30" b="-16"/>
              </a:stretch>
            </a:blipFill>
          </p:spPr>
          <p:txBody>
            <a:bodyPr/>
            <a:lstStyle/>
            <a:p>
              <a:endParaRPr lang="es-ES_tradnl"/>
            </a:p>
          </p:txBody>
        </p:sp>
      </p:grpSp>
      <p:sp>
        <p:nvSpPr>
          <p:cNvPr id="18" name="TextBox 18"/>
          <p:cNvSpPr txBox="1"/>
          <p:nvPr/>
        </p:nvSpPr>
        <p:spPr>
          <a:xfrm>
            <a:off x="2212002" y="459439"/>
            <a:ext cx="15451191" cy="668068"/>
          </a:xfrm>
          <a:prstGeom prst="rect">
            <a:avLst/>
          </a:prstGeom>
        </p:spPr>
        <p:txBody>
          <a:bodyPr lIns="0" tIns="0" rIns="0" bIns="0" rtlCol="0" anchor="t">
            <a:spAutoFit/>
          </a:bodyPr>
          <a:lstStyle/>
          <a:p>
            <a:pPr algn="l">
              <a:lnSpc>
                <a:spcPts val="5238"/>
              </a:lnSpc>
            </a:pPr>
            <a:r>
              <a:rPr lang="es-ES_tradnl" sz="4365" dirty="0">
                <a:solidFill>
                  <a:srgbClr val="000000"/>
                </a:solidFill>
                <a:latin typeface="Arial Bold"/>
              </a:rPr>
              <a:t>Preguntas </a:t>
            </a:r>
            <a:r>
              <a:rPr lang="es-ES_tradnl" sz="4365" dirty="0">
                <a:solidFill>
                  <a:srgbClr val="000000"/>
                </a:solidFill>
                <a:latin typeface="Consolas" panose="020B0609020204030204" pitchFamily="49" charset="0"/>
                <a:cs typeface="Consolas" panose="020B0609020204030204" pitchFamily="49" charset="0"/>
              </a:rPr>
              <a:t>activadoras</a:t>
            </a:r>
          </a:p>
        </p:txBody>
      </p:sp>
      <p:sp>
        <p:nvSpPr>
          <p:cNvPr id="19" name="TextBox 19"/>
          <p:cNvSpPr txBox="1"/>
          <p:nvPr/>
        </p:nvSpPr>
        <p:spPr>
          <a:xfrm>
            <a:off x="1014447" y="2095500"/>
            <a:ext cx="14391411" cy="2616101"/>
          </a:xfrm>
          <a:prstGeom prst="rect">
            <a:avLst/>
          </a:prstGeom>
        </p:spPr>
        <p:txBody>
          <a:bodyPr wrap="square" lIns="0" tIns="0" rIns="0" bIns="0" rtlCol="0" anchor="t">
            <a:spAutoFit/>
          </a:bodyPr>
          <a:lstStyle/>
          <a:p>
            <a:pPr lvl="0">
              <a:spcBef>
                <a:spcPts val="600"/>
              </a:spcBef>
              <a:spcAft>
                <a:spcPts val="1200"/>
              </a:spcAft>
            </a:pPr>
            <a:r>
              <a:rPr lang="es-CL" sz="2500" dirty="0">
                <a:effectLst/>
                <a:latin typeface="Consolas"/>
                <a:ea typeface="Times New Roman" panose="02020603050405020304" pitchFamily="18" charset="0"/>
                <a:cs typeface="Consolas" panose="020B0609020204030204" pitchFamily="49" charset="0"/>
              </a:rPr>
              <a:t>¿Qué es Python y por qué es popular en el mundo de la programación?</a:t>
            </a:r>
            <a:endParaRPr lang="es-CL" sz="2500">
              <a:effectLst/>
              <a:latin typeface="Consolas"/>
              <a:ea typeface="Times New Roman" panose="02020603050405020304" pitchFamily="18" charset="0"/>
              <a:cs typeface="Consolas" panose="020B0609020204030204" pitchFamily="49" charset="0"/>
            </a:endParaRPr>
          </a:p>
          <a:p>
            <a:pPr lvl="0">
              <a:spcBef>
                <a:spcPts val="600"/>
              </a:spcBef>
              <a:spcAft>
                <a:spcPts val="1200"/>
              </a:spcAft>
            </a:pPr>
            <a:r>
              <a:rPr lang="es-CL" sz="2500" dirty="0">
                <a:effectLst/>
                <a:latin typeface="Consolas"/>
                <a:ea typeface="Times New Roman" panose="02020603050405020304" pitchFamily="18" charset="0"/>
                <a:cs typeface="Consolas" panose="020B0609020204030204" pitchFamily="49" charset="0"/>
              </a:rPr>
              <a:t>¿Es diferente una variable de una constante?</a:t>
            </a:r>
            <a:endParaRPr lang="es-CL" sz="2500">
              <a:effectLst/>
              <a:latin typeface="Consolas"/>
              <a:ea typeface="Times New Roman" panose="02020603050405020304" pitchFamily="18" charset="0"/>
              <a:cs typeface="Consolas" panose="020B0609020204030204" pitchFamily="49" charset="0"/>
            </a:endParaRPr>
          </a:p>
          <a:p>
            <a:pPr lvl="0">
              <a:spcBef>
                <a:spcPts val="600"/>
              </a:spcBef>
              <a:spcAft>
                <a:spcPts val="1200"/>
              </a:spcAft>
            </a:pPr>
            <a:r>
              <a:rPr lang="es-CL" sz="2500" dirty="0">
                <a:effectLst/>
                <a:latin typeface="Consolas"/>
                <a:ea typeface="Times New Roman" panose="02020603050405020304" pitchFamily="18" charset="0"/>
                <a:cs typeface="Consolas" panose="020B0609020204030204" pitchFamily="49" charset="0"/>
              </a:rPr>
              <a:t>¿Qué usos le podemos dar a programación en Python?</a:t>
            </a:r>
            <a:endParaRPr lang="es-CL" sz="2500">
              <a:effectLst/>
              <a:latin typeface="Consolas"/>
              <a:ea typeface="Times New Roman" panose="02020603050405020304" pitchFamily="18" charset="0"/>
              <a:cs typeface="Consolas" panose="020B0609020204030204" pitchFamily="49" charset="0"/>
            </a:endParaRPr>
          </a:p>
          <a:p>
            <a:pPr lvl="0">
              <a:spcBef>
                <a:spcPts val="600"/>
              </a:spcBef>
              <a:spcAft>
                <a:spcPts val="1200"/>
              </a:spcAft>
            </a:pPr>
            <a:r>
              <a:rPr lang="es-CL" sz="2500" dirty="0">
                <a:effectLst/>
                <a:latin typeface="Consolas"/>
                <a:ea typeface="Times New Roman" panose="02020603050405020304" pitchFamily="18" charset="0"/>
                <a:cs typeface="Consolas" panose="020B0609020204030204" pitchFamily="49" charset="0"/>
              </a:rPr>
              <a:t>¿Cómo está construido el internet?¿Hay programación que genere sitios, servicios o informes</a:t>
            </a:r>
            <a:r>
              <a:rPr lang="es-CL" sz="1800" dirty="0">
                <a:effectLst/>
                <a:latin typeface="Consolas"/>
                <a:ea typeface="Times New Roman" panose="02020603050405020304" pitchFamily="18" charset="0"/>
                <a:cs typeface="Consolas" panose="020B0609020204030204" pitchFamily="49" charset="0"/>
              </a:rPr>
              <a:t>?</a:t>
            </a:r>
          </a:p>
        </p:txBody>
      </p:sp>
      <p:pic>
        <p:nvPicPr>
          <p:cNvPr id="20" name="Shape 10">
            <a:extLst>
              <a:ext uri="{FF2B5EF4-FFF2-40B4-BE49-F238E27FC236}">
                <a16:creationId xmlns:a16="http://schemas.microsoft.com/office/drawing/2014/main" id="{134FE92A-5CE8-F5D0-3913-73802C837F68}"/>
              </a:ext>
            </a:extLst>
          </p:cNvPr>
          <p:cNvPicPr/>
          <p:nvPr/>
        </p:nvPicPr>
        <p:blipFill rotWithShape="1">
          <a:blip r:embed="rId10">
            <a:alphaModFix/>
          </a:blip>
          <a:srcRect/>
          <a:stretch/>
        </p:blipFill>
        <p:spPr>
          <a:xfrm>
            <a:off x="8507095" y="459439"/>
            <a:ext cx="636905" cy="641350"/>
          </a:xfrm>
          <a:prstGeom prst="rect">
            <a:avLst/>
          </a:prstGeom>
          <a:noFill/>
          <a:ln>
            <a:noFill/>
          </a:ln>
        </p:spPr>
      </p:pic>
      <p:grpSp>
        <p:nvGrpSpPr>
          <p:cNvPr id="21" name="Group 11">
            <a:extLst>
              <a:ext uri="{FF2B5EF4-FFF2-40B4-BE49-F238E27FC236}">
                <a16:creationId xmlns:a16="http://schemas.microsoft.com/office/drawing/2014/main" id="{AFFC4B16-3837-07BE-D420-AF41A0161DDF}"/>
              </a:ext>
            </a:extLst>
          </p:cNvPr>
          <p:cNvGrpSpPr/>
          <p:nvPr/>
        </p:nvGrpSpPr>
        <p:grpSpPr>
          <a:xfrm>
            <a:off x="5705386" y="4734604"/>
            <a:ext cx="5009531" cy="5009531"/>
            <a:chOff x="0" y="0"/>
            <a:chExt cx="6679375" cy="6679375"/>
          </a:xfrm>
        </p:grpSpPr>
        <p:sp>
          <p:nvSpPr>
            <p:cNvPr id="22" name="Freeform 12">
              <a:extLst>
                <a:ext uri="{FF2B5EF4-FFF2-40B4-BE49-F238E27FC236}">
                  <a16:creationId xmlns:a16="http://schemas.microsoft.com/office/drawing/2014/main" id="{DCEF95DA-B0F5-F183-1EB8-364F991F5F15}"/>
                </a:ext>
              </a:extLst>
            </p:cNvPr>
            <p:cNvSpPr/>
            <p:nvPr/>
          </p:nvSpPr>
          <p:spPr>
            <a:xfrm>
              <a:off x="0" y="0"/>
              <a:ext cx="6679438" cy="6679438"/>
            </a:xfrm>
            <a:custGeom>
              <a:avLst/>
              <a:gdLst/>
              <a:ahLst/>
              <a:cxnLst/>
              <a:rect l="l" t="t" r="r" b="b"/>
              <a:pathLst>
                <a:path w="6679438" h="6679438">
                  <a:moveTo>
                    <a:pt x="0" y="0"/>
                  </a:moveTo>
                  <a:lnTo>
                    <a:pt x="6679438" y="0"/>
                  </a:lnTo>
                  <a:lnTo>
                    <a:pt x="6679438" y="6679438"/>
                  </a:lnTo>
                  <a:lnTo>
                    <a:pt x="0" y="6679438"/>
                  </a:lnTo>
                  <a:lnTo>
                    <a:pt x="0" y="0"/>
                  </a:lnTo>
                  <a:close/>
                </a:path>
              </a:pathLst>
            </a:custGeom>
            <a:blipFill>
              <a:blip r:embed="rId11"/>
              <a:stretch>
                <a:fillRect/>
              </a:stretch>
            </a:blipFill>
          </p:spPr>
          <p:txBody>
            <a:bodyPr/>
            <a:lstStyle/>
            <a:p>
              <a:endParaRPr lang="es-ES_tradnl"/>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775" y="596752"/>
            <a:ext cx="2040446" cy="964120"/>
          </a:xfrm>
          <a:custGeom>
            <a:avLst/>
            <a:gdLst/>
            <a:ahLst/>
            <a:cxnLst/>
            <a:rect l="l" t="t" r="r" b="b"/>
            <a:pathLst>
              <a:path w="2040446" h="964120">
                <a:moveTo>
                  <a:pt x="0" y="0"/>
                </a:moveTo>
                <a:lnTo>
                  <a:pt x="2040445" y="0"/>
                </a:lnTo>
                <a:lnTo>
                  <a:pt x="2040445" y="964120"/>
                </a:lnTo>
                <a:lnTo>
                  <a:pt x="0" y="9641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_tradnl"/>
          </a:p>
        </p:txBody>
      </p:sp>
      <p:grpSp>
        <p:nvGrpSpPr>
          <p:cNvPr id="3" name="Group 3"/>
          <p:cNvGrpSpPr/>
          <p:nvPr/>
        </p:nvGrpSpPr>
        <p:grpSpPr>
          <a:xfrm>
            <a:off x="15405859" y="9279220"/>
            <a:ext cx="1433470" cy="464925"/>
            <a:chOff x="0" y="0"/>
            <a:chExt cx="1911293" cy="619900"/>
          </a:xfrm>
        </p:grpSpPr>
        <p:sp>
          <p:nvSpPr>
            <p:cNvPr id="4" name="Freeform 4"/>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4"/>
              <a:stretch>
                <a:fillRect t="-25" r="2" b="-27"/>
              </a:stretch>
            </a:blipFill>
          </p:spPr>
          <p:txBody>
            <a:bodyPr/>
            <a:lstStyle/>
            <a:p>
              <a:endParaRPr lang="es-ES_tradnl"/>
            </a:p>
          </p:txBody>
        </p:sp>
      </p:grpSp>
      <p:sp>
        <p:nvSpPr>
          <p:cNvPr id="5" name="Freeform 5"/>
          <p:cNvSpPr/>
          <p:nvPr/>
        </p:nvSpPr>
        <p:spPr>
          <a:xfrm>
            <a:off x="16938511"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ES_tradnl"/>
          </a:p>
        </p:txBody>
      </p:sp>
      <p:grpSp>
        <p:nvGrpSpPr>
          <p:cNvPr id="6" name="Group 6"/>
          <p:cNvGrpSpPr/>
          <p:nvPr/>
        </p:nvGrpSpPr>
        <p:grpSpPr>
          <a:xfrm>
            <a:off x="17329950" y="9311467"/>
            <a:ext cx="333244" cy="434315"/>
            <a:chOff x="0" y="0"/>
            <a:chExt cx="444325" cy="579087"/>
          </a:xfrm>
        </p:grpSpPr>
        <p:sp>
          <p:nvSpPr>
            <p:cNvPr id="7" name="Freeform 7"/>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7"/>
              <a:stretch>
                <a:fillRect t="-421" r="10" b="-415"/>
              </a:stretch>
            </a:blipFill>
          </p:spPr>
          <p:txBody>
            <a:bodyPr/>
            <a:lstStyle/>
            <a:p>
              <a:endParaRPr lang="es-ES_tradnl"/>
            </a:p>
          </p:txBody>
        </p:sp>
      </p:grpSp>
      <p:grpSp>
        <p:nvGrpSpPr>
          <p:cNvPr id="8" name="Group 8"/>
          <p:cNvGrpSpPr/>
          <p:nvPr/>
        </p:nvGrpSpPr>
        <p:grpSpPr>
          <a:xfrm>
            <a:off x="17616190" y="9202268"/>
            <a:ext cx="102139" cy="102110"/>
            <a:chOff x="0" y="0"/>
            <a:chExt cx="136185" cy="136147"/>
          </a:xfrm>
        </p:grpSpPr>
        <p:sp>
          <p:nvSpPr>
            <p:cNvPr id="9" name="Freeform 9"/>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8"/>
              <a:stretch>
                <a:fillRect t="-14" r="-30" b="-16"/>
              </a:stretch>
            </a:blipFill>
          </p:spPr>
          <p:txBody>
            <a:bodyPr/>
            <a:lstStyle/>
            <a:p>
              <a:endParaRPr lang="es-ES_tradnl"/>
            </a:p>
          </p:txBody>
        </p:sp>
      </p:grpSp>
      <p:sp>
        <p:nvSpPr>
          <p:cNvPr id="18" name="TextBox 18"/>
          <p:cNvSpPr txBox="1"/>
          <p:nvPr/>
        </p:nvSpPr>
        <p:spPr>
          <a:xfrm>
            <a:off x="2212002" y="459439"/>
            <a:ext cx="15451191" cy="668068"/>
          </a:xfrm>
          <a:prstGeom prst="rect">
            <a:avLst/>
          </a:prstGeom>
        </p:spPr>
        <p:txBody>
          <a:bodyPr lIns="0" tIns="0" rIns="0" bIns="0" rtlCol="0" anchor="t">
            <a:spAutoFit/>
          </a:bodyPr>
          <a:lstStyle/>
          <a:p>
            <a:pPr algn="l">
              <a:lnSpc>
                <a:spcPts val="5238"/>
              </a:lnSpc>
            </a:pPr>
            <a:r>
              <a:rPr lang="es-ES_tradnl" sz="4365" dirty="0">
                <a:solidFill>
                  <a:srgbClr val="000000"/>
                </a:solidFill>
                <a:latin typeface="Consolas" panose="020B0609020204030204" pitchFamily="49" charset="0"/>
                <a:cs typeface="Consolas" panose="020B0609020204030204" pitchFamily="49" charset="0"/>
              </a:rPr>
              <a:t>¿Qué es Python?</a:t>
            </a:r>
          </a:p>
        </p:txBody>
      </p:sp>
      <p:pic>
        <p:nvPicPr>
          <p:cNvPr id="12" name="image16.jpg">
            <a:extLst>
              <a:ext uri="{FF2B5EF4-FFF2-40B4-BE49-F238E27FC236}">
                <a16:creationId xmlns:a16="http://schemas.microsoft.com/office/drawing/2014/main" id="{1AFC6016-FACA-60A0-3B53-4C2D52D4C971}"/>
              </a:ext>
            </a:extLst>
          </p:cNvPr>
          <p:cNvPicPr/>
          <p:nvPr/>
        </p:nvPicPr>
        <p:blipFill>
          <a:blip r:embed="rId9"/>
          <a:srcRect t="5540" b="5831"/>
          <a:stretch>
            <a:fillRect/>
          </a:stretch>
        </p:blipFill>
        <p:spPr>
          <a:xfrm>
            <a:off x="10031174" y="3343353"/>
            <a:ext cx="7687124" cy="3503972"/>
          </a:xfrm>
          <a:prstGeom prst="rect">
            <a:avLst/>
          </a:prstGeom>
          <a:ln/>
        </p:spPr>
      </p:pic>
      <p:sp>
        <p:nvSpPr>
          <p:cNvPr id="14" name="CuadroTexto 13">
            <a:extLst>
              <a:ext uri="{FF2B5EF4-FFF2-40B4-BE49-F238E27FC236}">
                <a16:creationId xmlns:a16="http://schemas.microsoft.com/office/drawing/2014/main" id="{B5AD8908-8CAC-0C78-8989-886BAD602245}"/>
              </a:ext>
            </a:extLst>
          </p:cNvPr>
          <p:cNvSpPr txBox="1"/>
          <p:nvPr/>
        </p:nvSpPr>
        <p:spPr>
          <a:xfrm>
            <a:off x="757909" y="1775308"/>
            <a:ext cx="9144000" cy="7940635"/>
          </a:xfrm>
          <a:prstGeom prst="rect">
            <a:avLst/>
          </a:prstGeom>
          <a:noFill/>
        </p:spPr>
        <p:txBody>
          <a:bodyPr wrap="square" lIns="91440" tIns="45720" rIns="91440" bIns="45720" anchor="t">
            <a:spAutoFit/>
          </a:bodyPr>
          <a:lstStyle/>
          <a:p>
            <a:pPr algn="just">
              <a:spcBef>
                <a:spcPts val="600"/>
              </a:spcBef>
              <a:spcAft>
                <a:spcPts val="1200"/>
              </a:spcAft>
            </a:pPr>
            <a:r>
              <a:rPr lang="es-CL" sz="2500" dirty="0">
                <a:effectLst/>
                <a:latin typeface="Consolas"/>
                <a:ea typeface="Times New Roman" panose="02020603050405020304" pitchFamily="18" charset="0"/>
                <a:cs typeface="Consolas" panose="020B0609020204030204" pitchFamily="49" charset="0"/>
              </a:rPr>
              <a:t>Python fue creado por Guido van Rossum (estudió Matemáticas y Ciencias de la Computación en la Universidad de Ámsterdam) y su desarrollo comenzó en finales de los años 80. Guido van Rossum comenzó a trabajar en el diseño y desarrollo de Python en diciembre de 1989, y la primera versión pública, Python 0.9.0, fue lanzada para febrero de 1991.</a:t>
            </a:r>
            <a:r>
              <a:rPr lang="es-CL" sz="2500" dirty="0">
                <a:latin typeface="Consolas"/>
                <a:ea typeface="Times New Roman" panose="02020603050405020304" pitchFamily="18" charset="0"/>
                <a:cs typeface="Consolas" panose="020B0609020204030204" pitchFamily="49" charset="0"/>
              </a:rPr>
              <a:t> </a:t>
            </a:r>
            <a:endParaRPr lang="es-CL" sz="2500" dirty="0">
              <a:effectLst/>
              <a:latin typeface="Consolas" panose="020B0609020204030204" pitchFamily="49" charset="0"/>
              <a:ea typeface="Times New Roman" panose="02020603050405020304" pitchFamily="18" charset="0"/>
              <a:cs typeface="Consolas" panose="020B0609020204030204" pitchFamily="49" charset="0"/>
            </a:endParaRPr>
          </a:p>
          <a:p>
            <a:pPr algn="just"/>
            <a:r>
              <a:rPr lang="es-CL" sz="2500" dirty="0">
                <a:effectLst/>
                <a:latin typeface="Consolas"/>
                <a:ea typeface="Times New Roman" panose="02020603050405020304" pitchFamily="18" charset="0"/>
                <a:cs typeface="Consolas" panose="020B0609020204030204" pitchFamily="49" charset="0"/>
              </a:rPr>
              <a:t>Python es ampliamente utilizado a nivel mundial debido a su sintaxis simple y legible, una comunidad activa de desarrolladores que proporciona amplio soporte y recursos, su versatilidad en aplicaciones como desarrollo web, análisis de datos, inteligencia artificial y más, así como bibliotecas y marcos de trabajo que facilitan la programación y desarrollo de soluciones avanzadas. Además, su enfoque en la productividad, flexibilidad, interpretación dinámica y constante actualización lo hacen un lenguaje popular y poderoso para abordar una variedad de desafíos tecnológicos</a:t>
            </a:r>
          </a:p>
        </p:txBody>
      </p:sp>
    </p:spTree>
    <p:extLst>
      <p:ext uri="{BB962C8B-B14F-4D97-AF65-F5344CB8AC3E}">
        <p14:creationId xmlns:p14="http://schemas.microsoft.com/office/powerpoint/2010/main" val="18979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775" y="596752"/>
            <a:ext cx="2040446" cy="964120"/>
          </a:xfrm>
          <a:custGeom>
            <a:avLst/>
            <a:gdLst/>
            <a:ahLst/>
            <a:cxnLst/>
            <a:rect l="l" t="t" r="r" b="b"/>
            <a:pathLst>
              <a:path w="2040446" h="964120">
                <a:moveTo>
                  <a:pt x="0" y="0"/>
                </a:moveTo>
                <a:lnTo>
                  <a:pt x="2040445" y="0"/>
                </a:lnTo>
                <a:lnTo>
                  <a:pt x="2040445" y="964120"/>
                </a:lnTo>
                <a:lnTo>
                  <a:pt x="0" y="9641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_tradnl"/>
          </a:p>
        </p:txBody>
      </p:sp>
      <p:grpSp>
        <p:nvGrpSpPr>
          <p:cNvPr id="3" name="Group 3"/>
          <p:cNvGrpSpPr/>
          <p:nvPr/>
        </p:nvGrpSpPr>
        <p:grpSpPr>
          <a:xfrm>
            <a:off x="15405859" y="9279220"/>
            <a:ext cx="1433470" cy="464925"/>
            <a:chOff x="0" y="0"/>
            <a:chExt cx="1911293" cy="619900"/>
          </a:xfrm>
        </p:grpSpPr>
        <p:sp>
          <p:nvSpPr>
            <p:cNvPr id="4" name="Freeform 4"/>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4"/>
              <a:stretch>
                <a:fillRect t="-25" r="2" b="-27"/>
              </a:stretch>
            </a:blipFill>
          </p:spPr>
          <p:txBody>
            <a:bodyPr/>
            <a:lstStyle/>
            <a:p>
              <a:endParaRPr lang="es-ES_tradnl"/>
            </a:p>
          </p:txBody>
        </p:sp>
      </p:grpSp>
      <p:sp>
        <p:nvSpPr>
          <p:cNvPr id="5" name="Freeform 5"/>
          <p:cNvSpPr/>
          <p:nvPr/>
        </p:nvSpPr>
        <p:spPr>
          <a:xfrm>
            <a:off x="16938511"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ES_tradnl"/>
          </a:p>
        </p:txBody>
      </p:sp>
      <p:grpSp>
        <p:nvGrpSpPr>
          <p:cNvPr id="6" name="Group 6"/>
          <p:cNvGrpSpPr/>
          <p:nvPr/>
        </p:nvGrpSpPr>
        <p:grpSpPr>
          <a:xfrm>
            <a:off x="17329950" y="9311467"/>
            <a:ext cx="333244" cy="434315"/>
            <a:chOff x="0" y="0"/>
            <a:chExt cx="444325" cy="579087"/>
          </a:xfrm>
        </p:grpSpPr>
        <p:sp>
          <p:nvSpPr>
            <p:cNvPr id="7" name="Freeform 7"/>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7"/>
              <a:stretch>
                <a:fillRect t="-421" r="10" b="-415"/>
              </a:stretch>
            </a:blipFill>
          </p:spPr>
          <p:txBody>
            <a:bodyPr/>
            <a:lstStyle/>
            <a:p>
              <a:endParaRPr lang="es-ES_tradnl"/>
            </a:p>
          </p:txBody>
        </p:sp>
      </p:grpSp>
      <p:grpSp>
        <p:nvGrpSpPr>
          <p:cNvPr id="8" name="Group 8"/>
          <p:cNvGrpSpPr/>
          <p:nvPr/>
        </p:nvGrpSpPr>
        <p:grpSpPr>
          <a:xfrm>
            <a:off x="17616190" y="9202268"/>
            <a:ext cx="102139" cy="102110"/>
            <a:chOff x="0" y="0"/>
            <a:chExt cx="136185" cy="136147"/>
          </a:xfrm>
        </p:grpSpPr>
        <p:sp>
          <p:nvSpPr>
            <p:cNvPr id="9" name="Freeform 9"/>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8"/>
              <a:stretch>
                <a:fillRect t="-14" r="-30" b="-16"/>
              </a:stretch>
            </a:blipFill>
          </p:spPr>
          <p:txBody>
            <a:bodyPr/>
            <a:lstStyle/>
            <a:p>
              <a:endParaRPr lang="es-ES_tradnl"/>
            </a:p>
          </p:txBody>
        </p:sp>
      </p:grpSp>
      <p:sp>
        <p:nvSpPr>
          <p:cNvPr id="18" name="TextBox 18"/>
          <p:cNvSpPr txBox="1"/>
          <p:nvPr/>
        </p:nvSpPr>
        <p:spPr>
          <a:xfrm>
            <a:off x="2212002" y="459439"/>
            <a:ext cx="15451191" cy="668068"/>
          </a:xfrm>
          <a:prstGeom prst="rect">
            <a:avLst/>
          </a:prstGeom>
        </p:spPr>
        <p:txBody>
          <a:bodyPr lIns="0" tIns="0" rIns="0" bIns="0" rtlCol="0" anchor="t">
            <a:spAutoFit/>
          </a:bodyPr>
          <a:lstStyle/>
          <a:p>
            <a:pPr algn="l">
              <a:lnSpc>
                <a:spcPts val="5238"/>
              </a:lnSpc>
            </a:pPr>
            <a:r>
              <a:rPr lang="es-ES_tradnl" sz="4365" dirty="0">
                <a:solidFill>
                  <a:srgbClr val="000000"/>
                </a:solidFill>
                <a:latin typeface="Consolas" panose="020B0609020204030204" pitchFamily="49" charset="0"/>
                <a:cs typeface="Consolas" panose="020B0609020204030204" pitchFamily="49" charset="0"/>
              </a:rPr>
              <a:t>¿Debo pagar por usar Python?</a:t>
            </a:r>
          </a:p>
        </p:txBody>
      </p:sp>
      <p:pic>
        <p:nvPicPr>
          <p:cNvPr id="12" name="image16.jpg">
            <a:extLst>
              <a:ext uri="{FF2B5EF4-FFF2-40B4-BE49-F238E27FC236}">
                <a16:creationId xmlns:a16="http://schemas.microsoft.com/office/drawing/2014/main" id="{1AFC6016-FACA-60A0-3B53-4C2D52D4C971}"/>
              </a:ext>
            </a:extLst>
          </p:cNvPr>
          <p:cNvPicPr/>
          <p:nvPr/>
        </p:nvPicPr>
        <p:blipFill>
          <a:blip r:embed="rId9"/>
          <a:srcRect t="5540" b="5831"/>
          <a:stretch>
            <a:fillRect/>
          </a:stretch>
        </p:blipFill>
        <p:spPr>
          <a:xfrm>
            <a:off x="10031174" y="3343353"/>
            <a:ext cx="7687124" cy="3503972"/>
          </a:xfrm>
          <a:prstGeom prst="rect">
            <a:avLst/>
          </a:prstGeom>
          <a:ln/>
        </p:spPr>
      </p:pic>
      <p:sp>
        <p:nvSpPr>
          <p:cNvPr id="19" name="Rectangle 11">
            <a:extLst>
              <a:ext uri="{FF2B5EF4-FFF2-40B4-BE49-F238E27FC236}">
                <a16:creationId xmlns:a16="http://schemas.microsoft.com/office/drawing/2014/main" id="{DEBA0908-EBDB-B523-2189-4BC0329351DC}"/>
              </a:ext>
            </a:extLst>
          </p:cNvPr>
          <p:cNvSpPr>
            <a:spLocks noChangeArrowheads="1"/>
          </p:cNvSpPr>
          <p:nvPr/>
        </p:nvSpPr>
        <p:spPr bwMode="auto">
          <a:xfrm>
            <a:off x="1143000" y="2304211"/>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_tradnl"/>
          </a:p>
        </p:txBody>
      </p:sp>
      <p:sp>
        <p:nvSpPr>
          <p:cNvPr id="21" name="Rectangle 12">
            <a:extLst>
              <a:ext uri="{FF2B5EF4-FFF2-40B4-BE49-F238E27FC236}">
                <a16:creationId xmlns:a16="http://schemas.microsoft.com/office/drawing/2014/main" id="{E7637572-0CD1-E23C-F6F0-7994A3F9BB54}"/>
              </a:ext>
            </a:extLst>
          </p:cNvPr>
          <p:cNvSpPr>
            <a:spLocks noChangeArrowheads="1"/>
          </p:cNvSpPr>
          <p:nvPr/>
        </p:nvSpPr>
        <p:spPr bwMode="auto">
          <a:xfrm>
            <a:off x="1237975" y="3038171"/>
            <a:ext cx="8302621" cy="58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L" altLang="es-CL" sz="25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nsolas" panose="020B0609020204030204" pitchFamily="49" charset="0"/>
              </a:rPr>
              <a:t>No, Python es un lenguaje de programación de código abierto y gratuito. Esto significa que puedes descargar, instalar, usar y distribuir Python de forma gratuita sin necesidad de pagar ninguna licencia. La comunidad de desarrolladores de Python ha adoptado una licencia de código abierto llamada Licencia Python ("Python </a:t>
            </a:r>
            <a:r>
              <a:rPr kumimoji="0" lang="es-CL" altLang="es-CL" sz="2500" b="0" i="0" u="none" strike="noStrike" cap="none" normalizeH="0" baseline="0" dirty="0" err="1">
                <a:ln>
                  <a:noFill/>
                </a:ln>
                <a:solidFill>
                  <a:schemeClr val="tx1"/>
                </a:solidFill>
                <a:effectLst/>
                <a:latin typeface="Consolas" panose="020B0609020204030204" pitchFamily="49" charset="0"/>
                <a:ea typeface="Times New Roman" panose="02020603050405020304" pitchFamily="18" charset="0"/>
                <a:cs typeface="Consolas" panose="020B0609020204030204" pitchFamily="49" charset="0"/>
              </a:rPr>
              <a:t>License</a:t>
            </a:r>
            <a:r>
              <a:rPr kumimoji="0" lang="es-CL" altLang="es-CL" sz="25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nsolas" panose="020B0609020204030204" pitchFamily="49" charset="0"/>
              </a:rPr>
              <a:t>" en inglés), que permite a cualquier persona utilizar el lenguaje y contribuir a su desarrollo de manera gratuita.</a:t>
            </a:r>
            <a:endParaRPr kumimoji="0" lang="es-CL" altLang="es-CL" sz="25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L" altLang="es-CL" sz="25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nsolas" panose="020B0609020204030204" pitchFamily="49" charset="0"/>
              </a:rPr>
              <a:t>Además de la Licencia Python original, Python también se distribuye bajo la Licencia Pública General de Python (GNU General </a:t>
            </a:r>
            <a:r>
              <a:rPr kumimoji="0" lang="es-CL" altLang="es-CL" sz="2500" b="0" i="0" u="none" strike="noStrike" cap="none" normalizeH="0" baseline="0" dirty="0" err="1">
                <a:ln>
                  <a:noFill/>
                </a:ln>
                <a:solidFill>
                  <a:schemeClr val="tx1"/>
                </a:solidFill>
                <a:effectLst/>
                <a:latin typeface="Consolas" panose="020B0609020204030204" pitchFamily="49" charset="0"/>
                <a:ea typeface="Times New Roman" panose="02020603050405020304" pitchFamily="18" charset="0"/>
                <a:cs typeface="Consolas" panose="020B0609020204030204" pitchFamily="49" charset="0"/>
              </a:rPr>
              <a:t>Public</a:t>
            </a:r>
            <a:r>
              <a:rPr kumimoji="0" lang="es-CL" altLang="es-CL" sz="25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s-CL" altLang="es-CL" sz="2500" b="0" i="0" u="none" strike="noStrike" cap="none" normalizeH="0" baseline="0" dirty="0" err="1">
                <a:ln>
                  <a:noFill/>
                </a:ln>
                <a:solidFill>
                  <a:schemeClr val="tx1"/>
                </a:solidFill>
                <a:effectLst/>
                <a:latin typeface="Consolas" panose="020B0609020204030204" pitchFamily="49" charset="0"/>
                <a:ea typeface="Times New Roman" panose="02020603050405020304" pitchFamily="18" charset="0"/>
                <a:cs typeface="Consolas" panose="020B0609020204030204" pitchFamily="49" charset="0"/>
              </a:rPr>
              <a:t>License</a:t>
            </a:r>
            <a:r>
              <a:rPr kumimoji="0" lang="es-CL" altLang="es-CL" sz="2500" b="0"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nsolas" panose="020B0609020204030204" pitchFamily="49" charset="0"/>
              </a:rPr>
              <a:t> o GPL) en versiones posteriores.</a:t>
            </a:r>
            <a:r>
              <a:rPr kumimoji="0" lang="es-CL" altLang="es-CL" sz="25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599177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grpSp>
        <p:nvGrpSpPr>
          <p:cNvPr id="4" name="Group 4"/>
          <p:cNvGrpSpPr/>
          <p:nvPr/>
        </p:nvGrpSpPr>
        <p:grpSpPr>
          <a:xfrm>
            <a:off x="0" y="3038"/>
            <a:ext cx="18289880" cy="10282700"/>
            <a:chOff x="0" y="0"/>
            <a:chExt cx="24386507" cy="13710267"/>
          </a:xfrm>
        </p:grpSpPr>
        <p:sp>
          <p:nvSpPr>
            <p:cNvPr id="5" name="Freeform 5"/>
            <p:cNvSpPr/>
            <p:nvPr/>
          </p:nvSpPr>
          <p:spPr>
            <a:xfrm>
              <a:off x="0" y="0"/>
              <a:ext cx="24386539" cy="13710286"/>
            </a:xfrm>
            <a:custGeom>
              <a:avLst/>
              <a:gdLst/>
              <a:ahLst/>
              <a:cxnLst/>
              <a:rect l="l" t="t" r="r" b="b"/>
              <a:pathLst>
                <a:path w="24386539" h="13710286">
                  <a:moveTo>
                    <a:pt x="0" y="0"/>
                  </a:moveTo>
                  <a:lnTo>
                    <a:pt x="24386539" y="0"/>
                  </a:lnTo>
                  <a:lnTo>
                    <a:pt x="24386539" y="13710286"/>
                  </a:lnTo>
                  <a:lnTo>
                    <a:pt x="0" y="13710286"/>
                  </a:lnTo>
                  <a:lnTo>
                    <a:pt x="0" y="0"/>
                  </a:lnTo>
                  <a:close/>
                </a:path>
              </a:pathLst>
            </a:custGeom>
            <a:blipFill>
              <a:blip r:embed="rId3"/>
              <a:stretch>
                <a:fillRect/>
              </a:stretch>
            </a:blipFill>
          </p:spPr>
          <p:txBody>
            <a:bodyPr/>
            <a:lstStyle/>
            <a:p>
              <a:endParaRPr lang="es-ES_tradnl"/>
            </a:p>
          </p:txBody>
        </p:sp>
      </p:grpSp>
      <p:sp>
        <p:nvSpPr>
          <p:cNvPr id="6" name="Freeform 6"/>
          <p:cNvSpPr/>
          <p:nvPr/>
        </p:nvSpPr>
        <p:spPr>
          <a:xfrm>
            <a:off x="687280" y="5697493"/>
            <a:ext cx="8997411" cy="2079212"/>
          </a:xfrm>
          <a:custGeom>
            <a:avLst/>
            <a:gdLst/>
            <a:ahLst/>
            <a:cxnLst/>
            <a:rect l="l" t="t" r="r" b="b"/>
            <a:pathLst>
              <a:path w="8997411" h="2079212">
                <a:moveTo>
                  <a:pt x="0" y="0"/>
                </a:moveTo>
                <a:lnTo>
                  <a:pt x="8997411" y="0"/>
                </a:lnTo>
                <a:lnTo>
                  <a:pt x="8997411" y="2079212"/>
                </a:lnTo>
                <a:lnTo>
                  <a:pt x="0" y="2079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sp>
        <p:nvSpPr>
          <p:cNvPr id="7" name="TextBox 7"/>
          <p:cNvSpPr txBox="1"/>
          <p:nvPr/>
        </p:nvSpPr>
        <p:spPr>
          <a:xfrm>
            <a:off x="7421468" y="5666025"/>
            <a:ext cx="1732639" cy="1362712"/>
          </a:xfrm>
          <a:prstGeom prst="rect">
            <a:avLst/>
          </a:prstGeom>
        </p:spPr>
        <p:txBody>
          <a:bodyPr lIns="0" tIns="0" rIns="0" bIns="0" rtlCol="0" anchor="t">
            <a:spAutoFit/>
          </a:bodyPr>
          <a:lstStyle/>
          <a:p>
            <a:pPr algn="l">
              <a:lnSpc>
                <a:spcPts val="10477"/>
              </a:lnSpc>
            </a:pPr>
            <a:r>
              <a:rPr lang="en-US" sz="8731" spc="16">
                <a:solidFill>
                  <a:srgbClr val="257CE1"/>
                </a:solidFill>
                <a:latin typeface="Archivo Black Bold"/>
              </a:rPr>
              <a:t>02</a:t>
            </a:r>
          </a:p>
        </p:txBody>
      </p:sp>
      <p:sp>
        <p:nvSpPr>
          <p:cNvPr id="8" name="TextBox 8"/>
          <p:cNvSpPr txBox="1"/>
          <p:nvPr/>
        </p:nvSpPr>
        <p:spPr>
          <a:xfrm>
            <a:off x="1380335" y="6823798"/>
            <a:ext cx="7554304" cy="668068"/>
          </a:xfrm>
          <a:prstGeom prst="rect">
            <a:avLst/>
          </a:prstGeom>
        </p:spPr>
        <p:txBody>
          <a:bodyPr lIns="0" tIns="0" rIns="0" bIns="0" rtlCol="0" anchor="t">
            <a:spAutoFit/>
          </a:bodyPr>
          <a:lstStyle/>
          <a:p>
            <a:pPr algn="r">
              <a:lnSpc>
                <a:spcPts val="5238"/>
              </a:lnSpc>
            </a:pPr>
            <a:r>
              <a:rPr lang="es-ES_tradnl" sz="4365" dirty="0">
                <a:solidFill>
                  <a:srgbClr val="257CE1"/>
                </a:solidFill>
                <a:latin typeface="Arial Bold"/>
              </a:rPr>
              <a:t>IDE de programación</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775" y="596752"/>
            <a:ext cx="2040446" cy="964120"/>
          </a:xfrm>
          <a:custGeom>
            <a:avLst/>
            <a:gdLst/>
            <a:ahLst/>
            <a:cxnLst/>
            <a:rect l="l" t="t" r="r" b="b"/>
            <a:pathLst>
              <a:path w="2040446" h="964120">
                <a:moveTo>
                  <a:pt x="0" y="0"/>
                </a:moveTo>
                <a:lnTo>
                  <a:pt x="2040445" y="0"/>
                </a:lnTo>
                <a:lnTo>
                  <a:pt x="2040445" y="964120"/>
                </a:lnTo>
                <a:lnTo>
                  <a:pt x="0" y="9641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_tradnl"/>
          </a:p>
        </p:txBody>
      </p:sp>
      <p:grpSp>
        <p:nvGrpSpPr>
          <p:cNvPr id="3" name="Group 3"/>
          <p:cNvGrpSpPr/>
          <p:nvPr/>
        </p:nvGrpSpPr>
        <p:grpSpPr>
          <a:xfrm>
            <a:off x="15405859" y="9279220"/>
            <a:ext cx="1433470" cy="464925"/>
            <a:chOff x="0" y="0"/>
            <a:chExt cx="1911293" cy="619900"/>
          </a:xfrm>
        </p:grpSpPr>
        <p:sp>
          <p:nvSpPr>
            <p:cNvPr id="4" name="Freeform 4"/>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4"/>
              <a:stretch>
                <a:fillRect t="-25" r="2" b="-27"/>
              </a:stretch>
            </a:blipFill>
          </p:spPr>
          <p:txBody>
            <a:bodyPr/>
            <a:lstStyle/>
            <a:p>
              <a:endParaRPr lang="es-ES_tradnl"/>
            </a:p>
          </p:txBody>
        </p:sp>
      </p:grpSp>
      <p:sp>
        <p:nvSpPr>
          <p:cNvPr id="5" name="Freeform 5"/>
          <p:cNvSpPr/>
          <p:nvPr/>
        </p:nvSpPr>
        <p:spPr>
          <a:xfrm>
            <a:off x="16938511"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s-ES_tradnl"/>
          </a:p>
        </p:txBody>
      </p:sp>
      <p:grpSp>
        <p:nvGrpSpPr>
          <p:cNvPr id="6" name="Group 6"/>
          <p:cNvGrpSpPr/>
          <p:nvPr/>
        </p:nvGrpSpPr>
        <p:grpSpPr>
          <a:xfrm>
            <a:off x="17329950" y="9311467"/>
            <a:ext cx="333244" cy="434315"/>
            <a:chOff x="0" y="0"/>
            <a:chExt cx="444325" cy="579087"/>
          </a:xfrm>
        </p:grpSpPr>
        <p:sp>
          <p:nvSpPr>
            <p:cNvPr id="7" name="Freeform 7"/>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7"/>
              <a:stretch>
                <a:fillRect t="-421" r="10" b="-415"/>
              </a:stretch>
            </a:blipFill>
          </p:spPr>
          <p:txBody>
            <a:bodyPr/>
            <a:lstStyle/>
            <a:p>
              <a:endParaRPr lang="es-ES_tradnl"/>
            </a:p>
          </p:txBody>
        </p:sp>
      </p:grpSp>
      <p:grpSp>
        <p:nvGrpSpPr>
          <p:cNvPr id="8" name="Group 8"/>
          <p:cNvGrpSpPr/>
          <p:nvPr/>
        </p:nvGrpSpPr>
        <p:grpSpPr>
          <a:xfrm>
            <a:off x="17616190" y="9202268"/>
            <a:ext cx="102139" cy="102110"/>
            <a:chOff x="0" y="0"/>
            <a:chExt cx="136185" cy="136147"/>
          </a:xfrm>
        </p:grpSpPr>
        <p:sp>
          <p:nvSpPr>
            <p:cNvPr id="9" name="Freeform 9"/>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8"/>
              <a:stretch>
                <a:fillRect t="-14" r="-30" b="-16"/>
              </a:stretch>
            </a:blipFill>
          </p:spPr>
          <p:txBody>
            <a:bodyPr/>
            <a:lstStyle/>
            <a:p>
              <a:endParaRPr lang="es-ES_tradnl"/>
            </a:p>
          </p:txBody>
        </p:sp>
      </p:grpSp>
      <p:sp>
        <p:nvSpPr>
          <p:cNvPr id="18" name="TextBox 18"/>
          <p:cNvSpPr txBox="1"/>
          <p:nvPr/>
        </p:nvSpPr>
        <p:spPr>
          <a:xfrm>
            <a:off x="2212002" y="459439"/>
            <a:ext cx="15451191" cy="668068"/>
          </a:xfrm>
          <a:prstGeom prst="rect">
            <a:avLst/>
          </a:prstGeom>
        </p:spPr>
        <p:txBody>
          <a:bodyPr lIns="0" tIns="0" rIns="0" bIns="0" rtlCol="0" anchor="t">
            <a:spAutoFit/>
          </a:bodyPr>
          <a:lstStyle/>
          <a:p>
            <a:pPr algn="l">
              <a:lnSpc>
                <a:spcPts val="5238"/>
              </a:lnSpc>
            </a:pPr>
            <a:r>
              <a:rPr lang="es-ES_tradnl" sz="4365" dirty="0">
                <a:solidFill>
                  <a:srgbClr val="000000"/>
                </a:solidFill>
                <a:latin typeface="Arial Bold"/>
              </a:rPr>
              <a:t>Existen varios programas de desarrollo de sistemas</a:t>
            </a:r>
          </a:p>
        </p:txBody>
      </p:sp>
      <p:sp>
        <p:nvSpPr>
          <p:cNvPr id="19" name="Rectangle 11">
            <a:extLst>
              <a:ext uri="{FF2B5EF4-FFF2-40B4-BE49-F238E27FC236}">
                <a16:creationId xmlns:a16="http://schemas.microsoft.com/office/drawing/2014/main" id="{DEBA0908-EBDB-B523-2189-4BC0329351DC}"/>
              </a:ext>
            </a:extLst>
          </p:cNvPr>
          <p:cNvSpPr>
            <a:spLocks noChangeArrowheads="1"/>
          </p:cNvSpPr>
          <p:nvPr/>
        </p:nvSpPr>
        <p:spPr bwMode="auto">
          <a:xfrm>
            <a:off x="1143000" y="2304211"/>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_tradnl"/>
          </a:p>
        </p:txBody>
      </p:sp>
      <p:pic>
        <p:nvPicPr>
          <p:cNvPr id="2054" name="Picture 6">
            <a:extLst>
              <a:ext uri="{FF2B5EF4-FFF2-40B4-BE49-F238E27FC236}">
                <a16:creationId xmlns:a16="http://schemas.microsoft.com/office/drawing/2014/main" id="{234FB2F5-6107-8DC2-657D-A0283F55DA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12002" y="2069312"/>
            <a:ext cx="2396850" cy="23968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clipse | Recursos educativos digitales">
            <a:extLst>
              <a:ext uri="{FF2B5EF4-FFF2-40B4-BE49-F238E27FC236}">
                <a16:creationId xmlns:a16="http://schemas.microsoft.com/office/drawing/2014/main" id="{F1C50EF3-712C-628F-1F02-22F11DC7595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15798" y="2058290"/>
            <a:ext cx="254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ndefined">
            <a:extLst>
              <a:ext uri="{FF2B5EF4-FFF2-40B4-BE49-F238E27FC236}">
                <a16:creationId xmlns:a16="http://schemas.microsoft.com/office/drawing/2014/main" id="{1E73B404-3E1D-0320-E852-E6850FACC10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353678" y="2036336"/>
            <a:ext cx="2139442" cy="24628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ndroid Studio 3.0: ya disponible la versión estable con soporte para  Kotlin y las nuevas APIs de Android">
            <a:extLst>
              <a:ext uri="{FF2B5EF4-FFF2-40B4-BE49-F238E27FC236}">
                <a16:creationId xmlns:a16="http://schemas.microsoft.com/office/drawing/2014/main" id="{65C8287B-3FAC-3DF5-FE05-9D25C25ECC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5784616"/>
            <a:ext cx="4451350" cy="190197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Objective-C - beecrowd">
            <a:extLst>
              <a:ext uri="{FF2B5EF4-FFF2-40B4-BE49-F238E27FC236}">
                <a16:creationId xmlns:a16="http://schemas.microsoft.com/office/drawing/2014/main" id="{79EC2901-3136-9138-FEC9-C3B67041075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53600" y="5510355"/>
            <a:ext cx="38100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851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755</Words>
  <Application>Microsoft Office PowerPoint</Application>
  <PresentationFormat>Personalizado</PresentationFormat>
  <Paragraphs>50</Paragraphs>
  <Slides>14</Slides>
  <Notes>2</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1.1.1.pptx</dc:title>
  <cp:lastModifiedBy>José Acuña</cp:lastModifiedBy>
  <cp:revision>22</cp:revision>
  <dcterms:created xsi:type="dcterms:W3CDTF">2006-08-16T00:00:00Z</dcterms:created>
  <dcterms:modified xsi:type="dcterms:W3CDTF">2024-01-11T20:08:18Z</dcterms:modified>
  <dc:identifier>DAF2KA-PXbM</dc:identifier>
</cp:coreProperties>
</file>