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7" r:id="rId6"/>
    <p:sldId id="296" r:id="rId7"/>
    <p:sldId id="303" r:id="rId8"/>
    <p:sldId id="304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7" r:id="rId18"/>
    <p:sldId id="316" r:id="rId19"/>
    <p:sldId id="318" r:id="rId20"/>
    <p:sldId id="319" r:id="rId21"/>
    <p:sldId id="321" r:id="rId22"/>
    <p:sldId id="320" r:id="rId23"/>
    <p:sldId id="322" r:id="rId24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45216-4D60-40CC-9A3D-8B21A679F8C6}" v="10" dt="2023-01-04T22:06:20.1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C1B45216-4D60-40CC-9A3D-8B21A679F8C6}"/>
    <pc:docChg chg="addSld delSld modSld">
      <pc:chgData name="Pamela Menares A." userId="S::pmenaresa@duoc.cl::a95b9275-3465-4317-aedc-8c1ab3c21493" providerId="AD" clId="Web-{C1B45216-4D60-40CC-9A3D-8B21A679F8C6}" dt="2023-01-04T22:06:20.179" v="3"/>
      <pc:docMkLst>
        <pc:docMk/>
      </pc:docMkLst>
      <pc:sldChg chg="modSp">
        <pc:chgData name="Pamela Menares A." userId="S::pmenaresa@duoc.cl::a95b9275-3465-4317-aedc-8c1ab3c21493" providerId="AD" clId="Web-{C1B45216-4D60-40CC-9A3D-8B21A679F8C6}" dt="2023-01-04T22:02:49.204" v="0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C1B45216-4D60-40CC-9A3D-8B21A679F8C6}" dt="2023-01-04T22:02:49.204" v="0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C1B45216-4D60-40CC-9A3D-8B21A679F8C6}" dt="2023-01-04T22:06:18.929" v="2"/>
        <pc:sldMkLst>
          <pc:docMk/>
          <pc:sldMk cId="926987900" sldId="293"/>
        </pc:sldMkLst>
      </pc:sldChg>
      <pc:sldChg chg="modSp">
        <pc:chgData name="Pamela Menares A." userId="S::pmenaresa@duoc.cl::a95b9275-3465-4317-aedc-8c1ab3c21493" providerId="AD" clId="Web-{C1B45216-4D60-40CC-9A3D-8B21A679F8C6}" dt="2023-01-04T22:05:47.662" v="1" actId="20577"/>
        <pc:sldMkLst>
          <pc:docMk/>
          <pc:sldMk cId="1158703268" sldId="318"/>
        </pc:sldMkLst>
        <pc:spChg chg="mod">
          <ac:chgData name="Pamela Menares A." userId="S::pmenaresa@duoc.cl::a95b9275-3465-4317-aedc-8c1ab3c21493" providerId="AD" clId="Web-{C1B45216-4D60-40CC-9A3D-8B21A679F8C6}" dt="2023-01-04T22:05:47.662" v="1" actId="20577"/>
          <ac:spMkLst>
            <pc:docMk/>
            <pc:sldMk cId="1158703268" sldId="318"/>
            <ac:spMk id="3" creationId="{00000000-0000-0000-0000-000000000000}"/>
          </ac:spMkLst>
        </pc:spChg>
      </pc:sldChg>
      <pc:sldChg chg="add replId">
        <pc:chgData name="Pamela Menares A." userId="S::pmenaresa@duoc.cl::a95b9275-3465-4317-aedc-8c1ab3c21493" providerId="AD" clId="Web-{C1B45216-4D60-40CC-9A3D-8B21A679F8C6}" dt="2023-01-04T22:06:20.179" v="3"/>
        <pc:sldMkLst>
          <pc:docMk/>
          <pc:sldMk cId="3078687725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 LOS SERVICIOS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_tradnl" dirty="0"/>
              <a:t>SERVICIO WEB CON JSON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7201972"/>
          </a:xfrm>
        </p:spPr>
        <p:txBody>
          <a:bodyPr/>
          <a:lstStyle/>
          <a:p>
            <a:pPr algn="just"/>
            <a:r>
              <a:rPr lang="es-ES" sz="3600" dirty="0"/>
              <a:t>El formato de JSON implica la definición de una estructura encerrada entre los símbolos { }, mientras que una lista o un arreglo de objetos esta encerrada en [  ]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Dentro de esta estructura se definen pares ordenados de atributo con un valor en el formato “</a:t>
            </a:r>
            <a:r>
              <a:rPr lang="es-ES" sz="3600" dirty="0" err="1"/>
              <a:t>atributo”:”valor</a:t>
            </a:r>
            <a:r>
              <a:rPr lang="es-ES" sz="3600" dirty="0"/>
              <a:t>”.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Los pares de atributo valor se separan por una , (coma)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En JSON los valores de los atributos pueden ser una cadena de texto, un número, un arreglo, un valor </a:t>
            </a:r>
            <a:r>
              <a:rPr lang="es-ES" sz="3600" dirty="0" err="1"/>
              <a:t>boolean</a:t>
            </a:r>
            <a:r>
              <a:rPr lang="es-ES" sz="3600" dirty="0"/>
              <a:t>, un valor </a:t>
            </a:r>
            <a:r>
              <a:rPr lang="es-ES" sz="3600" dirty="0" err="1"/>
              <a:t>null</a:t>
            </a:r>
            <a:r>
              <a:rPr lang="es-ES" sz="3600" dirty="0"/>
              <a:t> u otro objeto JSON.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823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API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985980"/>
          </a:xfrm>
        </p:spPr>
        <p:txBody>
          <a:bodyPr/>
          <a:lstStyle/>
          <a:p>
            <a:pPr algn="just"/>
            <a:r>
              <a:rPr lang="es-ES" sz="3600" dirty="0"/>
              <a:t>¿Qué son las APIs y para qué sirven?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API significa Application Programming Interface o Interfaz de Programación de Aplicaciones y corresponde a un conjunto de funcionalidades que nos permiten simplificar la interacción entre diferentes plataformas de Software, ocultando la complejidad y operaciones exponiendo métodos que pueden ser llamados, ya sea para entregarles datos como para solicitarlos.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850" y="6910665"/>
            <a:ext cx="4953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06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API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7201972"/>
          </a:xfrm>
        </p:spPr>
        <p:txBody>
          <a:bodyPr/>
          <a:lstStyle/>
          <a:p>
            <a:pPr algn="just"/>
            <a:r>
              <a:rPr lang="es-ES" sz="3600" dirty="0"/>
              <a:t>Veamos el siguiente ejemplo: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Para crear un usuario, se deben guardar datos en 3 tablas de un sistema, para crear un usuario desde un sistema externo, tendríamos que conocer cuáles son estas tablas y las reglas para guardar todos los datos necesarios allí, pero si usamos una API, bastaría con llamar al método "crear usuario" y entregar los datos del usuario como parámetros.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API se encargaría de realizar las inserciones en las 3 tablas, pero quién quiere utilizar la API no necesita conocer este procedimiento, sólo conocer cómo llamar a la API y las respuestas de éxito o error que esta entrega. 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36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API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7201972"/>
          </a:xfrm>
        </p:spPr>
        <p:txBody>
          <a:bodyPr/>
          <a:lstStyle/>
          <a:p>
            <a:pPr lvl="0" algn="just" rtl="0"/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¿API o </a:t>
            </a:r>
            <a:r>
              <a:rPr lang="es-E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WebService</a:t>
            </a: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lvl="0" algn="just" rtl="0"/>
            <a:endParaRPr lang="es-ES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 rtl="0">
              <a:buSzPts val="1100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bien tienen diferencias en aspectos puntuales, una API es muy similar al concepto de Web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Servicios Web.</a:t>
            </a:r>
          </a:p>
          <a:p>
            <a:pPr lvl="0" algn="just" rtl="0">
              <a:buSzPts val="1100"/>
            </a:pPr>
            <a:endParaRPr lang="es-E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 rtl="0">
              <a:buSzPts val="1100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Generalmente los Web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intercambian archivos XML y las API generalmente archivos JSON, pero no es una obligación. Los Web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trabajan sobre SOAP (Simple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 usan un archivo WSDL (Web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para especificar su comportamiento, mientras que para documentar una API se utilizan programas como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 rtl="0">
              <a:buClr>
                <a:schemeClr val="dk1"/>
              </a:buClr>
              <a:buSzPts val="1100"/>
            </a:pPr>
            <a:endParaRPr lang="es-E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487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API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2769989"/>
          </a:xfrm>
        </p:spPr>
        <p:txBody>
          <a:bodyPr/>
          <a:lstStyle/>
          <a:p>
            <a:pPr lvl="0" algn="just" rtl="0"/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APIs más utilizadas en la actualidad son de tipo REST, y se valen de códigos HTTP (200, 201, 401, 403, 404) para entregar respuestas, y usan métodos como GET, POST, PUT, PATCH y DELETE.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018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MICROSERVICIOS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431983"/>
          </a:xfrm>
        </p:spPr>
        <p:txBody>
          <a:bodyPr/>
          <a:lstStyle/>
          <a:p>
            <a:pPr algn="just"/>
            <a:r>
              <a:rPr lang="es-ES" sz="3600" b="1" dirty="0"/>
              <a:t>¿Para qué sirven los microservicios?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arquitectura de microservicios ofrece la oportunidad de mejorar la experiencia y la atención, ya que cada microservicio ejecuta su propio proceso y se encarga de implementar una funcionalidad completa del negocio. Ahora, adaptarse a las futuras demandas del mercado, es más fácil.</a:t>
            </a:r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377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MICROSERVICIOS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3877985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Los microservicios permiten a los desarrolladores llevar a cabo modificaciones en los servicios de una aplicación, sin tener que realizarlo totalmente desde el principio. Así, cada diseño individual de microservicios se puede llevar a cabo por equipos de tamaño más reducido, los cuales cuentan con mayor flexibilidad para decantarse tanto por las herramientas con las que van a trabajar como el lenguaje de codificación, sin interrumpir el movimiento de la aplicación.</a:t>
            </a:r>
            <a:endParaRPr lang="es-ES_tradnl" sz="3600" dirty="0">
              <a:latin typeface="Arial"/>
              <a:cs typeface="Aria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70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MICROSERVICIOS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5539978"/>
          </a:xfrm>
        </p:spPr>
        <p:txBody>
          <a:bodyPr/>
          <a:lstStyle/>
          <a:p>
            <a:pPr algn="just"/>
            <a:r>
              <a:rPr lang="es-ES" sz="3600" b="1" dirty="0"/>
              <a:t>¿Qué beneficios aportan los microservicios a la integración de las aplicaciones?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Una arquitectura de microservicios garantiza la continuidad de la aplicación en su conjunto, por lo tanto, esto conduce a un entorno más estable y seguro que permite responder rápidamente a las cambiantes condiciones del mercado.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Esta división de tareas proporciona nuevas herramientas de colaboración, que mejoran el trabajo en equipo.</a:t>
            </a:r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883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MICROSERVICIOS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6093976"/>
          </a:xfrm>
        </p:spPr>
        <p:txBody>
          <a:bodyPr/>
          <a:lstStyle/>
          <a:p>
            <a:pPr algn="just"/>
            <a:r>
              <a:rPr lang="es-ES" sz="3600" b="1" dirty="0"/>
              <a:t>Diferencia entre servicios y microservicios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Las principales diferencias entre una arquitectura tradicional y una arquitectura basada en microservicios, es que la arquitectura tradicional se construye de forma monolítica, esto quiere decir que todas las partes se integran en una misma aplicación.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A pesar de que no son complicadas de desarrollar, crear una aplicación que integra todas sus funciones unidas, no sería la mejor opción si se aspira a un mayor crecimiento, con más desarrolladores, un número mayor de usuarios, etc.</a:t>
            </a:r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714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" dirty="0"/>
              <a:t>MICROSERVICIOS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5539978"/>
          </a:xfrm>
        </p:spPr>
        <p:txBody>
          <a:bodyPr/>
          <a:lstStyle/>
          <a:p>
            <a:pPr algn="just"/>
            <a:r>
              <a:rPr lang="es-ES" sz="3600" b="1" dirty="0"/>
              <a:t>¿Qué beneficios aportan los microservicios a la integración de las aplicaciones?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Una arquitectura de microservicios garantiza la continuidad de la aplicación en su conjunto, por lo tanto, esto conduce a un entorno más estable y seguro que permite responder rápidamente a las cambiantes condiciones del mercado.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Esta división de tareas proporciona nuevas herramientas de colaboración, que mejoran el trabajo en equipo.</a:t>
            </a:r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59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Hasta el comento has visto varias técnicas de tratamientos de datos con JQuery y JavaScript para datos locales. A continuación, conocerás cómo consultar datos externos, también conocidos como datos de terceros, a través de las APIs. 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 LOS SERVICIOS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86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2523768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¿Qué es un servicio web?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Servicio web con XML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Servicio web con JSON.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/>
              <a:t>¿QUÉ ES UN SERVICIO WEB?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431983"/>
          </a:xfrm>
        </p:spPr>
        <p:txBody>
          <a:bodyPr/>
          <a:lstStyle/>
          <a:p>
            <a:pPr algn="just"/>
            <a:r>
              <a:rPr lang="es-ES" sz="3600" dirty="0"/>
              <a:t>Un servicio web es un sistema software diseñado para soportar la interacción máquina-a-máquina, a través de una red, de forma interoperable.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Es decir, un servicio web es una tecnología que utiliza un conjunto de estándares y protocolos y permite intercambiar datos entre aplicaciones.</a:t>
            </a:r>
          </a:p>
          <a:p>
            <a:pPr algn="just"/>
            <a:r>
              <a:rPr lang="es-ES" sz="3600" dirty="0"/>
              <a:t> </a:t>
            </a:r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59AF75-6B17-AB40-8FA7-7F8799E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0" y="6793827"/>
            <a:ext cx="96413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_tradnl" dirty="0"/>
              <a:t>¿QUÉ ES UN SERVICIO WEB?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6647974"/>
          </a:xfrm>
        </p:spPr>
        <p:txBody>
          <a:bodyPr/>
          <a:lstStyle/>
          <a:p>
            <a:pPr algn="just"/>
            <a:r>
              <a:rPr lang="es-ES" sz="3600" dirty="0"/>
              <a:t>Existen dos tendencias en el desarrollo de Web services.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Web services que estandarizan su información a través de mensajes XML, en formato SOAP. Estos se denominan </a:t>
            </a:r>
            <a:r>
              <a:rPr lang="es-ES" sz="3600" b="1" dirty="0"/>
              <a:t>servicios SOAP.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b="1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Web services que no estandarizan su información, denominados </a:t>
            </a:r>
            <a:r>
              <a:rPr lang="es-ES" sz="3600" b="1" dirty="0"/>
              <a:t>servicios REST.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Los servicios web se pueden programar en una inmensidad de lenguajes, y de la misma forma, pueden ser consumidos de muchas formas diferentes.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923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_tradnl" dirty="0"/>
              <a:t>¿QUÉ ES UN SERVICIO WEB?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7201972"/>
          </a:xfrm>
        </p:spPr>
        <p:txBody>
          <a:bodyPr/>
          <a:lstStyle/>
          <a:p>
            <a:pPr algn="just"/>
            <a:r>
              <a:rPr lang="es-ES" sz="3600" dirty="0"/>
              <a:t>Nos centraremos en los servicios REST.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REST utiliza HTTP/HTTPS como protocolo de comunicación para obtener o transferir datos, en formato XML o JSON.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Una de las características principales de los servicios REST es el uso explícito de métodos HTTP como GET, PUT, POST, DELETE, etc.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REST está compuesto por recursos que son accedidos mediante URL, por ejemplo: http://api.servicio.com/recursos/casas/1, es decir acceso a la casa con id 1. 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751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_tradnl" dirty="0"/>
              <a:t>¿QUÉ ES UN SERVICIO WEB?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1107996"/>
          </a:xfrm>
        </p:spPr>
        <p:txBody>
          <a:bodyPr/>
          <a:lstStyle/>
          <a:p>
            <a:pPr algn="just"/>
            <a:r>
              <a:rPr lang="es-ES" sz="3600" dirty="0"/>
              <a:t>Esquema de servicio web.</a:t>
            </a:r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CB9DE3-F10D-3F4D-B1E8-3E178CCC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4212371"/>
            <a:ext cx="15697200" cy="37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_tradnl" dirty="0"/>
              <a:t>SERVICIO WEB CON XML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431983"/>
          </a:xfrm>
        </p:spPr>
        <p:txBody>
          <a:bodyPr/>
          <a:lstStyle/>
          <a:p>
            <a:pPr algn="just"/>
            <a:r>
              <a:rPr lang="es-ES" sz="3600" dirty="0" err="1"/>
              <a:t>Rest</a:t>
            </a:r>
            <a:r>
              <a:rPr lang="es-ES" sz="3600" dirty="0"/>
              <a:t> maneja los datos en JSON y XML veamos que significan: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XML son las siglas de Extensible </a:t>
            </a:r>
            <a:r>
              <a:rPr lang="es-ES" sz="3600" dirty="0" err="1"/>
              <a:t>Markup</a:t>
            </a:r>
            <a:r>
              <a:rPr lang="es-ES" sz="3600" dirty="0"/>
              <a:t> </a:t>
            </a:r>
            <a:r>
              <a:rPr lang="es-ES" sz="3600" dirty="0" err="1"/>
              <a:t>Language</a:t>
            </a:r>
            <a:r>
              <a:rPr lang="es-ES" sz="3600" dirty="0"/>
              <a:t>, que podemos traducir como Lenguaje de Marcas Extensibles, aunque realmente es un meta-lenguaje. Los archivos XML se componen de etiquetas que nos aportan datos e información que queremos procesar.</a:t>
            </a:r>
          </a:p>
          <a:p>
            <a:pPr algn="just"/>
            <a:r>
              <a:rPr lang="es-ES" sz="3600" dirty="0"/>
              <a:t> </a:t>
            </a:r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D6F51F-811C-AE4A-946D-9EAA9D6A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6569075"/>
            <a:ext cx="5334000" cy="44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1477328"/>
          </a:xfrm>
        </p:spPr>
        <p:txBody>
          <a:bodyPr/>
          <a:lstStyle/>
          <a:p>
            <a:r>
              <a:rPr lang="es-ES_tradnl" dirty="0"/>
              <a:t>SERVICIO WEB CON JSON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JSON es el acrónimo de JavaScript </a:t>
            </a:r>
            <a:r>
              <a:rPr lang="es-ES" sz="3600" dirty="0" err="1"/>
              <a:t>Object</a:t>
            </a:r>
            <a:r>
              <a:rPr lang="es-ES" sz="3600" dirty="0"/>
              <a:t> </a:t>
            </a:r>
            <a:r>
              <a:rPr lang="es-ES" sz="3600" dirty="0" err="1"/>
              <a:t>Notation</a:t>
            </a:r>
            <a:r>
              <a:rPr lang="es-ES" sz="3600" dirty="0"/>
              <a:t>, el cual define una notación utilizando estructura JavaScript para definir objetos de datos.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C54417-0848-114E-ADAA-E787AD8B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0" y="4359275"/>
            <a:ext cx="5715000" cy="62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07E86-216B-44EF-BDB5-561DA2C06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1128</Words>
  <Application>Microsoft Office PowerPoint</Application>
  <PresentationFormat>Personalizado</PresentationFormat>
  <Paragraphs>92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155</cp:revision>
  <dcterms:created xsi:type="dcterms:W3CDTF">2021-04-02T01:36:00Z</dcterms:created>
  <dcterms:modified xsi:type="dcterms:W3CDTF">2023-01-04T22:06:29Z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