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7" r:id="rId5"/>
    <p:sldId id="296" r:id="rId6"/>
    <p:sldId id="319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13" r:id="rId17"/>
    <p:sldId id="314" r:id="rId18"/>
    <p:sldId id="315" r:id="rId19"/>
    <p:sldId id="317" r:id="rId20"/>
    <p:sldId id="306" r:id="rId21"/>
    <p:sldId id="318" r:id="rId22"/>
    <p:sldId id="307" r:id="rId23"/>
    <p:sldId id="316" r:id="rId24"/>
    <p:sldId id="309" r:id="rId25"/>
    <p:sldId id="320" r:id="rId26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A35F6-8224-109F-D851-F9F9E71BEC5E}" v="5" dt="2022-09-06T18:48:57.777"/>
    <p1510:client id="{56E5385B-F986-44D7-A443-26DE63B82C7C}" v="54" dt="2022-11-28T20:10:21.1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2B4A35F6-8224-109F-D851-F9F9E71BEC5E}"/>
    <pc:docChg chg="modSld">
      <pc:chgData name="Pamela Menares A." userId="S::pmenaresa@duoc.cl::a95b9275-3465-4317-aedc-8c1ab3c21493" providerId="AD" clId="Web-{2B4A35F6-8224-109F-D851-F9F9E71BEC5E}" dt="2022-09-06T18:48:57.137" v="1" actId="20577"/>
      <pc:docMkLst>
        <pc:docMk/>
      </pc:docMkLst>
      <pc:sldChg chg="mod modShow">
        <pc:chgData name="Pamela Menares A." userId="S::pmenaresa@duoc.cl::a95b9275-3465-4317-aedc-8c1ab3c21493" providerId="AD" clId="Web-{2B4A35F6-8224-109F-D851-F9F9E71BEC5E}" dt="2022-09-06T18:48:47.652" v="0"/>
        <pc:sldMkLst>
          <pc:docMk/>
          <pc:sldMk cId="4122261599" sldId="267"/>
        </pc:sldMkLst>
      </pc:sldChg>
      <pc:sldChg chg="modSp">
        <pc:chgData name="Pamela Menares A." userId="S::pmenaresa@duoc.cl::a95b9275-3465-4317-aedc-8c1ab3c21493" providerId="AD" clId="Web-{2B4A35F6-8224-109F-D851-F9F9E71BEC5E}" dt="2022-09-06T18:48:57.137" v="1" actId="20577"/>
        <pc:sldMkLst>
          <pc:docMk/>
          <pc:sldMk cId="4148003766" sldId="296"/>
        </pc:sldMkLst>
        <pc:spChg chg="mod">
          <ac:chgData name="Pamela Menares A." userId="S::pmenaresa@duoc.cl::a95b9275-3465-4317-aedc-8c1ab3c21493" providerId="AD" clId="Web-{2B4A35F6-8224-109F-D851-F9F9E71BEC5E}" dt="2022-09-06T18:48:57.137" v="1" actId="20577"/>
          <ac:spMkLst>
            <pc:docMk/>
            <pc:sldMk cId="4148003766" sldId="296"/>
            <ac:spMk id="3" creationId="{00000000-0000-0000-0000-000000000000}"/>
          </ac:spMkLst>
        </pc:spChg>
      </pc:sldChg>
    </pc:docChg>
  </pc:docChgLst>
  <pc:docChgLst>
    <pc:chgData name="Pamela Menares A." userId="S::pmenaresa@duoc.cl::a95b9275-3465-4317-aedc-8c1ab3c21493" providerId="AD" clId="Web-{56E5385B-F986-44D7-A443-26DE63B82C7C}"/>
    <pc:docChg chg="addSld delSld modSld">
      <pc:chgData name="Pamela Menares A." userId="S::pmenaresa@duoc.cl::a95b9275-3465-4317-aedc-8c1ab3c21493" providerId="AD" clId="Web-{56E5385B-F986-44D7-A443-26DE63B82C7C}" dt="2022-11-28T20:10:20.102" v="27" actId="20577"/>
      <pc:docMkLst>
        <pc:docMk/>
      </pc:docMkLst>
      <pc:sldChg chg="del">
        <pc:chgData name="Pamela Menares A." userId="S::pmenaresa@duoc.cl::a95b9275-3465-4317-aedc-8c1ab3c21493" providerId="AD" clId="Web-{56E5385B-F986-44D7-A443-26DE63B82C7C}" dt="2022-11-28T20:09:16.397" v="0"/>
        <pc:sldMkLst>
          <pc:docMk/>
          <pc:sldMk cId="2042176908" sldId="277"/>
        </pc:sldMkLst>
      </pc:sldChg>
      <pc:sldChg chg="del">
        <pc:chgData name="Pamela Menares A." userId="S::pmenaresa@duoc.cl::a95b9275-3465-4317-aedc-8c1ab3c21493" providerId="AD" clId="Web-{56E5385B-F986-44D7-A443-26DE63B82C7C}" dt="2022-11-28T20:09:38.851" v="3"/>
        <pc:sldMkLst>
          <pc:docMk/>
          <pc:sldMk cId="4258784292" sldId="291"/>
        </pc:sldMkLst>
      </pc:sldChg>
      <pc:sldChg chg="del">
        <pc:chgData name="Pamela Menares A." userId="S::pmenaresa@duoc.cl::a95b9275-3465-4317-aedc-8c1ab3c21493" providerId="AD" clId="Web-{56E5385B-F986-44D7-A443-26DE63B82C7C}" dt="2022-11-28T20:09:40.257" v="4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56E5385B-F986-44D7-A443-26DE63B82C7C}" dt="2022-11-28T20:09:28.303" v="2" actId="1076"/>
        <pc:sldMkLst>
          <pc:docMk/>
          <pc:sldMk cId="4148003766" sldId="296"/>
        </pc:sldMkLst>
        <pc:spChg chg="mod">
          <ac:chgData name="Pamela Menares A." userId="S::pmenaresa@duoc.cl::a95b9275-3465-4317-aedc-8c1ab3c21493" providerId="AD" clId="Web-{56E5385B-F986-44D7-A443-26DE63B82C7C}" dt="2022-11-28T20:09:28.303" v="2" actId="1076"/>
          <ac:spMkLst>
            <pc:docMk/>
            <pc:sldMk cId="4148003766" sldId="296"/>
            <ac:spMk id="3" creationId="{00000000-0000-0000-0000-000000000000}"/>
          </ac:spMkLst>
        </pc:spChg>
      </pc:sldChg>
      <pc:sldChg chg="addSp delSp modSp mod modClrScheme chgLayout">
        <pc:chgData name="Pamela Menares A." userId="S::pmenaresa@duoc.cl::a95b9275-3465-4317-aedc-8c1ab3c21493" providerId="AD" clId="Web-{56E5385B-F986-44D7-A443-26DE63B82C7C}" dt="2022-11-28T20:09:52.585" v="6"/>
        <pc:sldMkLst>
          <pc:docMk/>
          <pc:sldMk cId="2116710654" sldId="309"/>
        </pc:sldMkLst>
        <pc:spChg chg="mod ord">
          <ac:chgData name="Pamela Menares A." userId="S::pmenaresa@duoc.cl::a95b9275-3465-4317-aedc-8c1ab3c21493" providerId="AD" clId="Web-{56E5385B-F986-44D7-A443-26DE63B82C7C}" dt="2022-11-28T20:09:52.585" v="6"/>
          <ac:spMkLst>
            <pc:docMk/>
            <pc:sldMk cId="2116710654" sldId="309"/>
            <ac:spMk id="2" creationId="{00000000-0000-0000-0000-000000000000}"/>
          </ac:spMkLst>
        </pc:spChg>
        <pc:spChg chg="mod ord">
          <ac:chgData name="Pamela Menares A." userId="S::pmenaresa@duoc.cl::a95b9275-3465-4317-aedc-8c1ab3c21493" providerId="AD" clId="Web-{56E5385B-F986-44D7-A443-26DE63B82C7C}" dt="2022-11-28T20:09:52.585" v="6"/>
          <ac:spMkLst>
            <pc:docMk/>
            <pc:sldMk cId="2116710654" sldId="309"/>
            <ac:spMk id="3" creationId="{00000000-0000-0000-0000-000000000000}"/>
          </ac:spMkLst>
        </pc:spChg>
        <pc:spChg chg="add del mod ord">
          <ac:chgData name="Pamela Menares A." userId="S::pmenaresa@duoc.cl::a95b9275-3465-4317-aedc-8c1ab3c21493" providerId="AD" clId="Web-{56E5385B-F986-44D7-A443-26DE63B82C7C}" dt="2022-11-28T20:09:52.585" v="6"/>
          <ac:spMkLst>
            <pc:docMk/>
            <pc:sldMk cId="2116710654" sldId="309"/>
            <ac:spMk id="6" creationId="{BC39A3EC-828A-07D7-7A7F-971BA37D9CBA}"/>
          </ac:spMkLst>
        </pc:spChg>
      </pc:sldChg>
      <pc:sldChg chg="modSp new">
        <pc:chgData name="Pamela Menares A." userId="S::pmenaresa@duoc.cl::a95b9275-3465-4317-aedc-8c1ab3c21493" providerId="AD" clId="Web-{56E5385B-F986-44D7-A443-26DE63B82C7C}" dt="2022-11-28T20:10:20.102" v="27" actId="20577"/>
        <pc:sldMkLst>
          <pc:docMk/>
          <pc:sldMk cId="3785331462" sldId="320"/>
        </pc:sldMkLst>
        <pc:spChg chg="mod">
          <ac:chgData name="Pamela Menares A." userId="S::pmenaresa@duoc.cl::a95b9275-3465-4317-aedc-8c1ab3c21493" providerId="AD" clId="Web-{56E5385B-F986-44D7-A443-26DE63B82C7C}" dt="2022-11-28T20:10:05.789" v="11" actId="20577"/>
          <ac:spMkLst>
            <pc:docMk/>
            <pc:sldMk cId="3785331462" sldId="320"/>
            <ac:spMk id="2" creationId="{F6504282-1867-AB40-E0E4-52429C5551DB}"/>
          </ac:spMkLst>
        </pc:spChg>
        <pc:spChg chg="mod">
          <ac:chgData name="Pamela Menares A." userId="S::pmenaresa@duoc.cl::a95b9275-3465-4317-aedc-8c1ab3c21493" providerId="AD" clId="Web-{56E5385B-F986-44D7-A443-26DE63B82C7C}" dt="2022-11-28T20:10:20.102" v="27" actId="20577"/>
          <ac:spMkLst>
            <pc:docMk/>
            <pc:sldMk cId="3785331462" sldId="320"/>
            <ac:spMk id="3" creationId="{EE763F91-94DC-8D5E-6778-FDF1452744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https://developer.mozilla.org/es/docs/Learn/HTML/Introduction_to_HTML/The_head_metadata_in_HTML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1896-F43A-4A89-85A7-E812D2C0887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3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https://developer.mozilla.org/es/docs/Web/HTML/Element/a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1896-F43A-4A89-85A7-E812D2C08879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16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s/docs/Web/HTML/Elemento/img$edit#Supported_image_format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HTML5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515600" cy="1477328"/>
          </a:xfrm>
        </p:spPr>
        <p:txBody>
          <a:bodyPr/>
          <a:lstStyle/>
          <a:p>
            <a:r>
              <a:rPr lang="es-ES_tradnl" dirty="0"/>
              <a:t>ESTRUCTURA DE UNA ETIQUETA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5539978"/>
          </a:xfrm>
        </p:spPr>
        <p:txBody>
          <a:bodyPr/>
          <a:lstStyle/>
          <a:p>
            <a:pPr algn="just"/>
            <a:r>
              <a:rPr lang="es-ES" sz="3600" dirty="0"/>
              <a:t>La definición del lenguaje permite que las etiquetas estén anidadas, es decir que una etiqueta contenga a la otra.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Si bien lo anterior se puede hacer existe un conjunto de reglas establecidas respecto a la estructura y contenido y a la sintaxis de un documento, el cual está definido en la DTD del documento.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DTD (Document Type Definition) es el encargado de definir la estructura de sintaxis del documento de marcas. En HTML 5 se establece mediante: </a:t>
            </a:r>
          </a:p>
          <a:p>
            <a:endParaRPr lang="es-ES_tradnl" sz="3600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4667326-6A86-B24C-A237-EA34AA2ED55A}"/>
              </a:ext>
            </a:extLst>
          </p:cNvPr>
          <p:cNvSpPr/>
          <p:nvPr/>
        </p:nvSpPr>
        <p:spPr>
          <a:xfrm>
            <a:off x="7156450" y="8429943"/>
            <a:ext cx="5029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/>
              <a:t>&lt;!DOCTYPE html&gt;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9753600" cy="6647974"/>
          </a:xfrm>
        </p:spPr>
        <p:txBody>
          <a:bodyPr/>
          <a:lstStyle/>
          <a:p>
            <a:pPr algn="just"/>
            <a:r>
              <a:rPr lang="es-ES" sz="3600" dirty="0"/>
              <a:t>Un documento HTML5 tiene una estructura estándar, esta se muestra en la figura de la derecha.  Esta estructura tiene en su primera línea un DTD (&lt;!DOCTYPE html&gt;), luego inicia con &lt;html&gt; y la última línea cierra con &lt;/html&gt;.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Luego hay dos áreas: Head y Body. Ambas se inician y finalizan.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Al muy importante es que este documento se debe grabar con la extensión .html</a:t>
            </a:r>
          </a:p>
          <a:p>
            <a:endParaRPr lang="es-ES_tradnl" sz="3600" dirty="0"/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11880850" y="2917017"/>
            <a:ext cx="5334000" cy="6700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  &lt;!-- cuerpo --&gt;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&lt;/head&gt;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&lt;body&gt;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  &lt;!-- cuerpo --&gt;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&lt;/body&gt;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&lt;/html&gt;</a:t>
            </a:r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51050" y="2987675"/>
            <a:ext cx="15621000" cy="1661993"/>
          </a:xfrm>
        </p:spPr>
        <p:txBody>
          <a:bodyPr/>
          <a:lstStyle/>
          <a:p>
            <a:pPr algn="just"/>
            <a:r>
              <a:rPr lang="es-ES_tradnl" sz="3600" dirty="0"/>
              <a:t>&lt;head&gt;: En esta área realizaremos diversas configuraciones de la página, por ejemplo: Agregar un título de la página a la etiqueta del navegador, configurar el set de caracteres, metadatos, etc.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2355850" y="5502275"/>
            <a:ext cx="14859000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&lt;title&gt;Formulario de Ingreso&lt;/title&gt;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&lt;meta name="author" content=“formulario"&gt;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0800"/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87675"/>
            <a:ext cx="15621000" cy="1107996"/>
          </a:xfrm>
        </p:spPr>
        <p:txBody>
          <a:bodyPr/>
          <a:lstStyle/>
          <a:p>
            <a:pPr algn="just"/>
            <a:r>
              <a:rPr lang="es-ES_tradnl" sz="3600" dirty="0"/>
              <a:t>&lt;body&gt;: En esta área realizaremos el diseño de la página mediante el uso de diferentes tag, por ejemplo: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2355850" y="5045075"/>
            <a:ext cx="14859000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&lt;h1&gt;Formulario de Ingreso&lt;/h1&gt;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&lt;br&gt;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50800"/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251450" y="692745"/>
            <a:ext cx="10515600" cy="1477328"/>
          </a:xfrm>
        </p:spPr>
        <p:txBody>
          <a:bodyPr/>
          <a:lstStyle/>
          <a:p>
            <a:r>
              <a:rPr lang="es-ES_tradnl" dirty="0"/>
              <a:t>META DATOS DEL DOCUMENTO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6514818" cy="553998"/>
          </a:xfrm>
        </p:spPr>
        <p:txBody>
          <a:bodyPr/>
          <a:lstStyle/>
          <a:p>
            <a:r>
              <a:rPr lang="es-ES_tradnl" sz="3600" dirty="0"/>
              <a:t>Tabla con ejemplo de </a:t>
            </a:r>
            <a:r>
              <a:rPr lang="es-ES_tradnl" sz="3600" dirty="0" err="1"/>
              <a:t>tag</a:t>
            </a:r>
            <a:r>
              <a:rPr lang="es-ES_tradnl" sz="3600" dirty="0"/>
              <a:t> a utilizar en el área de HEAD.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3978275"/>
            <a:ext cx="11893660" cy="62966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ETIQUETAS MAS USADAS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06675"/>
            <a:ext cx="15621000" cy="1107996"/>
          </a:xfrm>
        </p:spPr>
        <p:txBody>
          <a:bodyPr/>
          <a:lstStyle/>
          <a:p>
            <a:pPr algn="just"/>
            <a:r>
              <a:rPr lang="es-ES_tradnl" sz="3600" dirty="0"/>
              <a:t>Son muchos los tag usados para el diseño de una página web, a continuación se muestra una tabla con los mas usados.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4130675"/>
            <a:ext cx="13850067" cy="59041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ETIQUETA DE HIPERVÍNCULOS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51050" y="2911475"/>
            <a:ext cx="15544800" cy="1107996"/>
          </a:xfrm>
        </p:spPr>
        <p:txBody>
          <a:bodyPr/>
          <a:lstStyle/>
          <a:p>
            <a:r>
              <a:rPr lang="es-ES" sz="3600" dirty="0"/>
              <a:t>El Elemento HTML Anchor &lt;a&gt; crea un enlace a otras páginas de internet, archivos o ubicaciones dentro de la misma página, direcciones de correo, o cualquier otra URL.</a:t>
            </a:r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85" y="4587875"/>
            <a:ext cx="11710704" cy="586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7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115800" cy="1477328"/>
          </a:xfrm>
        </p:spPr>
        <p:txBody>
          <a:bodyPr/>
          <a:lstStyle/>
          <a:p>
            <a:r>
              <a:rPr lang="es-ES_tradnl" dirty="0"/>
              <a:t>ETIQUETA PARA MOSTRAR </a:t>
            </a:r>
          </a:p>
          <a:p>
            <a:r>
              <a:rPr lang="es-ES_tradnl" dirty="0"/>
              <a:t>IMÁGENES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606675"/>
            <a:ext cx="15773400" cy="6093976"/>
          </a:xfrm>
        </p:spPr>
        <p:txBody>
          <a:bodyPr/>
          <a:lstStyle/>
          <a:p>
            <a:pPr algn="just"/>
            <a:r>
              <a:rPr lang="es-ES" sz="3600" dirty="0"/>
              <a:t>El elemento de imagen HTML &lt;img&gt; representa una imagen en el documento.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Algunos atributos usados con &lt;img&gt;: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Width:  El ancho de la imagen en píxeles.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Height: La altura de la imagen en píxeles.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  <a:tabLst>
                <a:tab pos="620713" algn="l"/>
                <a:tab pos="898525" algn="l"/>
                <a:tab pos="2154238" algn="l"/>
              </a:tabLst>
            </a:pPr>
            <a:r>
              <a:rPr lang="es-ES" sz="3600" dirty="0"/>
              <a:t>Alt:      	Este atributo define el texto alternativo que describe la imagen, texto que los usuarios verán si la URL de la imagen es errónea o la imagen tiene un </a:t>
            </a:r>
            <a:r>
              <a:rPr lang="es-ES" sz="3600" dirty="0">
                <a:hlinkClick r:id="rId2" tooltip="This is a link to an unwritten page"/>
              </a:rPr>
              <a:t>formato no soportado</a:t>
            </a:r>
            <a:r>
              <a:rPr lang="es-ES" sz="3600" dirty="0"/>
              <a:t> o si la imagen aún no se ha descargado.</a:t>
            </a:r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1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115800" cy="1477328"/>
          </a:xfrm>
        </p:spPr>
        <p:txBody>
          <a:bodyPr/>
          <a:lstStyle/>
          <a:p>
            <a:r>
              <a:rPr lang="es-ES_tradnl" dirty="0"/>
              <a:t>ETIQUETA PARA MOSTRAR </a:t>
            </a:r>
          </a:p>
          <a:p>
            <a:r>
              <a:rPr lang="es-ES_tradnl" dirty="0"/>
              <a:t>IMÁGENES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06675"/>
            <a:ext cx="7772400" cy="553998"/>
          </a:xfrm>
        </p:spPr>
        <p:txBody>
          <a:bodyPr/>
          <a:lstStyle/>
          <a:p>
            <a:r>
              <a:rPr lang="es-ES" sz="3600" dirty="0"/>
              <a:t>Ver el código del siguiente ejemplo:</a:t>
            </a:r>
            <a:endParaRPr lang="es-ES_tradnl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49" y="3405863"/>
            <a:ext cx="15412402" cy="67814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LISTAS NO ORDENADAS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773400" cy="1661993"/>
          </a:xfrm>
        </p:spPr>
        <p:txBody>
          <a:bodyPr/>
          <a:lstStyle/>
          <a:p>
            <a:pPr algn="just"/>
            <a:r>
              <a:rPr lang="es-ES_tradnl" sz="3600" dirty="0"/>
              <a:t>El tag &lt;ul&gt; permite mostrar elementos antecedidos por un símbolo, es puede ser una viñeta, círculo o cuadrado.  Ver el siguiente ejemplo:</a:t>
            </a:r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37" y="4130675"/>
            <a:ext cx="13527192" cy="5610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3180260" y="3471458"/>
            <a:ext cx="6871464" cy="640175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Editor de Texto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¿qué es HTML5?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Estructura de una etiqueta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Estructura de una página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Meta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>
                <a:latin typeface="Arial"/>
                <a:cs typeface="Arial"/>
              </a:rPr>
              <a:t>Etiquetas más usadas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Hipervínculos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Imágenes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Listas No ordenadas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Listas Ordenadas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Tablas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LISTAS ORDENADAS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697200" cy="1107996"/>
          </a:xfrm>
        </p:spPr>
        <p:txBody>
          <a:bodyPr/>
          <a:lstStyle/>
          <a:p>
            <a:pPr algn="just"/>
            <a:r>
              <a:rPr lang="es-ES_tradnl" sz="3600" dirty="0"/>
              <a:t>El tag &lt;ol&gt; permite mostrar elementos antecedidos por un número correlativo, letra o, número romano.  Ver el siguiente ejemplo: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49" y="4359275"/>
            <a:ext cx="14107001" cy="58245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8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TABLAS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449752"/>
            <a:ext cx="15697200" cy="2215991"/>
          </a:xfrm>
        </p:spPr>
        <p:txBody>
          <a:bodyPr/>
          <a:lstStyle/>
          <a:p>
            <a:pPr algn="just"/>
            <a:r>
              <a:rPr lang="es-ES_tradnl" sz="3600" dirty="0"/>
              <a:t>Las tablas permiten organizar datos en filas y columnas. Toda tabla comienza con &lt;table&gt; y finaliza con &lt;/table&gt;, para las filas se usa el tag &lt;tr&gt;, para las celdas de encabezados se usa el tag &lt;th&gt; y para las celdas de datos el tag &lt;td&gt;. Ver el siguiente ejemplo: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4892675"/>
            <a:ext cx="14630400" cy="53780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04282-1867-AB40-E0E4-52429C55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s-ES" dirty="0"/>
              <a:t>PGY3121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63F91-94DC-8D5E-6778-FDF145274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5400" b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Programación W</a:t>
            </a:r>
            <a:r>
              <a:rPr lang="es-ES" sz="5400" b="1" dirty="0">
                <a:solidFill>
                  <a:schemeClr val="tx1"/>
                </a:solidFill>
                <a:latin typeface="Arial"/>
                <a:cs typeface="Arial"/>
              </a:rPr>
              <a:t>eb</a:t>
            </a:r>
          </a:p>
        </p:txBody>
      </p:sp>
    </p:spTree>
    <p:extLst>
      <p:ext uri="{BB962C8B-B14F-4D97-AF65-F5344CB8AC3E}">
        <p14:creationId xmlns:p14="http://schemas.microsoft.com/office/powerpoint/2010/main" val="378533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EDITOR DE TEXTO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682875"/>
            <a:ext cx="15631709" cy="7201972"/>
          </a:xfrm>
        </p:spPr>
        <p:txBody>
          <a:bodyPr/>
          <a:lstStyle/>
          <a:p>
            <a:pPr algn="just"/>
            <a:r>
              <a:rPr lang="es-ES_tradnl" sz="3600" dirty="0"/>
              <a:t>Para crear páginas web basta con un simple block de notas, pero este no tiene las funciones y ventajas de un editor especializado.  Para los ejercicios y proyectos de este curso utilizaremos Visual Studio Code. Para instalarlo en su notebook o computador de su hogar debe descargarlo (es gratis) desde el siguiente enlace: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https://code.visualstudio.com/download </a:t>
            </a:r>
          </a:p>
          <a:p>
            <a:pPr algn="just"/>
            <a:endParaRPr lang="es-ES_tradn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endParaRPr lang="es-ES_tradn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Para probar el funcionamiento de pequeños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trozos de código puede usa el editor en línea</a:t>
            </a:r>
          </a:p>
          <a:p>
            <a:pPr algn="just"/>
            <a:r>
              <a:rPr lang="es-ES_tradnl" sz="3600" dirty="0">
                <a:solidFill>
                  <a:schemeClr val="tx1"/>
                </a:solidFill>
              </a:rPr>
              <a:t>desde el siguiente enlace:</a:t>
            </a:r>
          </a:p>
          <a:p>
            <a:pPr algn="just"/>
            <a:endParaRPr lang="es-ES_tradnl" sz="3600" dirty="0">
              <a:solidFill>
                <a:schemeClr val="tx1"/>
              </a:solidFill>
            </a:endParaRPr>
          </a:p>
          <a:p>
            <a:pPr algn="just"/>
            <a:r>
              <a:rPr lang="es-ES_tradnl" sz="3600" dirty="0">
                <a:solidFill>
                  <a:srgbClr val="317DE2"/>
                </a:solidFill>
              </a:rPr>
              <a:t>https://www.w3schools.com/html/tryit.asp?filename=tryhtml_editors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62" y="5197475"/>
            <a:ext cx="6294897" cy="3338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3323987"/>
          </a:xfrm>
        </p:spPr>
        <p:txBody>
          <a:bodyPr/>
          <a:lstStyle/>
          <a:p>
            <a:pPr algn="just"/>
            <a:r>
              <a:rPr lang="es-ES_tradnl" sz="3600" dirty="0"/>
              <a:t>HTML5 es el Lenguaje de Marcas de Hipertexto versión 5.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HTML es un lenguaje de marcas de hipertexto, permite crear archivos web que serán servidos o entregados por un servidor web y enviados a un cliente (browser o navegador) el cual interpretará las instrucciones del lenguaje y mostrará el resultado por pantalla u otro medio.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6647974"/>
          </a:xfrm>
        </p:spPr>
        <p:txBody>
          <a:bodyPr/>
          <a:lstStyle/>
          <a:p>
            <a:pPr algn="just"/>
            <a:r>
              <a:rPr lang="es-ES" sz="3600" dirty="0"/>
              <a:t>HTML5 implementa un conjunto de mejoras, entre las cuales podemos mencionar las siguientes:</a:t>
            </a:r>
          </a:p>
          <a:p>
            <a:pPr algn="just"/>
            <a:endParaRPr lang="es-ES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describir con mayor precisión cuál es su contenido.</a:t>
            </a:r>
          </a:p>
          <a:p>
            <a:pPr lvl="1" algn="just"/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comunicarse con el servidor de formas nuevas e innovadoras.</a:t>
            </a:r>
          </a:p>
          <a:p>
            <a:pPr lvl="1" algn="just"/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a las páginas web almacenar datos localmente en el lado del cliente y operar sin conexión de manera más eficiente.</a:t>
            </a:r>
          </a:p>
          <a:p>
            <a:pPr marL="533400" lvl="1" indent="0" algn="just">
              <a:buNone/>
            </a:pPr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Nos otorga un excelente soporte para utilizar contenido multimedia como lo son audio y video nativamente.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6093976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una amplia gama de nuevas características que se ocupan de los gráficos vectoriales escalables (SVG) y la opción de dibujar en canvas.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una mayor optimización de la velocidad y un mejor uso del hardware.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</a:t>
            </a:r>
            <a:r>
              <a:rPr lang="es-ES" sz="3600" dirty="0" err="1"/>
              <a:t>APIs</a:t>
            </a:r>
            <a:r>
              <a:rPr lang="es-ES" sz="3600" dirty="0"/>
              <a:t> para el uso de varios componentes internos de entrada y salida de nuestro dispositivo.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Nos ofrece una nueva gran variedad de opciones para hacer diseños más sofisticados.</a:t>
            </a:r>
          </a:p>
          <a:p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744200" cy="1477328"/>
          </a:xfrm>
        </p:spPr>
        <p:txBody>
          <a:bodyPr/>
          <a:lstStyle/>
          <a:p>
            <a:r>
              <a:rPr lang="es-ES_tradnl" dirty="0"/>
              <a:t>ESTRUCTURA DE UNA ETIQUETA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3877985"/>
          </a:xfrm>
        </p:spPr>
        <p:txBody>
          <a:bodyPr/>
          <a:lstStyle/>
          <a:p>
            <a:pPr algn="just"/>
            <a:r>
              <a:rPr lang="es-ES" sz="3600" dirty="0"/>
              <a:t>HTML5 está compuesto por un conjunto de etiquetas, marcas o tags. Cada una de estas marcas tiene un significado que es conocido por el navegador. Estas etiquetas son interpretadas por el navegador y este realiza una acción específica sobre un contenido.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Existen etiquetas  que permiten dar formato, otras que definen un comportamiento, otras que son semánticas, es decir le dan sentido al contenido.</a:t>
            </a:r>
          </a:p>
          <a:p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8"/>
            <a:ext cx="10668000" cy="1417718"/>
          </a:xfrm>
        </p:spPr>
        <p:txBody>
          <a:bodyPr/>
          <a:lstStyle/>
          <a:p>
            <a:r>
              <a:rPr lang="es-ES_tradnl" dirty="0"/>
              <a:t>ESTRUCTURA DE UNA ETIQUETA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697200" cy="4431983"/>
          </a:xfrm>
        </p:spPr>
        <p:txBody>
          <a:bodyPr/>
          <a:lstStyle/>
          <a:p>
            <a:pPr algn="just"/>
            <a:r>
              <a:rPr lang="es-ES" sz="3600" dirty="0"/>
              <a:t>Las etiquetas son elementos del lenguaje HTML5 que se encuentras rodeadas de los signos &lt; y &gt;</a:t>
            </a:r>
          </a:p>
          <a:p>
            <a:endParaRPr lang="es-ES" sz="3600" dirty="0"/>
          </a:p>
          <a:p>
            <a:pPr algn="just"/>
            <a:r>
              <a:rPr lang="es-ES" sz="3600" dirty="0"/>
              <a:t>Normalmente las etiquetas vienen en pares &lt;tag&gt; y &lt;/tag&gt; para indicar en inicio y término de la etiqueta.</a:t>
            </a:r>
          </a:p>
          <a:p>
            <a:endParaRPr lang="es-ES" sz="3600" dirty="0"/>
          </a:p>
          <a:p>
            <a:r>
              <a:rPr lang="es-ES" sz="3600" dirty="0"/>
              <a:t>Existen etiquetas que sólo tienen apertura y su estructura es &lt;tag /&gt;</a:t>
            </a:r>
          </a:p>
          <a:p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4E3706-485B-BB40-A409-68905C0F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81" y="7483475"/>
            <a:ext cx="9906000" cy="27838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515600" cy="1477328"/>
          </a:xfrm>
        </p:spPr>
        <p:txBody>
          <a:bodyPr/>
          <a:lstStyle/>
          <a:p>
            <a:r>
              <a:rPr lang="es-ES_tradnl" dirty="0"/>
              <a:t>ESTRUCTURA DE UNA ETIQUETA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697200" cy="5539978"/>
          </a:xfrm>
        </p:spPr>
        <p:txBody>
          <a:bodyPr/>
          <a:lstStyle/>
          <a:p>
            <a:r>
              <a:rPr lang="es-ES" sz="3600" dirty="0"/>
              <a:t>La estructura de un tag es la siguiente:</a:t>
            </a:r>
          </a:p>
          <a:p>
            <a:endParaRPr lang="es-ES" sz="3600" dirty="0"/>
          </a:p>
          <a:p>
            <a:r>
              <a:rPr lang="es-ES" sz="3600" dirty="0"/>
              <a:t>&lt;tag atributo1=“valor” atributo2=“valor”&gt;contenido&lt;/tag&gt;</a:t>
            </a:r>
          </a:p>
          <a:p>
            <a:endParaRPr lang="es-ES" sz="3600" dirty="0"/>
          </a:p>
          <a:p>
            <a:r>
              <a:rPr lang="es-ES" sz="3600" dirty="0"/>
              <a:t>Dónde:</a:t>
            </a:r>
          </a:p>
          <a:p>
            <a:r>
              <a:rPr lang="es-ES" sz="3600" dirty="0"/>
              <a:t>tag y /tag representan a la etiqueta de apertura y de cierre</a:t>
            </a:r>
          </a:p>
          <a:p>
            <a:r>
              <a:rPr lang="es-ES" sz="3600" dirty="0"/>
              <a:t>atributo1=“valor” representan al par ordenado de atributo y valor.</a:t>
            </a:r>
          </a:p>
          <a:p>
            <a:r>
              <a:rPr lang="es-ES" sz="3600" dirty="0"/>
              <a:t>contenido representa al contenido sobre el cual se aplica lo descrito en los tags y en los atributos.</a:t>
            </a:r>
          </a:p>
          <a:p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539409"/>
            <a:ext cx="1371600" cy="1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1D452-084D-465A-8E4D-4470E30EC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1179</Words>
  <Application>Microsoft Office PowerPoint</Application>
  <PresentationFormat>Personalizado</PresentationFormat>
  <Paragraphs>141</Paragraphs>
  <Slides>22</Slides>
  <Notes>2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PGY3121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104</cp:revision>
  <dcterms:created xsi:type="dcterms:W3CDTF">2021-04-02T01:36:00Z</dcterms:created>
  <dcterms:modified xsi:type="dcterms:W3CDTF">2022-11-28T20:10:27Z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