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67" r:id="rId5"/>
    <p:sldId id="318" r:id="rId6"/>
    <p:sldId id="277" r:id="rId7"/>
    <p:sldId id="296" r:id="rId8"/>
    <p:sldId id="304" r:id="rId9"/>
    <p:sldId id="301" r:id="rId10"/>
    <p:sldId id="302" r:id="rId11"/>
    <p:sldId id="303" r:id="rId12"/>
    <p:sldId id="309" r:id="rId13"/>
    <p:sldId id="305" r:id="rId14"/>
    <p:sldId id="306" r:id="rId15"/>
    <p:sldId id="310" r:id="rId16"/>
    <p:sldId id="312" r:id="rId17"/>
    <p:sldId id="308" r:id="rId18"/>
    <p:sldId id="307" r:id="rId19"/>
    <p:sldId id="311" r:id="rId20"/>
    <p:sldId id="317" r:id="rId21"/>
    <p:sldId id="313" r:id="rId22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C9D11E"/>
    <a:srgbClr val="9EA4A8"/>
    <a:srgbClr val="E60C7E"/>
    <a:srgbClr val="434342"/>
    <a:srgbClr val="EB7A2C"/>
    <a:srgbClr val="D52155"/>
    <a:srgbClr val="D6833D"/>
    <a:srgbClr val="00A9D8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84BD5-51BF-45E3-AE4D-C6491EE8A757}" v="8" dt="2023-01-05T15:03:34.42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0"/>
    <p:restoredTop sz="94607"/>
  </p:normalViewPr>
  <p:slideViewPr>
    <p:cSldViewPr>
      <p:cViewPr varScale="1">
        <p:scale>
          <a:sx n="47" d="100"/>
          <a:sy n="47" d="100"/>
        </p:scale>
        <p:origin x="105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Menares A." userId="S::pmenaresa@duoc.cl::a95b9275-3465-4317-aedc-8c1ab3c21493" providerId="AD" clId="Web-{44684BD5-51BF-45E3-AE4D-C6491EE8A757}"/>
    <pc:docChg chg="addSld delSld modSld">
      <pc:chgData name="Pamela Menares A." userId="S::pmenaresa@duoc.cl::a95b9275-3465-4317-aedc-8c1ab3c21493" providerId="AD" clId="Web-{44684BD5-51BF-45E3-AE4D-C6491EE8A757}" dt="2023-01-05T15:03:34.426" v="3"/>
      <pc:docMkLst>
        <pc:docMk/>
      </pc:docMkLst>
      <pc:sldChg chg="modSp">
        <pc:chgData name="Pamela Menares A." userId="S::pmenaresa@duoc.cl::a95b9275-3465-4317-aedc-8c1ab3c21493" providerId="AD" clId="Web-{44684BD5-51BF-45E3-AE4D-C6491EE8A757}" dt="2023-01-05T15:03:11.426" v="1" actId="20577"/>
        <pc:sldMkLst>
          <pc:docMk/>
          <pc:sldMk cId="2042176908" sldId="277"/>
        </pc:sldMkLst>
        <pc:spChg chg="mod">
          <ac:chgData name="Pamela Menares A." userId="S::pmenaresa@duoc.cl::a95b9275-3465-4317-aedc-8c1ab3c21493" providerId="AD" clId="Web-{44684BD5-51BF-45E3-AE4D-C6491EE8A757}" dt="2023-01-05T15:03:11.426" v="1" actId="20577"/>
          <ac:spMkLst>
            <pc:docMk/>
            <pc:sldMk cId="2042176908" sldId="277"/>
            <ac:spMk id="3" creationId="{00000000-0000-0000-0000-000000000000}"/>
          </ac:spMkLst>
        </pc:spChg>
      </pc:sldChg>
      <pc:sldChg chg="del">
        <pc:chgData name="Pamela Menares A." userId="S::pmenaresa@duoc.cl::a95b9275-3465-4317-aedc-8c1ab3c21493" providerId="AD" clId="Web-{44684BD5-51BF-45E3-AE4D-C6491EE8A757}" dt="2023-01-05T15:03:31.005" v="2"/>
        <pc:sldMkLst>
          <pc:docMk/>
          <pc:sldMk cId="926987900" sldId="293"/>
        </pc:sldMkLst>
      </pc:sldChg>
      <pc:sldChg chg="add replId">
        <pc:chgData name="Pamela Menares A." userId="S::pmenaresa@duoc.cl::a95b9275-3465-4317-aedc-8c1ab3c21493" providerId="AD" clId="Web-{44684BD5-51BF-45E3-AE4D-C6491EE8A757}" dt="2023-01-05T15:03:34.426" v="3"/>
        <pc:sldMkLst>
          <pc:docMk/>
          <pc:sldMk cId="1825985553" sldId="31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05-01-2023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6F059-D3E2-4D30-9EB0-2219C30D8EEB}" type="datetimeFigureOut">
              <a:rPr lang="es-CL" smtClean="0"/>
              <a:t>05-01-2023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51896-F43A-4A89-85A7-E812D2C0887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372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4998572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434340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2911475"/>
            <a:ext cx="4343400" cy="1231106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9050" y="5349875"/>
            <a:ext cx="10681693" cy="1371600"/>
          </a:xfrm>
          <a:solidFill>
            <a:srgbClr val="317DE2"/>
          </a:solidFill>
        </p:spPr>
        <p:txBody>
          <a:bodyPr/>
          <a:lstStyle/>
          <a:p>
            <a:r>
              <a:rPr lang="es-ES" dirty="0"/>
              <a:t>CRUD USANDO FORMS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738664"/>
          </a:xfrm>
        </p:spPr>
        <p:txBody>
          <a:bodyPr/>
          <a:lstStyle/>
          <a:p>
            <a:r>
              <a:rPr lang="es-ES_tradnl" dirty="0"/>
              <a:t>GENEROS_ADD.HTML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0907858" y="2568121"/>
            <a:ext cx="6553200" cy="3323987"/>
          </a:xfrm>
        </p:spPr>
        <p:txBody>
          <a:bodyPr/>
          <a:lstStyle/>
          <a:p>
            <a:pPr algn="just"/>
            <a:r>
              <a:rPr lang="es-ES" sz="3600" dirty="0"/>
              <a:t>La estructura es similar a lo que ya conocemos, pero el despliegue del formulario es muy abreviado.</a:t>
            </a:r>
          </a:p>
          <a:p>
            <a:pPr algn="just"/>
            <a:endParaRPr lang="es-ES" sz="3600" dirty="0"/>
          </a:p>
          <a:p>
            <a:pPr algn="just"/>
            <a:endParaRPr lang="es-ES_tradnl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6B5B697-72C7-0003-7C56-EA5AD7809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150" y="2568121"/>
            <a:ext cx="9105900" cy="812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0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1477328"/>
          </a:xfrm>
        </p:spPr>
        <p:txBody>
          <a:bodyPr/>
          <a:lstStyle/>
          <a:p>
            <a:r>
              <a:rPr lang="es-ES_tradnl" dirty="0"/>
              <a:t>GENEROS_ADD.HTML</a:t>
            </a:r>
            <a:endParaRPr lang="es-CL" dirty="0"/>
          </a:p>
          <a:p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6"/>
            <a:ext cx="15316200" cy="4985980"/>
          </a:xfrm>
        </p:spPr>
        <p:txBody>
          <a:bodyPr/>
          <a:lstStyle/>
          <a:p>
            <a:pPr algn="just"/>
            <a:r>
              <a:rPr lang="es-ES" sz="3600" dirty="0"/>
              <a:t>Este formulario muestra el label Género y el botón Agregar. Si le presentas esto a tu profesor, es probable que te baje la nota por la falta ortográfica en el label “Genero”, el problema es que esto es automático, pone como label el nombre del campo.</a:t>
            </a:r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_tradnl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9E10C39-8DD4-A413-36A7-0FA168A0E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50" y="5376798"/>
            <a:ext cx="6553200" cy="417513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707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1477328"/>
          </a:xfrm>
        </p:spPr>
        <p:txBody>
          <a:bodyPr/>
          <a:lstStyle/>
          <a:p>
            <a:r>
              <a:rPr lang="es-ES_tradnl" dirty="0"/>
              <a:t>GENEROS_ADD.HTML</a:t>
            </a:r>
            <a:endParaRPr lang="es-CL" dirty="0"/>
          </a:p>
          <a:p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7"/>
            <a:ext cx="8839200" cy="1331416"/>
          </a:xfrm>
        </p:spPr>
        <p:txBody>
          <a:bodyPr/>
          <a:lstStyle/>
          <a:p>
            <a:pPr algn="just"/>
            <a:r>
              <a:rPr lang="es-ES" sz="3600" dirty="0"/>
              <a:t>Si quieres mejorar esto, debes modificar tu clase en forms.py por lo siguiente:</a:t>
            </a:r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_tradnl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A9F13D79-EA28-EA94-7C21-894C0B83669D}"/>
              </a:ext>
            </a:extLst>
          </p:cNvPr>
          <p:cNvSpPr txBox="1">
            <a:spLocks/>
          </p:cNvSpPr>
          <p:nvPr/>
        </p:nvSpPr>
        <p:spPr>
          <a:xfrm>
            <a:off x="2175329" y="4728077"/>
            <a:ext cx="9095921" cy="3323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3600" kern="0" dirty="0">
                <a:solidFill>
                  <a:sysClr val="windowText" lastClr="000000"/>
                </a:solidFill>
              </a:rPr>
              <a:t>Eliminamos el “__all__” que hace referencia a “todos” los campos y agregamos una lista de campos y en un diccionario asociamos un texto de label para cada campo.</a:t>
            </a:r>
          </a:p>
          <a:p>
            <a:pPr algn="just"/>
            <a:endParaRPr lang="es-ES" sz="3600" kern="0" dirty="0">
              <a:solidFill>
                <a:sysClr val="windowText" lastClr="000000"/>
              </a:solidFill>
            </a:endParaRPr>
          </a:p>
          <a:p>
            <a:pPr algn="just"/>
            <a:r>
              <a:rPr lang="es-ES" sz="3600" kern="0" dirty="0">
                <a:solidFill>
                  <a:sysClr val="windowText" lastClr="000000"/>
                </a:solidFill>
              </a:rPr>
              <a:t>Resultado:</a:t>
            </a:r>
            <a:endParaRPr lang="es-ES_tradnl" sz="3600" kern="0" dirty="0">
              <a:solidFill>
                <a:sysClr val="windowText" lastClr="0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3031AF2-C3FB-EC93-5800-6AA3D7278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50" y="2911477"/>
            <a:ext cx="6435963" cy="213359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EF86B21-0AFA-54A7-391F-01C12E580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425" y="7375234"/>
            <a:ext cx="4619625" cy="29908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3761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738664"/>
          </a:xfrm>
        </p:spPr>
        <p:txBody>
          <a:bodyPr/>
          <a:lstStyle/>
          <a:p>
            <a:r>
              <a:rPr lang="es-ES_tradnl" dirty="0"/>
              <a:t>ELIMINAR DATOS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7696200" cy="3877985"/>
          </a:xfrm>
        </p:spPr>
        <p:txBody>
          <a:bodyPr/>
          <a:lstStyle/>
          <a:p>
            <a:pPr algn="just"/>
            <a:r>
              <a:rPr lang="es-ES" sz="3600" dirty="0"/>
              <a:t>En el caso de eliminar, el código es idéntico al eliminar de alumnos.  Se pincha el enlace Eliminar, este invoca a la función con el id (pk) del elemento, la función lo busca y lo elimina.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5899EC6-7B49-A573-01B7-56CBC61CD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800" y="2835275"/>
            <a:ext cx="5015137" cy="387798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559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738664"/>
          </a:xfrm>
        </p:spPr>
        <p:txBody>
          <a:bodyPr/>
          <a:lstStyle/>
          <a:p>
            <a:r>
              <a:rPr lang="es-ES_tradnl" dirty="0"/>
              <a:t>ELIMINAR DATOS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2769989"/>
          </a:xfrm>
        </p:spPr>
        <p:txBody>
          <a:bodyPr/>
          <a:lstStyle/>
          <a:p>
            <a:pPr algn="just"/>
            <a:r>
              <a:rPr lang="es-ES" sz="3600" dirty="0"/>
              <a:t>En la función recibimos el id (pk) del género. En la línea 181 buscamos un género por el pk y lo asignamos al objeto “genero”. En la línea 185 agregamos un mensaje de éxito del proceso y en la línea 187 regresa a géneros_list.html.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47C5583-BA88-CD81-97AE-DCCFA9D59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50" y="5273675"/>
            <a:ext cx="10182225" cy="4953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76C1DDD-DC8A-8F49-526E-F739286F4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0550" y="5311321"/>
            <a:ext cx="4231171" cy="354375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8303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738664"/>
          </a:xfrm>
        </p:spPr>
        <p:txBody>
          <a:bodyPr/>
          <a:lstStyle/>
          <a:p>
            <a:r>
              <a:rPr lang="es-ES_tradnl" dirty="0"/>
              <a:t>MODIFICAR DATOS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8305800" cy="4431983"/>
          </a:xfrm>
        </p:spPr>
        <p:txBody>
          <a:bodyPr/>
          <a:lstStyle/>
          <a:p>
            <a:pPr algn="just"/>
            <a:r>
              <a:rPr lang="es-ES" sz="3600" dirty="0"/>
              <a:t>En la figura vemos que esta mal escrito “Femenino”. Vamos a pinchar en Modificar e invocará a la función “generos_edit” quién se encargará de recuperar el id del registro seleccionado y mostrará un formulario con el dato a </a:t>
            </a:r>
            <a:r>
              <a:rPr lang="es-ES" sz="3600" dirty="0" err="1"/>
              <a:t>modifiacar</a:t>
            </a:r>
            <a:r>
              <a:rPr lang="es-ES" sz="3600" dirty="0"/>
              <a:t>.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C5EE892-4AE8-7DDD-A391-D758F959B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2189" y="2682874"/>
            <a:ext cx="5475061" cy="490867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6312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738664"/>
          </a:xfrm>
        </p:spPr>
        <p:txBody>
          <a:bodyPr/>
          <a:lstStyle/>
          <a:p>
            <a:r>
              <a:rPr lang="es-ES_tradnl" dirty="0"/>
              <a:t>MODIFICAR DATOS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6019800" cy="8309967"/>
          </a:xfrm>
        </p:spPr>
        <p:txBody>
          <a:bodyPr/>
          <a:lstStyle/>
          <a:p>
            <a:pPr algn="just"/>
            <a:r>
              <a:rPr lang="es-ES" sz="3600" dirty="0"/>
              <a:t>En la línea 197 se buscar el objeto por el pk y si existe se asigna al objeto </a:t>
            </a:r>
            <a:r>
              <a:rPr lang="es-ES" sz="3600" b="1" dirty="0"/>
              <a:t>genero</a:t>
            </a:r>
            <a:r>
              <a:rPr lang="es-ES" sz="3600" dirty="0"/>
              <a:t>. Como el llamado NO viene de un POST salta a la línea 212 y el objeto </a:t>
            </a:r>
            <a:r>
              <a:rPr lang="es-ES" sz="3600" b="1" dirty="0"/>
              <a:t>genero</a:t>
            </a:r>
            <a:r>
              <a:rPr lang="es-ES" sz="3600" dirty="0"/>
              <a:t> se carga como instancia a la clase GeneroForm y esta, a su vez, se asigna al objeto </a:t>
            </a:r>
            <a:r>
              <a:rPr lang="es-ES" sz="3600" b="1" dirty="0"/>
              <a:t>form, </a:t>
            </a:r>
            <a:r>
              <a:rPr lang="es-ES" sz="3600" dirty="0"/>
              <a:t>con este paso hemos cargado un formulario con el objeto seleccionado y ahora se envía al archivo </a:t>
            </a:r>
            <a:r>
              <a:rPr lang="es-ES" sz="3600" b="1" dirty="0"/>
              <a:t>generos_edit.html.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9771B26-C135-DA5C-EF22-A653DC924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866" y="2900136"/>
            <a:ext cx="9829800" cy="73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4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738664"/>
          </a:xfrm>
        </p:spPr>
        <p:txBody>
          <a:bodyPr/>
          <a:lstStyle/>
          <a:p>
            <a:r>
              <a:rPr lang="es-ES_tradnl" dirty="0"/>
              <a:t>GENEROS_EDIT.HTML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6553200" cy="1661993"/>
          </a:xfrm>
        </p:spPr>
        <p:txBody>
          <a:bodyPr/>
          <a:lstStyle/>
          <a:p>
            <a:pPr algn="just"/>
            <a:r>
              <a:rPr lang="es-ES" sz="3600" dirty="0"/>
              <a:t>Este corresponde a un formulario que carga los datos del registro seleccionado para su modificación.  Ahora hay que escribir </a:t>
            </a:r>
            <a:r>
              <a:rPr lang="es-ES" sz="3600" b="1" dirty="0"/>
              <a:t>Femenino</a:t>
            </a:r>
            <a:r>
              <a:rPr lang="es-ES" sz="3600" dirty="0"/>
              <a:t> y pinchar el botón </a:t>
            </a:r>
            <a:r>
              <a:rPr lang="es-ES" sz="3600" b="1" dirty="0"/>
              <a:t>Actualizar</a:t>
            </a:r>
            <a:r>
              <a:rPr lang="es-ES" sz="3600" dirty="0"/>
              <a:t>.  </a:t>
            </a:r>
            <a:endParaRPr lang="es-ES_tradnl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FBFD3DB-6D82-2218-FA79-68B5F01BC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50" y="6569075"/>
            <a:ext cx="5695950" cy="29718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1B12752-77F6-54D9-02D7-820F27524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3850" y="2949121"/>
            <a:ext cx="8839200" cy="680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38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738664"/>
          </a:xfrm>
        </p:spPr>
        <p:txBody>
          <a:bodyPr/>
          <a:lstStyle/>
          <a:p>
            <a:r>
              <a:rPr lang="es-ES_tradnl" dirty="0"/>
              <a:t>GENEROS_EDIT.HTML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2215991"/>
          </a:xfrm>
        </p:spPr>
        <p:txBody>
          <a:bodyPr/>
          <a:lstStyle/>
          <a:p>
            <a:pPr algn="just"/>
            <a:r>
              <a:rPr lang="es-ES" sz="3600" dirty="0"/>
              <a:t>Al  pinchar el botón </a:t>
            </a:r>
            <a:r>
              <a:rPr lang="es-ES" sz="3600" b="1" dirty="0"/>
              <a:t>Actualizar, </a:t>
            </a:r>
            <a:r>
              <a:rPr lang="es-ES" sz="3600" dirty="0"/>
              <a:t>se devuelve el control a la función generos_edit.  Ahora reconoce que viene de un POST y en la línea 204 graba el </a:t>
            </a:r>
            <a:r>
              <a:rPr lang="es-ES" sz="3600" b="1" dirty="0"/>
              <a:t>form</a:t>
            </a:r>
            <a:r>
              <a:rPr lang="es-ES" sz="3600" dirty="0"/>
              <a:t> (con los nuevos datos) y es redirigido a generos_edit.html con el mensaje </a:t>
            </a:r>
            <a:r>
              <a:rPr lang="es-ES" sz="3600" b="1" dirty="0"/>
              <a:t>“Bien, datos actualizados…” </a:t>
            </a:r>
            <a:endParaRPr lang="es-ES_tradnl" sz="36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36D13DC-07DD-49F8-F46C-610748DD9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850" y="5659664"/>
            <a:ext cx="5943600" cy="369753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07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9050" y="5349875"/>
            <a:ext cx="10681693" cy="1371600"/>
          </a:xfrm>
          <a:solidFill>
            <a:srgbClr val="317DE2"/>
          </a:solidFill>
        </p:spPr>
        <p:txBody>
          <a:bodyPr/>
          <a:lstStyle/>
          <a:p>
            <a:r>
              <a:rPr lang="es-ES" dirty="0"/>
              <a:t>CRUD USANDO FORMS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2598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INTRODUCCIÓN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1661993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_tradnl" sz="3600" dirty="0">
                <a:latin typeface="Arial"/>
                <a:cs typeface="Arial"/>
              </a:rPr>
              <a:t>En otros módulos aprendimos a crear un formulario con base de datos, por lo tanto, sabemos todo el trabajo que esto implica. Con </a:t>
            </a:r>
            <a:r>
              <a:rPr lang="es-ES_tradnl" sz="3600" dirty="0" err="1">
                <a:latin typeface="Arial"/>
                <a:cs typeface="Arial"/>
              </a:rPr>
              <a:t>Forms</a:t>
            </a:r>
            <a:r>
              <a:rPr lang="es-ES_tradnl" sz="3600" dirty="0">
                <a:latin typeface="Arial"/>
                <a:cs typeface="Arial"/>
              </a:rPr>
              <a:t> aprenderemos a crear formularios de una forma más breve.</a:t>
            </a:r>
            <a:endParaRPr lang="es-CL" sz="3600" dirty="0">
              <a:latin typeface="Arial"/>
              <a:cs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F30FEF-2747-ECD8-988F-F58C5E777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217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CONTENIDOS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016124" y="3368675"/>
            <a:ext cx="18087976" cy="6955750"/>
          </a:xfrm>
        </p:spPr>
        <p:txBody>
          <a:bodyPr/>
          <a:lstStyle/>
          <a:p>
            <a:pPr algn="just"/>
            <a:endParaRPr lang="es-ES_tradnl" sz="3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Archivo urls.py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Mostrar datos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Archivo generos_list.html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Agregar datos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Archivo generos_add.html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Eliminar datos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Modificar datos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Archivo generos_edit.html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_tradnl" sz="3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_tradnl" sz="3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_tradnl" sz="3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83A5D8-56C4-090E-F7C8-B1F87E57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800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738664"/>
          </a:xfrm>
        </p:spPr>
        <p:txBody>
          <a:bodyPr/>
          <a:lstStyle/>
          <a:p>
            <a:r>
              <a:rPr lang="es-ES_tradnl" dirty="0"/>
              <a:t>ARCHIVO URLS.PY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975836"/>
          </a:xfrm>
        </p:spPr>
        <p:txBody>
          <a:bodyPr/>
          <a:lstStyle/>
          <a:p>
            <a:pPr algn="just"/>
            <a:r>
              <a:rPr lang="es-ES" sz="3600" dirty="0"/>
              <a:t>Agregaremos a nuestro archivo urls.py las siguientes rutas: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FEE4C9C-0435-9298-39C5-D9E22DBD1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737" y="3851002"/>
            <a:ext cx="10029825" cy="3667125"/>
          </a:xfrm>
          <a:prstGeom prst="rect">
            <a:avLst/>
          </a:prstGeom>
        </p:spPr>
      </p:pic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60CA2B9D-033F-941E-AB81-A681D2F591B3}"/>
              </a:ext>
            </a:extLst>
          </p:cNvPr>
          <p:cNvSpPr txBox="1">
            <a:spLocks/>
          </p:cNvSpPr>
          <p:nvPr/>
        </p:nvSpPr>
        <p:spPr>
          <a:xfrm>
            <a:off x="2355850" y="7969736"/>
            <a:ext cx="15392400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3600" kern="0" dirty="0">
                <a:solidFill>
                  <a:sysClr val="windowText" lastClr="000000"/>
                </a:solidFill>
              </a:rPr>
              <a:t>La idea es agregarlas una a una mientras vamos avanzando con nuestro CRUD con Forms, para poder probar el funcionamiento por etapas.</a:t>
            </a:r>
          </a:p>
          <a:p>
            <a:pPr algn="just"/>
            <a:endParaRPr lang="es-ES_tradnl" sz="36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99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738664"/>
          </a:xfrm>
        </p:spPr>
        <p:txBody>
          <a:bodyPr/>
          <a:lstStyle/>
          <a:p>
            <a:r>
              <a:rPr lang="es-ES_tradnl" dirty="0"/>
              <a:t>MOSTRAR DATOS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1661993"/>
          </a:xfrm>
        </p:spPr>
        <p:txBody>
          <a:bodyPr/>
          <a:lstStyle/>
          <a:p>
            <a:pPr algn="just"/>
            <a:r>
              <a:rPr lang="es-ES" sz="3600" dirty="0"/>
              <a:t>La técnica es idéntica a la usada en el CRUD de alumnos. En el archivo views.py creamos la función “</a:t>
            </a:r>
            <a:r>
              <a:rPr lang="es-ES" sz="3600" b="1" dirty="0"/>
              <a:t>crud_generos(request)</a:t>
            </a:r>
            <a:r>
              <a:rPr lang="es-ES" sz="3600" dirty="0"/>
              <a:t>”.  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3F3B0A7-B805-1F3B-0BEA-4D4EA5E6A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450" y="5085436"/>
            <a:ext cx="12786118" cy="2757488"/>
          </a:xfrm>
          <a:prstGeom prst="rect">
            <a:avLst/>
          </a:prstGeom>
        </p:spPr>
      </p:pic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2C5D58DB-D654-26C1-85B8-D55A1D9CFD79}"/>
              </a:ext>
            </a:extLst>
          </p:cNvPr>
          <p:cNvSpPr txBox="1">
            <a:spLocks/>
          </p:cNvSpPr>
          <p:nvPr/>
        </p:nvSpPr>
        <p:spPr>
          <a:xfrm>
            <a:off x="2203450" y="8354892"/>
            <a:ext cx="15392400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3600" kern="0" dirty="0">
                <a:solidFill>
                  <a:sysClr val="windowText" lastClr="000000"/>
                </a:solidFill>
              </a:rPr>
              <a:t>La línea 151 llama al archivo géneros_list.html y traspasa en el contexto una lista con todos los objetos Género a ser desplegados.  </a:t>
            </a:r>
          </a:p>
          <a:p>
            <a:pPr algn="just"/>
            <a:endParaRPr lang="es-ES_tradnl" sz="36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3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738664"/>
          </a:xfrm>
        </p:spPr>
        <p:txBody>
          <a:bodyPr/>
          <a:lstStyle/>
          <a:p>
            <a:r>
              <a:rPr lang="es-ES_tradnl" dirty="0"/>
              <a:t>ARCHIVO GENEROS_LIST.HTML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16200" cy="1661993"/>
          </a:xfrm>
        </p:spPr>
        <p:txBody>
          <a:bodyPr/>
          <a:lstStyle/>
          <a:p>
            <a:pPr algn="just"/>
            <a:r>
              <a:rPr lang="es-ES" sz="3600" dirty="0"/>
              <a:t>Mismo código del ejemplo alumnos, solo cambia que invocamos x.genero y los llamados a “generos_del” y “generos_edit”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67D2327-7348-DEBF-EC6F-5F083FE91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50" y="4283075"/>
            <a:ext cx="7620000" cy="617734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2C0A6B9-6DEC-D93B-533D-834D55E94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0050" y="4320721"/>
            <a:ext cx="9220200" cy="415906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878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738664"/>
          </a:xfrm>
        </p:spPr>
        <p:txBody>
          <a:bodyPr/>
          <a:lstStyle/>
          <a:p>
            <a:r>
              <a:rPr lang="es-ES_tradnl" dirty="0"/>
              <a:t>AGREGAR DATOS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606675"/>
            <a:ext cx="15392400" cy="2769989"/>
          </a:xfrm>
        </p:spPr>
        <p:txBody>
          <a:bodyPr/>
          <a:lstStyle/>
          <a:p>
            <a:pPr algn="just"/>
            <a:r>
              <a:rPr lang="es-ES" sz="3600" dirty="0"/>
              <a:t>En la vista, previo al uso de Forms, debemos agregar la importación de las clases Genero y la clase GeneroForm, tal como lo indica la imagen.</a:t>
            </a:r>
            <a:endParaRPr lang="es-ES_tradnl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DDA4885-5900-9631-CF2A-8DFBAD3F9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0" y="4905773"/>
            <a:ext cx="10156626" cy="276998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428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738664"/>
          </a:xfrm>
        </p:spPr>
        <p:txBody>
          <a:bodyPr/>
          <a:lstStyle/>
          <a:p>
            <a:r>
              <a:rPr lang="es-ES_tradnl" dirty="0"/>
              <a:t>AGREGAR DATOS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606675"/>
            <a:ext cx="7620000" cy="8309967"/>
          </a:xfrm>
        </p:spPr>
        <p:txBody>
          <a:bodyPr/>
          <a:lstStyle/>
          <a:p>
            <a:pPr algn="just"/>
            <a:r>
              <a:rPr lang="es-ES" sz="3600" dirty="0"/>
              <a:t>En la vista crearemos la función generosAdd(). La primera vez que es llamada es función es producto del botón  “Agregar”, por lo tanto, el llamado NO es de un POST y el flujo del programa salta al else.  En el else se crea el objeto vacío que representará a un formulario de clase Genero y se envía por contexto al archivo géneros_add.html.  El otro caso es cuando, en el formulario de Géneros, se pincha el botón “agregar”, es este caso el flujo para a la línea 159 y recupera los datos y los graba.</a:t>
            </a:r>
            <a:endParaRPr lang="es-ES_tradnl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7B39DCC-8671-EB7B-11F9-09AC99CB0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050" y="2759075"/>
            <a:ext cx="8486775" cy="549592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1923CE5-9AA9-5F7A-4A6E-8936B070B12A}"/>
              </a:ext>
            </a:extLst>
          </p:cNvPr>
          <p:cNvSpPr txBox="1"/>
          <p:nvPr/>
        </p:nvSpPr>
        <p:spPr>
          <a:xfrm>
            <a:off x="10696284" y="8931275"/>
            <a:ext cx="7198016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L" sz="2400" b="1" dirty="0"/>
              <a:t>Los print no son necesarios, pero son de gran utilidad para consultar en la consola si el flujo del programa ingresó o no a cierta parte del programa.</a:t>
            </a:r>
          </a:p>
        </p:txBody>
      </p:sp>
    </p:spTree>
    <p:extLst>
      <p:ext uri="{BB962C8B-B14F-4D97-AF65-F5344CB8AC3E}">
        <p14:creationId xmlns:p14="http://schemas.microsoft.com/office/powerpoint/2010/main" val="3171196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7e326ec-e75a-44cf-ab99-a84221681e5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B75D4D117AD34992BEA64BC812A0C3" ma:contentTypeVersion="10" ma:contentTypeDescription="Crear nuevo documento." ma:contentTypeScope="" ma:versionID="863abe8e4445a4219002ef0e2fa49975">
  <xsd:schema xmlns:xsd="http://www.w3.org/2001/XMLSchema" xmlns:xs="http://www.w3.org/2001/XMLSchema" xmlns:p="http://schemas.microsoft.com/office/2006/metadata/properties" xmlns:ns2="97e326ec-e75a-44cf-ab99-a84221681e58" xmlns:ns3="896d676a-77ec-4696-9592-30e71512d6b5" targetNamespace="http://schemas.microsoft.com/office/2006/metadata/properties" ma:root="true" ma:fieldsID="0277f73b66585d7c92c94cf4002b1b61" ns2:_="" ns3:_="">
    <xsd:import namespace="97e326ec-e75a-44cf-ab99-a84221681e58"/>
    <xsd:import namespace="896d676a-77ec-4696-9592-30e71512d6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e326ec-e75a-44cf-ab99-a84221681e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3" nillable="true" ma:displayName="MediaServiceDateTaken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6d676a-77ec-4696-9592-30e71512d6b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0A64F5-C04B-4FDE-9289-FEC6D6F8A495}">
  <ds:schemaRefs>
    <ds:schemaRef ds:uri="http://schemas.microsoft.com/office/2006/metadata/properties"/>
    <ds:schemaRef ds:uri="http://schemas.microsoft.com/office/infopath/2007/PartnerControls"/>
    <ds:schemaRef ds:uri="97e326ec-e75a-44cf-ab99-a84221681e58"/>
  </ds:schemaRefs>
</ds:datastoreItem>
</file>

<file path=customXml/itemProps2.xml><?xml version="1.0" encoding="utf-8"?>
<ds:datastoreItem xmlns:ds="http://schemas.openxmlformats.org/officeDocument/2006/customXml" ds:itemID="{CC634E1C-D8BC-49E0-BE3B-D17C55FEB3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e326ec-e75a-44cf-ab99-a84221681e58"/>
    <ds:schemaRef ds:uri="896d676a-77ec-4696-9592-30e71512d6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3331</TotalTime>
  <Words>843</Words>
  <Application>Microsoft Office PowerPoint</Application>
  <PresentationFormat>Personalizado</PresentationFormat>
  <Paragraphs>56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Cristian Orlando Garcia Gutierrez</cp:lastModifiedBy>
  <cp:revision>124</cp:revision>
  <dcterms:created xsi:type="dcterms:W3CDTF">2021-04-02T01:36:00Z</dcterms:created>
  <dcterms:modified xsi:type="dcterms:W3CDTF">2023-01-05T15:03:35Z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0x010100B5B75D4D117AD34992BEA64BC812A0C3</vt:lpwstr>
  </property>
  <property fmtid="{D5CDD505-2E9C-101B-9397-08002B2CF9AE}" pid="6" name="MediaServiceImageTags">
    <vt:lpwstr/>
  </property>
</Properties>
</file>