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7" r:id="rId5"/>
    <p:sldId id="277" r:id="rId6"/>
    <p:sldId id="296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6" r:id="rId16"/>
    <p:sldId id="319" r:id="rId17"/>
    <p:sldId id="320" r:id="rId18"/>
    <p:sldId id="324" r:id="rId19"/>
    <p:sldId id="325" r:id="rId20"/>
    <p:sldId id="326" r:id="rId21"/>
    <p:sldId id="327" r:id="rId22"/>
    <p:sldId id="328" r:id="rId23"/>
    <p:sldId id="309" r:id="rId24"/>
    <p:sldId id="329" r:id="rId25"/>
    <p:sldId id="330" r:id="rId26"/>
    <p:sldId id="331" r:id="rId27"/>
    <p:sldId id="332" r:id="rId28"/>
    <p:sldId id="333" r:id="rId29"/>
    <p:sldId id="334" r:id="rId3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03161-0999-4983-97D9-615C1BCFB47C}" v="21" dt="2023-01-05T15:46:49.894"/>
    <p1510:client id="{264EB831-AD2D-4613-B764-364EB0F882FA}" v="2" dt="2023-01-05T15:49:18.7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16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264EB831-AD2D-4613-B764-364EB0F882FA}"/>
    <pc:docChg chg="addSld delSld">
      <pc:chgData name="Pamela Menares A." userId="S::pmenaresa@duoc.cl::a95b9275-3465-4317-aedc-8c1ab3c21493" providerId="AD" clId="Web-{264EB831-AD2D-4613-B764-364EB0F882FA}" dt="2023-01-05T15:49:18.710" v="1"/>
      <pc:docMkLst>
        <pc:docMk/>
      </pc:docMkLst>
      <pc:sldChg chg="del">
        <pc:chgData name="Pamela Menares A." userId="S::pmenaresa@duoc.cl::a95b9275-3465-4317-aedc-8c1ab3c21493" providerId="AD" clId="Web-{264EB831-AD2D-4613-B764-364EB0F882FA}" dt="2023-01-05T15:49:17.569" v="0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264EB831-AD2D-4613-B764-364EB0F882FA}" dt="2023-01-05T15:49:18.710" v="1"/>
        <pc:sldMkLst>
          <pc:docMk/>
          <pc:sldMk cId="2399635596" sldId="334"/>
        </pc:sldMkLst>
      </pc:sldChg>
    </pc:docChg>
  </pc:docChgLst>
  <pc:docChgLst>
    <pc:chgData name="Pamela Menares A." userId="S::pmenaresa@duoc.cl::a95b9275-3465-4317-aedc-8c1ab3c21493" providerId="AD" clId="Web-{25603161-0999-4983-97D9-615C1BCFB47C}"/>
    <pc:docChg chg="modSld">
      <pc:chgData name="Pamela Menares A." userId="S::pmenaresa@duoc.cl::a95b9275-3465-4317-aedc-8c1ab3c21493" providerId="AD" clId="Web-{25603161-0999-4983-97D9-615C1BCFB47C}" dt="2023-01-05T15:46:47.769" v="11" actId="20577"/>
      <pc:docMkLst>
        <pc:docMk/>
      </pc:docMkLst>
      <pc:sldChg chg="modSp">
        <pc:chgData name="Pamela Menares A." userId="S::pmenaresa@duoc.cl::a95b9275-3465-4317-aedc-8c1ab3c21493" providerId="AD" clId="Web-{25603161-0999-4983-97D9-615C1BCFB47C}" dt="2023-01-05T15:46:47.769" v="11" actId="20577"/>
        <pc:sldMkLst>
          <pc:docMk/>
          <pc:sldMk cId="4122261599" sldId="267"/>
        </pc:sldMkLst>
        <pc:spChg chg="mod">
          <ac:chgData name="Pamela Menares A." userId="S::pmenaresa@duoc.cl::a95b9275-3465-4317-aedc-8c1ab3c21493" providerId="AD" clId="Web-{25603161-0999-4983-97D9-615C1BCFB47C}" dt="2023-01-05T15:46:47.769" v="11" actId="20577"/>
          <ac:spMkLst>
            <pc:docMk/>
            <pc:sldMk cId="4122261599" sldId="267"/>
            <ac:spMk id="2" creationId="{30352212-10B1-B041-82C3-4A69660904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SUBTITULO: LOREN IPSUM</a:t>
            </a:r>
            <a:endParaRPr lang="es-CL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TÍTULO: LOREM IPSUM</a:t>
            </a:r>
            <a:endParaRPr lang="es-CL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>
                <a:latin typeface="Arial"/>
                <a:cs typeface="Arial"/>
              </a:rPr>
              <a:t>Lorem ipsum </a:t>
            </a:r>
            <a:r>
              <a:rPr lang="es-CL" sz="3200" b="0" spc="5">
                <a:latin typeface="Arial"/>
                <a:cs typeface="Arial"/>
              </a:rPr>
              <a:t>dolor sit </a:t>
            </a:r>
            <a:r>
              <a:rPr lang="es-CL" sz="3200" b="0" spc="10">
                <a:latin typeface="Arial"/>
                <a:cs typeface="Arial"/>
              </a:rPr>
              <a:t>amet, consectetuer </a:t>
            </a:r>
            <a:r>
              <a:rPr lang="es-CL" sz="3200" b="0" spc="5">
                <a:latin typeface="Arial"/>
                <a:cs typeface="Arial"/>
              </a:rPr>
              <a:t>adipiscing </a:t>
            </a:r>
            <a:r>
              <a:rPr lang="es-CL" sz="3200" b="0">
                <a:latin typeface="Arial"/>
                <a:cs typeface="Arial"/>
              </a:rPr>
              <a:t>elit</a:t>
            </a:r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01</a:t>
            </a:r>
            <a:endParaRPr lang="es-CL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02</a:t>
            </a:r>
            <a:endParaRPr lang="es-CL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03</a:t>
            </a:r>
            <a:endParaRPr lang="es-CL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04</a:t>
            </a:r>
            <a:endParaRPr lang="es-CL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 LOREM IPSUM</a:t>
            </a:r>
            <a:endParaRPr lang="es-CL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ut </a:t>
            </a:r>
            <a:r>
              <a:rPr lang="es-ES" err="1"/>
              <a:t>wisi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ad </a:t>
            </a:r>
            <a:r>
              <a:rPr lang="es-ES" err="1"/>
              <a:t>minim</a:t>
            </a:r>
            <a:r>
              <a:rPr lang="es-ES"/>
              <a:t> </a:t>
            </a:r>
            <a:r>
              <a:rPr lang="es-ES" err="1"/>
              <a:t>mannt</a:t>
            </a:r>
            <a:r>
              <a:rPr lang="es-ES"/>
              <a:t>  </a:t>
            </a:r>
            <a:r>
              <a:rPr lang="es-ES" err="1"/>
              <a:t>veniam</a:t>
            </a:r>
            <a:r>
              <a:rPr lang="es-ES"/>
              <a:t>,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nostrud</a:t>
            </a:r>
            <a:r>
              <a:rPr lang="es-ES"/>
              <a:t> </a:t>
            </a:r>
            <a:r>
              <a:rPr lang="es-ES" err="1"/>
              <a:t>exerci</a:t>
            </a:r>
            <a:r>
              <a:rPr lang="es-ES"/>
              <a:t>  </a:t>
            </a:r>
            <a:r>
              <a:rPr lang="es-ES" err="1"/>
              <a:t>tation</a:t>
            </a:r>
            <a:r>
              <a:rPr lang="es-ES"/>
              <a:t> </a:t>
            </a:r>
            <a:r>
              <a:rPr lang="es-ES" err="1"/>
              <a:t>ulla</a:t>
            </a:r>
            <a:r>
              <a:rPr lang="es-ES"/>
              <a:t> </a:t>
            </a:r>
            <a:r>
              <a:rPr lang="es-ES" err="1"/>
              <a:t>mcorper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 lo</a:t>
            </a:r>
          </a:p>
          <a:p>
            <a:endParaRPr lang="es-ES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88320" cy="1661993"/>
          </a:xfrm>
          <a:solidFill>
            <a:srgbClr val="317DE2"/>
          </a:solidFill>
        </p:spPr>
        <p:txBody>
          <a:bodyPr wrap="square" lIns="0" tIns="0" rIns="0" bIns="0" anchor="t">
            <a:spAutoFit/>
          </a:bodyPr>
          <a:lstStyle/>
          <a:p>
            <a:endParaRPr lang="es-ES">
              <a:latin typeface="Arial"/>
              <a:cs typeface="Arial"/>
            </a:endParaRPr>
          </a:p>
          <a:p>
            <a:r>
              <a:rPr lang="es-ES">
                <a:latin typeface="Arial"/>
                <a:cs typeface="Arial"/>
              </a:rPr>
              <a:t>AUTENTICACIÓN EN DJANGO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210800" cy="1477328"/>
          </a:xfrm>
        </p:spPr>
        <p:txBody>
          <a:bodyPr/>
          <a:lstStyle/>
          <a:p>
            <a:r>
              <a:rPr lang="es-ES_tradnl"/>
              <a:t>ADMIN – CREAR UN NUEVO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6858000" cy="6647974"/>
          </a:xfrm>
        </p:spPr>
        <p:txBody>
          <a:bodyPr/>
          <a:lstStyle/>
          <a:p>
            <a:pPr algn="just"/>
            <a:r>
              <a:rPr lang="es-ES" sz="3600"/>
              <a:t>En este paso seleccionamos qué acciones autorizamos a usar en las tablas. En el ejemplo se seleccionó para la tabla alumnos las acciones Add y View y luego se  pinchó la fecha para trasladarlas a la columna de “PERMISOS”.</a:t>
            </a:r>
          </a:p>
          <a:p>
            <a:pPr algn="just"/>
            <a:endParaRPr lang="es-ES" sz="3600"/>
          </a:p>
          <a:p>
            <a:pPr algn="just"/>
            <a:r>
              <a:rPr lang="es-ES" sz="3600"/>
              <a:t>Si queremos dar “todos” los permisos, seleccionamos la opción “</a:t>
            </a:r>
            <a:r>
              <a:rPr lang="es-ES" sz="3600" err="1"/>
              <a:t>Choose</a:t>
            </a:r>
            <a:r>
              <a:rPr lang="es-ES" sz="3600"/>
              <a:t> all”.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224EFE-9D24-64C5-9825-65D2C906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240" y="2881630"/>
            <a:ext cx="8648700" cy="5057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58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210800" cy="1477328"/>
          </a:xfrm>
        </p:spPr>
        <p:txBody>
          <a:bodyPr/>
          <a:lstStyle/>
          <a:p>
            <a:r>
              <a:rPr lang="es-ES_tradnl"/>
              <a:t>ADMIN – CREAR UN NUEVO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6858000" cy="2769989"/>
          </a:xfrm>
        </p:spPr>
        <p:txBody>
          <a:bodyPr/>
          <a:lstStyle/>
          <a:p>
            <a:pPr algn="just"/>
            <a:r>
              <a:rPr lang="es-ES" sz="3600"/>
              <a:t>Finalmente seleccionamos el botón “</a:t>
            </a:r>
            <a:r>
              <a:rPr lang="es-ES" sz="3600" err="1"/>
              <a:t>Save</a:t>
            </a:r>
            <a:r>
              <a:rPr lang="es-ES" sz="3600"/>
              <a:t>”. </a:t>
            </a:r>
          </a:p>
          <a:p>
            <a:pPr algn="just"/>
            <a:endParaRPr lang="es-ES" sz="3600"/>
          </a:p>
          <a:p>
            <a:pPr algn="just"/>
            <a:r>
              <a:rPr lang="es-ES" sz="3600"/>
              <a:t>Ahora podemos ver nuestro nuevo usuario cgarcia.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33CE14-08C3-C15B-687E-E2C6E2D8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0" y="2937510"/>
            <a:ext cx="8639175" cy="44862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480EE5-775A-DAFC-259C-A77017C71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0" y="6565057"/>
            <a:ext cx="6567488" cy="385061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6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CL"/>
              <a:t>AUTENTICACIÓN EN DJANGO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323987"/>
          </a:xfrm>
        </p:spPr>
        <p:txBody>
          <a:bodyPr/>
          <a:lstStyle/>
          <a:p>
            <a:pPr algn="just"/>
            <a:r>
              <a:rPr lang="es-ES" sz="3600"/>
              <a:t>Ya conocemos cómo crear usuarios en el sitio de administración, ahora explicaremos los pasos para configurar Django para poder autenticarse con un Login. </a:t>
            </a:r>
          </a:p>
          <a:p>
            <a:pPr algn="just"/>
            <a:endParaRPr lang="es-ES" sz="3600"/>
          </a:p>
          <a:p>
            <a:pPr algn="just"/>
            <a:r>
              <a:rPr lang="es-ES" sz="3600"/>
              <a:t>En el archivo settings.py, en INSTALLED_APP, debe estar lo siguiente: </a:t>
            </a:r>
          </a:p>
          <a:p>
            <a:pPr algn="just"/>
            <a:r>
              <a:rPr lang="es-ES" sz="3600"/>
              <a:t> </a:t>
            </a:r>
            <a:r>
              <a:rPr lang="es-CL" sz="3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django.contrib.auth</a:t>
            </a:r>
            <a:r>
              <a:rPr lang="es-CL" sz="3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600"/>
              <a:t>tal como lo muestra la siguiente imagen: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4120C4-9EDB-4D31-3C87-7AA9A8FA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6645274"/>
            <a:ext cx="4677020" cy="332398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23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CL"/>
              <a:t>AUTENTICACIÓN EN DJANGO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107996"/>
          </a:xfrm>
        </p:spPr>
        <p:txBody>
          <a:bodyPr/>
          <a:lstStyle/>
          <a:p>
            <a:pPr algn="just"/>
            <a:r>
              <a:rPr lang="es-ES" sz="3600"/>
              <a:t>Ahora hay que agregar una ruta en el archivo urls.py de nuestro proyecto (abajo de settings.py), tal como lo muestra la siguiente imagen: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EDE28E-6034-D2AE-584B-FB38CE91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4587875"/>
            <a:ext cx="9292617" cy="3007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25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CL"/>
              <a:t>AUTENTICACIÓN EN DJANGO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algn="just"/>
            <a:r>
              <a:rPr lang="es-ES" sz="3600"/>
              <a:t>Llegamos a la etapa de creación del código para el Login. Lo primero que haremos es crear, en la raíz del proyecto, una carpeta llamada templates y dentro de ella otra carpeta llamada registration. La estructura de carpetas debe quedar como muestra la imagen.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8ECCD8-4DB7-FD8B-8AAC-B5930BED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5660390"/>
            <a:ext cx="4410075" cy="413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6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CL"/>
              <a:t>AUTENTICACIÓN EN DJANGO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/>
              <a:t>Para que el login reconozca que su ubicación física está en al ruta “templates/registration”, debemos hace una breve configuración en settings.py, TEMPLATES.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C8F1D8-14CA-D92E-B683-6A11C3AC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262" y="5197475"/>
            <a:ext cx="8029575" cy="42767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04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CL"/>
              <a:t>AUTENTICACIÓN EN DJANGO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323987"/>
          </a:xfrm>
        </p:spPr>
        <p:txBody>
          <a:bodyPr/>
          <a:lstStyle/>
          <a:p>
            <a:pPr algn="just"/>
            <a:r>
              <a:rPr lang="es-ES" sz="3600"/>
              <a:t>Otro asunto súper importantes es: ¿Una vez que el usuario se </a:t>
            </a:r>
            <a:r>
              <a:rPr lang="es-ES" sz="3600" err="1"/>
              <a:t>logee</a:t>
            </a:r>
            <a:r>
              <a:rPr lang="es-ES" sz="3600"/>
              <a:t>, adonde debe ir el flujo del programa? O ¿qué página debo mostrar?.  Eso se resuelve con </a:t>
            </a:r>
            <a:r>
              <a:rPr lang="es-CL" sz="3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LOGIN_REDIRECT_URL</a:t>
            </a:r>
            <a:r>
              <a:rPr lang="es-CL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s-CL" sz="3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endParaRPr lang="es-CL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_tradnl" sz="3600"/>
          </a:p>
          <a:p>
            <a:pPr algn="just"/>
            <a:r>
              <a:rPr lang="es-ES_tradnl" sz="3600"/>
              <a:t>Una vez logeado el sistema</a:t>
            </a:r>
          </a:p>
          <a:p>
            <a:pPr algn="just"/>
            <a:r>
              <a:rPr lang="es-ES_tradnl" sz="3600"/>
              <a:t>redirige y busca la ruta “menu”.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F535CD-CD53-34CA-881F-8C500087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008" y="4892675"/>
            <a:ext cx="8267700" cy="4457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91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CL"/>
              <a:t>AUTENTICACIÓN - LOGIN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553998"/>
          </a:xfrm>
        </p:spPr>
        <p:txBody>
          <a:bodyPr/>
          <a:lstStyle/>
          <a:p>
            <a:pPr algn="just"/>
            <a:r>
              <a:rPr lang="es-ES" sz="3600"/>
              <a:t>Ahora vamos a crear el archivo login.html en la carpeta “registration”.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DCF1CC-6F17-CBB5-AB51-5B8E346F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3825875"/>
            <a:ext cx="132492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CL"/>
              <a:t>AUTENTICACIÓN - LOGIN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4985980"/>
          </a:xfrm>
        </p:spPr>
        <p:txBody>
          <a:bodyPr/>
          <a:lstStyle/>
          <a:p>
            <a:pPr algn="just"/>
            <a:r>
              <a:rPr lang="es-ES_tradnl" sz="3600"/>
              <a:t>Ahora en nuestro navegador escribiremos: 127.0.0.1:8000/accounts/login/</a:t>
            </a:r>
          </a:p>
          <a:p>
            <a:pPr algn="just"/>
            <a:r>
              <a:rPr lang="es-ES_tradnl" sz="3600"/>
              <a:t>y esto ejecutará el login, ingresamos las credenciales, pinchamos el botón Log in y si acepta las credenciales nos deriva al menú.</a:t>
            </a:r>
          </a:p>
          <a:p>
            <a:pPr algn="just"/>
            <a:endParaRPr lang="es-ES_tradnl" sz="3600"/>
          </a:p>
          <a:p>
            <a:pPr algn="just"/>
            <a:endParaRPr lang="es-ES_tradnl" sz="3600"/>
          </a:p>
          <a:p>
            <a:pPr algn="just"/>
            <a:endParaRPr lang="es-ES_tradnl" sz="3600"/>
          </a:p>
          <a:p>
            <a:pPr algn="just"/>
            <a:endParaRPr lang="es-ES_tradnl" sz="3600"/>
          </a:p>
          <a:p>
            <a:pPr algn="just"/>
            <a:endParaRPr lang="es-ES_tradnl" sz="3600"/>
          </a:p>
          <a:p>
            <a:pPr algn="just"/>
            <a:r>
              <a:rPr lang="es-ES_tradnl" sz="3600"/>
              <a:t>En caso contrario muestra esto: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CFA435-4167-CE98-B85B-08399F70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471" y="4740276"/>
            <a:ext cx="4534546" cy="217103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65FB642-ABB2-AEF5-60CF-9E56466AA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0" y="4740276"/>
            <a:ext cx="4038600" cy="217103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A78445-7326-179F-798E-3C54BB862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50" y="8078868"/>
            <a:ext cx="8029575" cy="2362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99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591800" cy="1477328"/>
          </a:xfrm>
        </p:spPr>
        <p:txBody>
          <a:bodyPr/>
          <a:lstStyle/>
          <a:p>
            <a:r>
              <a:rPr lang="es-CL"/>
              <a:t>AUTENTICACIÓN - DECORADORES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7755969"/>
          </a:xfrm>
        </p:spPr>
        <p:txBody>
          <a:bodyPr/>
          <a:lstStyle/>
          <a:p>
            <a:pPr algn="just"/>
            <a:r>
              <a:rPr lang="es-ES" sz="3600"/>
              <a:t>Si intento NO usar el login e ingresar directamente con /administrador/menu… funciona.  Para mejorar esto haremos uso del “decorador”  @login_required en la función menú de la vista. Para que esto funcione hay que agregar un import.</a:t>
            </a:r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r>
              <a:rPr lang="es-ES" sz="3600"/>
              <a:t>En el siguiente intento, si no está logeado no ejecutará la función y redirigirá al login.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D1EC73-5634-C205-7C64-888ED073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5273675"/>
            <a:ext cx="8572500" cy="40386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44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/>
              <a:t>INTRODUCCIÓN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algn="just"/>
            <a:r>
              <a:rPr lang="es-ES_tradnl" sz="3600"/>
              <a:t>En este módulo se explicará la forma de agregar una Autenticación y </a:t>
            </a:r>
            <a:r>
              <a:rPr lang="es-ES_tradnl" sz="3600" b="1"/>
              <a:t>autorizaciones </a:t>
            </a:r>
            <a:r>
              <a:rPr lang="es-ES_tradnl" sz="3600"/>
              <a:t>a un proyecto, para accesar las tablas y qué acciones realizar con ellas. Al hablar de autenticación hacemos referencia al uso de un “LOGIN”, usaremos lo definido en la documentación de Django, con los objetos que proporciona y la tabla </a:t>
            </a:r>
            <a:r>
              <a:rPr lang="es-ES_tradnl" sz="3600" b="1"/>
              <a:t>Users</a:t>
            </a:r>
            <a:r>
              <a:rPr lang="es-ES_tradnl" sz="3600"/>
              <a:t>.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F30FEF-2747-ECD8-988F-F58C5E77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/>
              <a:t>AUTENTICACIÓN – USUARIO Y CERRAR SESIÓN.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323987"/>
          </a:xfrm>
        </p:spPr>
        <p:txBody>
          <a:bodyPr/>
          <a:lstStyle/>
          <a:p>
            <a:pPr algn="just"/>
            <a:r>
              <a:rPr lang="es-ES" sz="3600"/>
              <a:t>Por último, actualizaremos el código que muestra el nombre de usuario y habilitaremos la opción “Cerrar Sesión”. </a:t>
            </a:r>
          </a:p>
          <a:p>
            <a:pPr algn="just"/>
            <a:endParaRPr lang="es-ES" sz="3600"/>
          </a:p>
          <a:p>
            <a:pPr algn="just"/>
            <a:r>
              <a:rPr lang="es-ES" sz="3600"/>
              <a:t>Agregaremos en nuestro archivo base.html el siguiente código en el lugar indicado:</a:t>
            </a:r>
          </a:p>
          <a:p>
            <a:pPr algn="just"/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083D76-6D86-45AF-B7F8-778ABCD5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36" y="5807075"/>
            <a:ext cx="13125450" cy="4114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2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/>
              <a:t>AUTENTICACIÓN – USUARIO Y CERRAR SESIÓN.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62308" y="7157756"/>
            <a:ext cx="15392400" cy="2215991"/>
          </a:xfrm>
        </p:spPr>
        <p:txBody>
          <a:bodyPr/>
          <a:lstStyle/>
          <a:p>
            <a:pPr algn="just"/>
            <a:r>
              <a:rPr lang="es-ES" sz="3600"/>
              <a:t>En la línea 61 usamos el objeto </a:t>
            </a:r>
            <a:r>
              <a:rPr lang="es-ES" sz="3600" err="1"/>
              <a:t>user</a:t>
            </a:r>
            <a:r>
              <a:rPr lang="es-ES" sz="3600"/>
              <a:t> y su atributo </a:t>
            </a:r>
            <a:r>
              <a:rPr lang="es-ES" sz="3600" err="1"/>
              <a:t>is_authenticated</a:t>
            </a:r>
            <a:r>
              <a:rPr lang="es-ES" sz="3600"/>
              <a:t>, si es True entonces mostramos el nombre del usuario en el Navbar, si es False entonces mostramos un enlace que llama al </a:t>
            </a:r>
            <a:r>
              <a:rPr lang="es-ES" sz="3600" err="1"/>
              <a:t>logín</a:t>
            </a:r>
            <a:r>
              <a:rPr lang="es-ES" sz="3600"/>
              <a:t>.</a:t>
            </a:r>
          </a:p>
          <a:p>
            <a:pPr algn="just"/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083D76-6D86-45AF-B7F8-778ABCD5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25" y="2835275"/>
            <a:ext cx="13125450" cy="4114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26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/>
              <a:t>AUTENTICACIÓN – CERRAR SESIÓN.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62308" y="7157756"/>
            <a:ext cx="15392400" cy="1661993"/>
          </a:xfrm>
        </p:spPr>
        <p:txBody>
          <a:bodyPr/>
          <a:lstStyle/>
          <a:p>
            <a:pPr algn="just"/>
            <a:r>
              <a:rPr lang="es-ES" sz="3600"/>
              <a:t>En la línea 69 agregamos un enlace para cerrar la sesión.  Esto implicar agregar alumnos elementos que se describen a continuación.</a:t>
            </a:r>
          </a:p>
          <a:p>
            <a:pPr algn="just"/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BF99B-898F-1BB3-AD87-AC1B3721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0" y="3056825"/>
            <a:ext cx="6858000" cy="1943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19510A-8128-2B7B-5F05-2B912043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175" y="5230252"/>
            <a:ext cx="12030075" cy="1466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931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/>
              <a:t>AUTENTICACIÓN – CERRAR SESIÓN.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62308" y="3353572"/>
            <a:ext cx="15392400" cy="6093976"/>
          </a:xfrm>
        </p:spPr>
        <p:txBody>
          <a:bodyPr/>
          <a:lstStyle/>
          <a:p>
            <a:pPr algn="just"/>
            <a:r>
              <a:rPr lang="es-ES" sz="3600"/>
              <a:t>En el archivo settings.py agregar lo que está en la línea 73. Esto permite que al llamar a “</a:t>
            </a:r>
            <a:r>
              <a:rPr lang="es-ES" sz="3600" err="1"/>
              <a:t>logout</a:t>
            </a:r>
            <a:r>
              <a:rPr lang="es-ES" sz="3600"/>
              <a:t>” redirige a la página home.html, en realidad invoca a la ruta home y esta a la función home que finalmente redirige a home.html.</a:t>
            </a:r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r>
              <a:rPr lang="es-ES" sz="3600"/>
              <a:t>Es importante destacar que cuando cerramos la sesión, con la opción del menú, se invocó a “</a:t>
            </a:r>
            <a:r>
              <a:rPr lang="es-ES" sz="3600" err="1"/>
              <a:t>logout</a:t>
            </a:r>
            <a:r>
              <a:rPr lang="es-ES" sz="3600"/>
              <a:t>”… esta acción de una función interna de Django y cierra la sesión.</a:t>
            </a:r>
          </a:p>
          <a:p>
            <a:pPr algn="just"/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15FE8F-C031-C8E3-AA79-7F2C0A51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0" y="5273675"/>
            <a:ext cx="10848775" cy="11752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30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/>
              <a:t>AUTENTICACIÓN – CERRAR SESIÓN.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62308" y="3353572"/>
            <a:ext cx="15392400" cy="3877985"/>
          </a:xfrm>
        </p:spPr>
        <p:txBody>
          <a:bodyPr/>
          <a:lstStyle/>
          <a:p>
            <a:pPr algn="just"/>
            <a:r>
              <a:rPr lang="es-ES" sz="3600"/>
              <a:t>En el archivo urls.py, de la app “administrador”, agregar el path que indica la imagen.</a:t>
            </a:r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endParaRPr lang="es-ES" sz="3600"/>
          </a:p>
          <a:p>
            <a:pPr algn="just"/>
            <a:r>
              <a:rPr lang="es-ES" sz="3600"/>
              <a:t>Luego en views.py, agrega la función home: 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E00325-E535-5446-720C-AB1B3858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187371"/>
            <a:ext cx="8982075" cy="1504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9ACE30-5135-2D90-0BD4-3E19602E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30" y="7788275"/>
            <a:ext cx="11236040" cy="12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/>
              <a:t>AUTENTICACIÓN – CERRAR SESIÓN.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22450" y="3292475"/>
            <a:ext cx="15392400" cy="1107996"/>
          </a:xfrm>
        </p:spPr>
        <p:txBody>
          <a:bodyPr/>
          <a:lstStyle/>
          <a:p>
            <a:pPr algn="just"/>
            <a:r>
              <a:rPr lang="es-ES" sz="3600"/>
              <a:t>Finalmente crear el archivo home.html con el contenido que se muestra en la imagen. En la línea 11 está el enlace que invoca al login.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32D854-55EF-DE23-1BBB-74AE69C9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4816475"/>
            <a:ext cx="13154025" cy="44386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79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88320" cy="1661993"/>
          </a:xfrm>
          <a:solidFill>
            <a:srgbClr val="317DE2"/>
          </a:solidFill>
        </p:spPr>
        <p:txBody>
          <a:bodyPr wrap="square" lIns="0" tIns="0" rIns="0" bIns="0" anchor="t">
            <a:spAutoFit/>
          </a:bodyPr>
          <a:lstStyle/>
          <a:p>
            <a:endParaRPr lang="es-ES">
              <a:latin typeface="Arial"/>
              <a:cs typeface="Arial"/>
            </a:endParaRPr>
          </a:p>
          <a:p>
            <a:r>
              <a:rPr lang="es-ES">
                <a:latin typeface="Arial"/>
                <a:cs typeface="Arial"/>
              </a:rPr>
              <a:t>AUTENTICACIÓN EN DJANGO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63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/>
              <a:t>CONTENIDOS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355850" y="3007796"/>
            <a:ext cx="9102726" cy="5293757"/>
          </a:xfrm>
        </p:spPr>
        <p:txBody>
          <a:bodyPr/>
          <a:lstStyle/>
          <a:p>
            <a:pPr algn="just"/>
            <a:endParaRPr lang="es-ES_tradnl" sz="36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/>
              <a:t>Administrador, tabla Users.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/>
              <a:t>Admin, crear nuevo usuario.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/>
              <a:t>Autenticación.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/>
              <a:t>Login.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/>
              <a:t>Decoradores.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/>
              <a:t>Usuario en Navbar.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/>
              <a:t>Cerrar Sesión.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83A5D8-56C4-090E-F7C8-B1F87E57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/>
              <a:t>ADMIN -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algn="just"/>
            <a:r>
              <a:rPr lang="es-ES" sz="3600"/>
              <a:t>Antes de comenzar con las explicaciones sobre cómo se codifica para lograr Autenticarse, debemos volver a módulo de administración proporcionado por Django.</a:t>
            </a:r>
          </a:p>
          <a:p>
            <a:pPr algn="just"/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3150F7-F6B3-42F4-2FA8-8EC09334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0" y="4816475"/>
            <a:ext cx="6175594" cy="427450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5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/>
              <a:t>ADMIN -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algn="just"/>
            <a:r>
              <a:rPr lang="es-ES" sz="3600"/>
              <a:t>Django tiene una tabla Users y ésta es la que usaremos para la demostración.  También podemos crear nuestra propia tabla de “usuarios”, pero Django ya tiene lista la tabla Users y bastante completa.</a:t>
            </a:r>
          </a:p>
          <a:p>
            <a:pPr algn="just"/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5016FA-759B-1D33-7878-10D9275D7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2" y="4892675"/>
            <a:ext cx="8067675" cy="5314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4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/>
              <a:t>ADMIN -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6705600" cy="3877985"/>
          </a:xfrm>
        </p:spPr>
        <p:txBody>
          <a:bodyPr/>
          <a:lstStyle/>
          <a:p>
            <a:pPr algn="just"/>
            <a:r>
              <a:rPr lang="es-ES" sz="3600"/>
              <a:t>Django por defecto tiene un usuario admin. Podemos agregar mas usuarios con el botón Add </a:t>
            </a:r>
            <a:r>
              <a:rPr lang="es-ES" sz="3600" err="1"/>
              <a:t>User</a:t>
            </a:r>
            <a:r>
              <a:rPr lang="es-ES" sz="3600"/>
              <a:t> o el enlace +Add.</a:t>
            </a:r>
          </a:p>
          <a:p>
            <a:pPr algn="just"/>
            <a:endParaRPr lang="es-ES" sz="3600"/>
          </a:p>
          <a:p>
            <a:pPr algn="just"/>
            <a:r>
              <a:rPr lang="es-ES" sz="3600"/>
              <a:t> 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38920B-CF90-733A-1B30-B1BB3226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66" y="2606675"/>
            <a:ext cx="9105900" cy="65817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6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210800" cy="1477328"/>
          </a:xfrm>
        </p:spPr>
        <p:txBody>
          <a:bodyPr/>
          <a:lstStyle/>
          <a:p>
            <a:r>
              <a:rPr lang="es-ES_tradnl"/>
              <a:t>ADMIN – CREAR UN NUEVO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6096000" cy="2769989"/>
          </a:xfrm>
        </p:spPr>
        <p:txBody>
          <a:bodyPr/>
          <a:lstStyle/>
          <a:p>
            <a:pPr algn="just"/>
            <a:r>
              <a:rPr lang="es-ES" sz="3600"/>
              <a:t>Pinchamos en le enlace +Add y ahora agregamos Username y </a:t>
            </a:r>
            <a:r>
              <a:rPr lang="es-ES" sz="3600" err="1"/>
              <a:t>password</a:t>
            </a:r>
            <a:r>
              <a:rPr lang="es-ES" sz="3600"/>
              <a:t>, luego pinchamos en </a:t>
            </a:r>
            <a:r>
              <a:rPr lang="es-ES" sz="3600" err="1"/>
              <a:t>Save</a:t>
            </a:r>
            <a:r>
              <a:rPr lang="es-ES" sz="3600"/>
              <a:t>, para avanzar al siguiente paso.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64DA5C-D9AA-706E-8909-F0FD930F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606" y="2911474"/>
            <a:ext cx="9165444" cy="64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210800" cy="1477328"/>
          </a:xfrm>
        </p:spPr>
        <p:txBody>
          <a:bodyPr/>
          <a:lstStyle/>
          <a:p>
            <a:r>
              <a:rPr lang="es-ES_tradnl"/>
              <a:t>ADMIN – CREAR UN NUEVO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5943600" cy="2215991"/>
          </a:xfrm>
        </p:spPr>
        <p:txBody>
          <a:bodyPr/>
          <a:lstStyle/>
          <a:p>
            <a:pPr algn="just"/>
            <a:r>
              <a:rPr lang="es-ES" sz="3600"/>
              <a:t>En este paso agregamos nombre, apellido y correo, para luego bajar y completar los “</a:t>
            </a:r>
            <a:r>
              <a:rPr lang="es-ES" sz="3600" b="1"/>
              <a:t>Permisos”.</a:t>
            </a:r>
            <a:endParaRPr lang="es-ES_tradnl" sz="3600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082640-7CB0-FCAF-CC4C-B89229F1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653" y="2361485"/>
            <a:ext cx="9535967" cy="721778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1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210800" cy="1477328"/>
          </a:xfrm>
        </p:spPr>
        <p:txBody>
          <a:bodyPr/>
          <a:lstStyle/>
          <a:p>
            <a:r>
              <a:rPr lang="es-ES_tradnl"/>
              <a:t>ADMIN – CREAR UN NUEVO USER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6858000" cy="7755969"/>
          </a:xfrm>
        </p:spPr>
        <p:txBody>
          <a:bodyPr/>
          <a:lstStyle/>
          <a:p>
            <a:pPr algn="just"/>
            <a:r>
              <a:rPr lang="es-ES" sz="3600"/>
              <a:t>En este paso solo debe estar ciclado “Active”, tal como en el ejemplo.</a:t>
            </a:r>
          </a:p>
          <a:p>
            <a:pPr algn="just"/>
            <a:endParaRPr lang="es-ES" sz="3600"/>
          </a:p>
          <a:p>
            <a:pPr algn="just"/>
            <a:r>
              <a:rPr lang="es-ES" sz="3600"/>
              <a:t>Si desea que tenga ingreso al sitio de administración debe pinchar en “Staff status”.</a:t>
            </a:r>
          </a:p>
          <a:p>
            <a:pPr algn="just"/>
            <a:endParaRPr lang="es-ES" sz="3600"/>
          </a:p>
          <a:p>
            <a:pPr algn="just"/>
            <a:r>
              <a:rPr lang="es-ES" sz="3600"/>
              <a:t>Si desea que el usuario sea “Súper usuario” debe pinchar en “Superuser status”.  Luego continuar bajando para mas configuraciones.</a:t>
            </a:r>
            <a:endParaRPr lang="es-ES_tradnl" sz="3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4E7BD3-78CA-E425-6F8F-8EE4F67C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780" y="2907030"/>
            <a:ext cx="8077200" cy="6553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0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1BB38-7724-42A2-BBD4-B7E36EB9330D}">
  <ds:schemaRefs>
    <ds:schemaRef ds:uri="896d676a-77ec-4696-9592-30e71512d6b5"/>
    <ds:schemaRef ds:uri="97e326ec-e75a-44cf-ab99-a84221681e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896d676a-77ec-4696-9592-30e71512d6b5"/>
    <ds:schemaRef ds:uri="97e326ec-e75a-44cf-ab99-a84221681e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991</Words>
  <Application>Microsoft Office PowerPoint</Application>
  <PresentationFormat>Personalizado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Cristián García</dc:creator>
  <cp:lastModifiedBy>Pamela Menares A.</cp:lastModifiedBy>
  <cp:revision>2</cp:revision>
  <dcterms:created xsi:type="dcterms:W3CDTF">2021-04-02T01:36:00Z</dcterms:created>
  <dcterms:modified xsi:type="dcterms:W3CDTF">2023-01-05T16:03:47Z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