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handoutMasterIdLst>
    <p:handoutMasterId r:id="rId19"/>
  </p:handoutMasterIdLst>
  <p:sldIdLst>
    <p:sldId id="267" r:id="rId5"/>
    <p:sldId id="277" r:id="rId6"/>
    <p:sldId id="296" r:id="rId7"/>
    <p:sldId id="303" r:id="rId8"/>
    <p:sldId id="304" r:id="rId9"/>
    <p:sldId id="305" r:id="rId10"/>
    <p:sldId id="306" r:id="rId11"/>
    <p:sldId id="307" r:id="rId12"/>
    <p:sldId id="308" r:id="rId13"/>
    <p:sldId id="309" r:id="rId14"/>
    <p:sldId id="310" r:id="rId15"/>
    <p:sldId id="311" r:id="rId16"/>
    <p:sldId id="312" r:id="rId17"/>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C9D11E"/>
    <a:srgbClr val="9EA4A8"/>
    <a:srgbClr val="E60C7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C4DD06-1F3C-4BE3-AA9B-8D7E6DC56908}" v="19" dt="2023-01-04T20:49:08.5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49" d="100"/>
          <a:sy n="49" d="100"/>
        </p:scale>
        <p:origin x="893" y="4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enares A." userId="S::pmenaresa@duoc.cl::a95b9275-3465-4317-aedc-8c1ab3c21493" providerId="AD" clId="Web-{FFC4DD06-1F3C-4BE3-AA9B-8D7E6DC56908}"/>
    <pc:docChg chg="addSld delSld modSld">
      <pc:chgData name="Pamela Menares A." userId="S::pmenaresa@duoc.cl::a95b9275-3465-4317-aedc-8c1ab3c21493" providerId="AD" clId="Web-{FFC4DD06-1F3C-4BE3-AA9B-8D7E6DC56908}" dt="2023-01-04T20:49:08.556" v="8"/>
      <pc:docMkLst>
        <pc:docMk/>
      </pc:docMkLst>
      <pc:sldChg chg="del">
        <pc:chgData name="Pamela Menares A." userId="S::pmenaresa@duoc.cl::a95b9275-3465-4317-aedc-8c1ab3c21493" providerId="AD" clId="Web-{FFC4DD06-1F3C-4BE3-AA9B-8D7E6DC56908}" dt="2023-01-04T20:49:02.602" v="7"/>
        <pc:sldMkLst>
          <pc:docMk/>
          <pc:sldMk cId="926987900" sldId="293"/>
        </pc:sldMkLst>
      </pc:sldChg>
      <pc:sldChg chg="modSp">
        <pc:chgData name="Pamela Menares A." userId="S::pmenaresa@duoc.cl::a95b9275-3465-4317-aedc-8c1ab3c21493" providerId="AD" clId="Web-{FFC4DD06-1F3C-4BE3-AA9B-8D7E6DC56908}" dt="2023-01-04T20:48:18.445" v="2" actId="20577"/>
        <pc:sldMkLst>
          <pc:docMk/>
          <pc:sldMk cId="1971931755" sldId="306"/>
        </pc:sldMkLst>
        <pc:spChg chg="mod">
          <ac:chgData name="Pamela Menares A." userId="S::pmenaresa@duoc.cl::a95b9275-3465-4317-aedc-8c1ab3c21493" providerId="AD" clId="Web-{FFC4DD06-1F3C-4BE3-AA9B-8D7E6DC56908}" dt="2023-01-04T20:48:18.445" v="2" actId="20577"/>
          <ac:spMkLst>
            <pc:docMk/>
            <pc:sldMk cId="1971931755" sldId="306"/>
            <ac:spMk id="3" creationId="{00000000-0000-0000-0000-000000000000}"/>
          </ac:spMkLst>
        </pc:spChg>
      </pc:sldChg>
      <pc:sldChg chg="modSp">
        <pc:chgData name="Pamela Menares A." userId="S::pmenaresa@duoc.cl::a95b9275-3465-4317-aedc-8c1ab3c21493" providerId="AD" clId="Web-{FFC4DD06-1F3C-4BE3-AA9B-8D7E6DC56908}" dt="2023-01-04T20:48:50.789" v="6" actId="20577"/>
        <pc:sldMkLst>
          <pc:docMk/>
          <pc:sldMk cId="2355184608" sldId="310"/>
        </pc:sldMkLst>
        <pc:spChg chg="mod">
          <ac:chgData name="Pamela Menares A." userId="S::pmenaresa@duoc.cl::a95b9275-3465-4317-aedc-8c1ab3c21493" providerId="AD" clId="Web-{FFC4DD06-1F3C-4BE3-AA9B-8D7E6DC56908}" dt="2023-01-04T20:48:50.789" v="6" actId="20577"/>
          <ac:spMkLst>
            <pc:docMk/>
            <pc:sldMk cId="2355184608" sldId="310"/>
            <ac:spMk id="3" creationId="{00000000-0000-0000-0000-000000000000}"/>
          </ac:spMkLst>
        </pc:spChg>
      </pc:sldChg>
      <pc:sldChg chg="add replId">
        <pc:chgData name="Pamela Menares A." userId="S::pmenaresa@duoc.cl::a95b9275-3465-4317-aedc-8c1ab3c21493" providerId="AD" clId="Web-{FFC4DD06-1F3C-4BE3-AA9B-8D7E6DC56908}" dt="2023-01-04T20:49:08.556" v="8"/>
        <pc:sldMkLst>
          <pc:docMk/>
          <pc:sldMk cId="1446998669" sldId="3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04-01-2023</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616F059-D3E2-4D30-9EB0-2219C30D8EEB}" type="datetimeFigureOut">
              <a:rPr lang="es-CL" smtClean="0"/>
              <a:t>04-01-2023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F5C51896-F43A-4A89-85A7-E812D2C08879}" type="slidenum">
              <a:rPr lang="es-CL" smtClean="0"/>
              <a:t>‹Nº›</a:t>
            </a:fld>
            <a:endParaRPr lang="es-CL"/>
          </a:p>
        </p:txBody>
      </p:sp>
    </p:spTree>
    <p:extLst>
      <p:ext uri="{BB962C8B-B14F-4D97-AF65-F5344CB8AC3E}">
        <p14:creationId xmlns:p14="http://schemas.microsoft.com/office/powerpoint/2010/main" val="334372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6188075"/>
            <a:ext cx="10649035" cy="1661993"/>
          </a:xfrm>
          <a:solidFill>
            <a:srgbClr val="317DE2"/>
          </a:solidFill>
        </p:spPr>
        <p:txBody>
          <a:bodyPr/>
          <a:lstStyle/>
          <a:p>
            <a:r>
              <a:rPr lang="es-ES" dirty="0"/>
              <a:t>VALIDACIÓN DE FORMULARIOS CON  JQUERY</a:t>
            </a:r>
            <a:endParaRPr lang="es-CL" dirty="0"/>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632450" y="782637"/>
            <a:ext cx="10058400" cy="738664"/>
          </a:xfrm>
        </p:spPr>
        <p:txBody>
          <a:bodyPr/>
          <a:lstStyle/>
          <a:p>
            <a:r>
              <a:rPr lang="es-ES_tradnl" dirty="0"/>
              <a:t>EJEMPLO PRÁCTICO</a:t>
            </a:r>
            <a:endParaRPr lang="es-CL" dirty="0"/>
          </a:p>
        </p:txBody>
      </p:sp>
      <p:sp>
        <p:nvSpPr>
          <p:cNvPr id="3" name="Marcador de texto 2"/>
          <p:cNvSpPr>
            <a:spLocks noGrp="1"/>
          </p:cNvSpPr>
          <p:nvPr>
            <p:ph type="body" sz="quarter" idx="12"/>
          </p:nvPr>
        </p:nvSpPr>
        <p:spPr>
          <a:xfrm>
            <a:off x="2203450" y="2987675"/>
            <a:ext cx="15392400" cy="2215991"/>
          </a:xfrm>
        </p:spPr>
        <p:txBody>
          <a:bodyPr/>
          <a:lstStyle/>
          <a:p>
            <a:pPr algn="just"/>
            <a:r>
              <a:rPr lang="es-ES" sz="3600" dirty="0"/>
              <a:t>Primero creamos el formulario y luego ve el video 2.3.4 de implementación.</a:t>
            </a:r>
          </a:p>
          <a:p>
            <a:pPr algn="just"/>
            <a:endParaRPr lang="es-ES" sz="3600" dirty="0"/>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955708" y="785104"/>
            <a:ext cx="1280284" cy="1493665"/>
          </a:xfrm>
          <a:prstGeom prst="rect">
            <a:avLst/>
          </a:prstGeom>
          <a:ln>
            <a:solidFill>
              <a:schemeClr val="bg1">
                <a:lumMod val="75000"/>
              </a:schemeClr>
            </a:solidFill>
          </a:ln>
        </p:spPr>
      </p:pic>
      <p:pic>
        <p:nvPicPr>
          <p:cNvPr id="6" name="Imagen 5">
            <a:extLst>
              <a:ext uri="{FF2B5EF4-FFF2-40B4-BE49-F238E27FC236}">
                <a16:creationId xmlns:a16="http://schemas.microsoft.com/office/drawing/2014/main" id="{561A61B0-C5B5-CE40-A911-09174435D137}"/>
              </a:ext>
            </a:extLst>
          </p:cNvPr>
          <p:cNvPicPr>
            <a:picLocks noChangeAspect="1"/>
          </p:cNvPicPr>
          <p:nvPr/>
        </p:nvPicPr>
        <p:blipFill>
          <a:blip r:embed="rId3"/>
          <a:stretch>
            <a:fillRect/>
          </a:stretch>
        </p:blipFill>
        <p:spPr>
          <a:xfrm>
            <a:off x="3422650" y="3797776"/>
            <a:ext cx="12666438" cy="4267200"/>
          </a:xfrm>
          <a:prstGeom prst="rect">
            <a:avLst/>
          </a:prstGeom>
        </p:spPr>
      </p:pic>
      <p:pic>
        <p:nvPicPr>
          <p:cNvPr id="7" name="Imagen 6">
            <a:extLst>
              <a:ext uri="{FF2B5EF4-FFF2-40B4-BE49-F238E27FC236}">
                <a16:creationId xmlns:a16="http://schemas.microsoft.com/office/drawing/2014/main" id="{77497F8D-18D4-544F-B8A6-8D3861C4BF44}"/>
              </a:ext>
            </a:extLst>
          </p:cNvPr>
          <p:cNvPicPr>
            <a:picLocks noChangeAspect="1"/>
          </p:cNvPicPr>
          <p:nvPr/>
        </p:nvPicPr>
        <p:blipFill>
          <a:blip r:embed="rId4"/>
          <a:stretch>
            <a:fillRect/>
          </a:stretch>
        </p:blipFill>
        <p:spPr>
          <a:xfrm>
            <a:off x="3422650" y="8169275"/>
            <a:ext cx="3117499" cy="2891420"/>
          </a:xfrm>
          <a:prstGeom prst="rect">
            <a:avLst/>
          </a:prstGeom>
        </p:spPr>
      </p:pic>
    </p:spTree>
    <p:extLst>
      <p:ext uri="{BB962C8B-B14F-4D97-AF65-F5344CB8AC3E}">
        <p14:creationId xmlns:p14="http://schemas.microsoft.com/office/powerpoint/2010/main" val="347526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632450" y="782637"/>
            <a:ext cx="10058400" cy="738664"/>
          </a:xfrm>
        </p:spPr>
        <p:txBody>
          <a:bodyPr/>
          <a:lstStyle/>
          <a:p>
            <a:r>
              <a:rPr lang="es-ES_tradnl" dirty="0"/>
              <a:t>EJEMPLO PRÁCTICO</a:t>
            </a:r>
            <a:endParaRPr lang="es-CL" dirty="0"/>
          </a:p>
        </p:txBody>
      </p:sp>
      <p:sp>
        <p:nvSpPr>
          <p:cNvPr id="3" name="Marcador de texto 2"/>
          <p:cNvSpPr>
            <a:spLocks noGrp="1"/>
          </p:cNvSpPr>
          <p:nvPr>
            <p:ph type="body" sz="quarter" idx="12"/>
          </p:nvPr>
        </p:nvSpPr>
        <p:spPr>
          <a:xfrm>
            <a:off x="2203450" y="2987675"/>
            <a:ext cx="15392400" cy="7201972"/>
          </a:xfrm>
        </p:spPr>
        <p:txBody>
          <a:bodyPr wrap="square" lIns="0" tIns="0" rIns="0" bIns="0" anchor="t">
            <a:spAutoFit/>
          </a:bodyPr>
          <a:lstStyle/>
          <a:p>
            <a:pPr algn="just"/>
            <a:r>
              <a:rPr lang="es-ES" sz="3600" dirty="0"/>
              <a:t>Juega ahora con el formulario: </a:t>
            </a:r>
          </a:p>
          <a:p>
            <a:pPr marL="571500" indent="-571500" algn="just">
              <a:buFont typeface="Arial" panose="020B0604020202020204" pitchFamily="34" charset="0"/>
              <a:buChar char="•"/>
            </a:pPr>
            <a:r>
              <a:rPr lang="es-ES" sz="3600" dirty="0">
                <a:latin typeface="Arial"/>
                <a:cs typeface="Arial"/>
              </a:rPr>
              <a:t>¿Qué debería pasar cuando presionas el botón limpiar?</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dirty="0">
                <a:latin typeface="Arial"/>
                <a:cs typeface="Arial"/>
              </a:rPr>
              <a:t>¿Qué debería pasar antes de presionar el botón enviar y pasas de un control a otro sin ingresar texto en ellos?</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dirty="0"/>
              <a:t>¿Qué debería pasar cuando llenas los dos controles con texto y pasas a cualquier otro control?</a:t>
            </a:r>
          </a:p>
          <a:p>
            <a:pPr algn="just"/>
            <a:endParaRPr lang="es-ES" sz="3600" dirty="0"/>
          </a:p>
          <a:p>
            <a:pPr algn="just"/>
            <a:r>
              <a:rPr lang="es-ES" sz="3600" dirty="0"/>
              <a:t>Si te animas, programa las respuestas.</a:t>
            </a:r>
          </a:p>
          <a:p>
            <a:pPr algn="just"/>
            <a:r>
              <a:rPr lang="es-ES" sz="3600" dirty="0"/>
              <a:t> </a:t>
            </a:r>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955708" y="785104"/>
            <a:ext cx="1280284" cy="1493665"/>
          </a:xfrm>
          <a:prstGeom prst="rect">
            <a:avLst/>
          </a:prstGeom>
          <a:ln>
            <a:solidFill>
              <a:schemeClr val="bg1">
                <a:lumMod val="75000"/>
              </a:schemeClr>
            </a:solidFill>
          </a:ln>
        </p:spPr>
      </p:pic>
    </p:spTree>
    <p:extLst>
      <p:ext uri="{BB962C8B-B14F-4D97-AF65-F5344CB8AC3E}">
        <p14:creationId xmlns:p14="http://schemas.microsoft.com/office/powerpoint/2010/main" val="2355184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632450" y="782637"/>
            <a:ext cx="10058400" cy="1477328"/>
          </a:xfrm>
        </p:spPr>
        <p:txBody>
          <a:bodyPr/>
          <a:lstStyle/>
          <a:p>
            <a:r>
              <a:rPr lang="es-ES_tradnl" dirty="0"/>
              <a:t>LIBRERIAS PARA VALIDAR DATOS</a:t>
            </a:r>
            <a:endParaRPr lang="es-CL" dirty="0"/>
          </a:p>
        </p:txBody>
      </p:sp>
      <p:sp>
        <p:nvSpPr>
          <p:cNvPr id="3" name="Marcador de texto 2"/>
          <p:cNvSpPr>
            <a:spLocks noGrp="1"/>
          </p:cNvSpPr>
          <p:nvPr>
            <p:ph type="body" sz="quarter" idx="12"/>
          </p:nvPr>
        </p:nvSpPr>
        <p:spPr>
          <a:xfrm>
            <a:off x="2203450" y="2987675"/>
            <a:ext cx="15392400" cy="6093976"/>
          </a:xfrm>
        </p:spPr>
        <p:txBody>
          <a:bodyPr/>
          <a:lstStyle/>
          <a:p>
            <a:pPr algn="just"/>
            <a:r>
              <a:rPr lang="es-ES" sz="3600" dirty="0"/>
              <a:t>Por suerte para nosotros, hay muchas librerías ya definidas, creadas y utilizadas por muchos desarrolladores para validar formularios.</a:t>
            </a:r>
          </a:p>
          <a:p>
            <a:pPr algn="just"/>
            <a:endParaRPr lang="es-ES" sz="3600" dirty="0"/>
          </a:p>
          <a:p>
            <a:pPr algn="just"/>
            <a:r>
              <a:rPr lang="es-ES" sz="3600" dirty="0"/>
              <a:t>Entre muchas librerías existentes se encuentran:</a:t>
            </a:r>
          </a:p>
          <a:p>
            <a:pPr algn="just"/>
            <a:endParaRPr lang="es-ES" sz="3600" dirty="0"/>
          </a:p>
          <a:p>
            <a:pPr marL="1028700" lvl="1" indent="-571500" algn="just">
              <a:buFont typeface="Arial" panose="020B0604020202020204" pitchFamily="34" charset="0"/>
              <a:buChar char="•"/>
            </a:pPr>
            <a:r>
              <a:rPr lang="es-ES" sz="3400" b="1" dirty="0"/>
              <a:t>Validation </a:t>
            </a:r>
            <a:r>
              <a:rPr lang="es-ES" sz="3400" b="1" dirty="0" err="1"/>
              <a:t>Engine</a:t>
            </a:r>
            <a:endParaRPr lang="es-ES" sz="3400" b="1" dirty="0"/>
          </a:p>
          <a:p>
            <a:pPr marL="1028700" lvl="1" indent="-571500" algn="just">
              <a:buFont typeface="Arial" panose="020B0604020202020204" pitchFamily="34" charset="0"/>
              <a:buChar char="•"/>
            </a:pPr>
            <a:r>
              <a:rPr lang="es-ES" sz="3400" b="1" dirty="0"/>
              <a:t>Validate.js</a:t>
            </a:r>
          </a:p>
          <a:p>
            <a:pPr marL="1028700" lvl="1" indent="-571500" algn="just">
              <a:buFont typeface="Arial" panose="020B0604020202020204" pitchFamily="34" charset="0"/>
              <a:buChar char="•"/>
            </a:pPr>
            <a:r>
              <a:rPr lang="es-ES" sz="3400" b="1" dirty="0"/>
              <a:t>Parsley.js</a:t>
            </a:r>
          </a:p>
          <a:p>
            <a:pPr algn="just"/>
            <a:endParaRPr lang="es-ES" sz="3600" dirty="0"/>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955708" y="785104"/>
            <a:ext cx="1280284" cy="1493665"/>
          </a:xfrm>
          <a:prstGeom prst="rect">
            <a:avLst/>
          </a:prstGeom>
          <a:ln>
            <a:solidFill>
              <a:schemeClr val="bg1">
                <a:lumMod val="75000"/>
              </a:schemeClr>
            </a:solidFill>
          </a:ln>
        </p:spPr>
      </p:pic>
    </p:spTree>
    <p:extLst>
      <p:ext uri="{BB962C8B-B14F-4D97-AF65-F5344CB8AC3E}">
        <p14:creationId xmlns:p14="http://schemas.microsoft.com/office/powerpoint/2010/main" val="4981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6188075"/>
            <a:ext cx="10649035" cy="1661993"/>
          </a:xfrm>
          <a:solidFill>
            <a:srgbClr val="317DE2"/>
          </a:solidFill>
        </p:spPr>
        <p:txBody>
          <a:bodyPr/>
          <a:lstStyle/>
          <a:p>
            <a:r>
              <a:rPr lang="es-ES" dirty="0"/>
              <a:t>VALIDACIÓN DE FORMULARIOS CON  JQUERY</a:t>
            </a:r>
            <a:endParaRPr lang="es-CL" dirty="0"/>
          </a:p>
        </p:txBody>
      </p:sp>
    </p:spTree>
    <p:extLst>
      <p:ext uri="{BB962C8B-B14F-4D97-AF65-F5344CB8AC3E}">
        <p14:creationId xmlns:p14="http://schemas.microsoft.com/office/powerpoint/2010/main" val="144699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INTRODUCCIÓN</a:t>
            </a:r>
            <a:endParaRPr lang="es-CL" dirty="0"/>
          </a:p>
        </p:txBody>
      </p:sp>
      <p:sp>
        <p:nvSpPr>
          <p:cNvPr id="3" name="Marcador de texto 2"/>
          <p:cNvSpPr>
            <a:spLocks noGrp="1"/>
          </p:cNvSpPr>
          <p:nvPr>
            <p:ph type="body" sz="quarter" idx="12"/>
          </p:nvPr>
        </p:nvSpPr>
        <p:spPr>
          <a:xfrm>
            <a:off x="2203450" y="2911475"/>
            <a:ext cx="15392400" cy="1107996"/>
          </a:xfrm>
        </p:spPr>
        <p:txBody>
          <a:bodyPr/>
          <a:lstStyle/>
          <a:p>
            <a:pPr algn="just"/>
            <a:r>
              <a:rPr lang="es-ES_tradnl" sz="3600" dirty="0"/>
              <a:t>En el capítulo anterior conociste Jquery y su uso básico, en este capítulo conocerás cómo realizar validaciones con Jquery.</a:t>
            </a:r>
            <a:endParaRPr lang="es-CL" dirty="0"/>
          </a:p>
        </p:txBody>
      </p:sp>
      <p:pic>
        <p:nvPicPr>
          <p:cNvPr id="5" name="Imagen 4"/>
          <p:cNvPicPr>
            <a:picLocks noChangeAspect="1"/>
          </p:cNvPicPr>
          <p:nvPr/>
        </p:nvPicPr>
        <p:blipFill>
          <a:blip r:embed="rId2"/>
          <a:stretch>
            <a:fillRect/>
          </a:stretch>
        </p:blipFill>
        <p:spPr>
          <a:xfrm>
            <a:off x="16955708" y="785104"/>
            <a:ext cx="1280284" cy="1493665"/>
          </a:xfrm>
          <a:prstGeom prst="rect">
            <a:avLst/>
          </a:prstGeom>
          <a:ln>
            <a:solidFill>
              <a:schemeClr val="bg1">
                <a:lumMod val="75000"/>
              </a:schemeClr>
            </a:solidFill>
          </a:ln>
        </p:spPr>
      </p:pic>
    </p:spTree>
    <p:extLst>
      <p:ext uri="{BB962C8B-B14F-4D97-AF65-F5344CB8AC3E}">
        <p14:creationId xmlns:p14="http://schemas.microsoft.com/office/powerpoint/2010/main" val="20421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CONTENIDOS</a:t>
            </a:r>
            <a:endParaRPr lang="es-CL" dirty="0"/>
          </a:p>
        </p:txBody>
      </p:sp>
      <p:sp>
        <p:nvSpPr>
          <p:cNvPr id="3" name="Marcador de texto 2"/>
          <p:cNvSpPr>
            <a:spLocks noGrp="1"/>
          </p:cNvSpPr>
          <p:nvPr>
            <p:ph type="body" sz="quarter" idx="12"/>
          </p:nvPr>
        </p:nvSpPr>
        <p:spPr>
          <a:xfrm>
            <a:off x="2016124" y="3368675"/>
            <a:ext cx="18087976" cy="2523768"/>
          </a:xfrm>
        </p:spPr>
        <p:txBody>
          <a:bodyPr/>
          <a:lstStyle/>
          <a:p>
            <a:pPr algn="just"/>
            <a:endParaRPr lang="es-ES_tradnl" sz="3600" dirty="0"/>
          </a:p>
          <a:p>
            <a:pPr marL="342900" indent="-342900" algn="just">
              <a:buFont typeface="Arial" panose="020B0604020202020204" pitchFamily="34" charset="0"/>
              <a:buChar char="•"/>
            </a:pPr>
            <a:r>
              <a:rPr lang="es-ES_tradnl" sz="3600" dirty="0"/>
              <a:t>Eventos de formulario</a:t>
            </a:r>
          </a:p>
          <a:p>
            <a:pPr marL="342900" indent="-342900" algn="just">
              <a:buFont typeface="Arial" panose="020B0604020202020204" pitchFamily="34" charset="0"/>
              <a:buChar char="•"/>
            </a:pPr>
            <a:r>
              <a:rPr lang="es-ES_tradnl" sz="3600" dirty="0"/>
              <a:t>Uso de los eventos para validar</a:t>
            </a:r>
          </a:p>
          <a:p>
            <a:pPr marL="342900" indent="-342900" algn="just">
              <a:buFont typeface="Arial" panose="020B0604020202020204" pitchFamily="34" charset="0"/>
              <a:buChar char="•"/>
            </a:pPr>
            <a:r>
              <a:rPr lang="es-ES_tradnl" sz="3600" dirty="0"/>
              <a:t>Librerías para validar datos.</a:t>
            </a:r>
          </a:p>
          <a:p>
            <a:pPr marL="342900" indent="-342900" algn="just">
              <a:buFont typeface="Arial" panose="020B0604020202020204" pitchFamily="34" charset="0"/>
              <a:buChar char="•"/>
            </a:pPr>
            <a:endParaRPr lang="es-CL" dirty="0"/>
          </a:p>
        </p:txBody>
      </p:sp>
      <p:pic>
        <p:nvPicPr>
          <p:cNvPr id="7" name="Imagen 6"/>
          <p:cNvPicPr>
            <a:picLocks noChangeAspect="1"/>
          </p:cNvPicPr>
          <p:nvPr/>
        </p:nvPicPr>
        <p:blipFill>
          <a:blip r:embed="rId2"/>
          <a:stretch>
            <a:fillRect/>
          </a:stretch>
        </p:blipFill>
        <p:spPr>
          <a:xfrm>
            <a:off x="16955708" y="785104"/>
            <a:ext cx="1280284" cy="1493665"/>
          </a:xfrm>
          <a:prstGeom prst="rect">
            <a:avLst/>
          </a:prstGeom>
          <a:ln>
            <a:solidFill>
              <a:schemeClr val="bg1">
                <a:lumMod val="75000"/>
              </a:schemeClr>
            </a:solidFill>
          </a:ln>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632450" y="782637"/>
            <a:ext cx="10058400" cy="738664"/>
          </a:xfrm>
        </p:spPr>
        <p:txBody>
          <a:bodyPr/>
          <a:lstStyle/>
          <a:p>
            <a:r>
              <a:rPr lang="es-ES_tradnl" dirty="0"/>
              <a:t>EVENTOS DE FORMULARIO</a:t>
            </a:r>
            <a:endParaRPr lang="es-CL" dirty="0"/>
          </a:p>
        </p:txBody>
      </p:sp>
      <p:sp>
        <p:nvSpPr>
          <p:cNvPr id="3" name="Marcador de texto 2"/>
          <p:cNvSpPr>
            <a:spLocks noGrp="1"/>
          </p:cNvSpPr>
          <p:nvPr>
            <p:ph type="body" sz="quarter" idx="12"/>
          </p:nvPr>
        </p:nvSpPr>
        <p:spPr>
          <a:xfrm>
            <a:off x="2189351" y="2606675"/>
            <a:ext cx="15392400" cy="8309967"/>
          </a:xfrm>
        </p:spPr>
        <p:txBody>
          <a:bodyPr/>
          <a:lstStyle/>
          <a:p>
            <a:pPr algn="just"/>
            <a:r>
              <a:rPr lang="es-ES" sz="3600" dirty="0"/>
              <a:t>En </a:t>
            </a:r>
            <a:r>
              <a:rPr lang="es-ES" sz="3600" dirty="0" err="1"/>
              <a:t>jQuery</a:t>
            </a:r>
            <a:r>
              <a:rPr lang="es-ES" sz="3600" dirty="0"/>
              <a:t> existen algunos eventos que permiten trabajar o están asociados a los formularios.</a:t>
            </a:r>
          </a:p>
          <a:p>
            <a:pPr algn="just"/>
            <a:endParaRPr lang="es-ES" sz="3600" dirty="0"/>
          </a:p>
          <a:p>
            <a:pPr marL="571500" indent="-571500" algn="just">
              <a:buFont typeface="Arial" panose="020B0604020202020204" pitchFamily="34" charset="0"/>
              <a:buChar char="•"/>
            </a:pPr>
            <a:r>
              <a:rPr lang="es-ES" sz="3600" b="1" dirty="0" err="1"/>
              <a:t>blur</a:t>
            </a:r>
            <a:r>
              <a:rPr lang="es-ES" sz="3600" b="1" dirty="0"/>
              <a:t>(), </a:t>
            </a:r>
            <a:r>
              <a:rPr lang="es-ES" sz="3600" dirty="0"/>
              <a:t>enlaza una acción a un objeto cuando este cambia el foco.</a:t>
            </a:r>
          </a:p>
          <a:p>
            <a:pPr marL="571500" indent="-571500" algn="just">
              <a:buFont typeface="Arial" panose="020B0604020202020204" pitchFamily="34" charset="0"/>
              <a:buChar char="•"/>
            </a:pPr>
            <a:r>
              <a:rPr lang="es-ES" sz="3600" b="1" dirty="0" err="1"/>
              <a:t>change</a:t>
            </a:r>
            <a:r>
              <a:rPr lang="es-ES" sz="3600" b="1" dirty="0"/>
              <a:t>(), </a:t>
            </a:r>
            <a:r>
              <a:rPr lang="es-ES" sz="3600" dirty="0"/>
              <a:t>enlaza una acción a un objeto cuando este cambia su contenido.</a:t>
            </a:r>
          </a:p>
          <a:p>
            <a:pPr marL="571500" indent="-571500" algn="just">
              <a:buFont typeface="Arial" panose="020B0604020202020204" pitchFamily="34" charset="0"/>
              <a:buChar char="•"/>
            </a:pPr>
            <a:r>
              <a:rPr lang="es-ES" sz="3600" b="1" dirty="0" err="1"/>
              <a:t>focus</a:t>
            </a:r>
            <a:r>
              <a:rPr lang="es-ES" sz="3600" b="1" dirty="0"/>
              <a:t>(), </a:t>
            </a:r>
            <a:r>
              <a:rPr lang="es-ES" sz="3600" dirty="0"/>
              <a:t>enlaza una acción a un objeto cuando este recibe el foco.</a:t>
            </a:r>
          </a:p>
          <a:p>
            <a:pPr marL="571500" indent="-571500" algn="just">
              <a:buFont typeface="Arial" panose="020B0604020202020204" pitchFamily="34" charset="0"/>
              <a:buChar char="•"/>
            </a:pPr>
            <a:r>
              <a:rPr lang="es-ES" sz="3600" b="1" dirty="0" err="1"/>
              <a:t>focusin</a:t>
            </a:r>
            <a:r>
              <a:rPr lang="es-ES" sz="3600" b="1" dirty="0"/>
              <a:t>(), </a:t>
            </a:r>
            <a:r>
              <a:rPr lang="es-ES" sz="3600" dirty="0"/>
              <a:t>enlaza una acción a un objeto cuando este o su elemento padre reciben el foco.</a:t>
            </a:r>
          </a:p>
          <a:p>
            <a:pPr marL="571500" indent="-571500" algn="just">
              <a:buFont typeface="Arial" panose="020B0604020202020204" pitchFamily="34" charset="0"/>
              <a:buChar char="•"/>
            </a:pPr>
            <a:r>
              <a:rPr lang="es-ES" sz="3600" b="1" dirty="0" err="1"/>
              <a:t>focusout</a:t>
            </a:r>
            <a:r>
              <a:rPr lang="es-ES" sz="3600" b="1" dirty="0"/>
              <a:t>(), </a:t>
            </a:r>
            <a:r>
              <a:rPr lang="es-ES" sz="3600" dirty="0"/>
              <a:t>enlaza una acción a un objeto cuando este o su elemento padre pierden el foco.</a:t>
            </a:r>
          </a:p>
          <a:p>
            <a:pPr marL="571500" indent="-571500" algn="just">
              <a:buFont typeface="Arial" panose="020B0604020202020204" pitchFamily="34" charset="0"/>
              <a:buChar char="•"/>
            </a:pPr>
            <a:r>
              <a:rPr lang="es-ES" sz="3600" b="1" dirty="0" err="1"/>
              <a:t>select</a:t>
            </a:r>
            <a:r>
              <a:rPr lang="es-ES" sz="3600" b="1" dirty="0"/>
              <a:t>(), </a:t>
            </a:r>
            <a:r>
              <a:rPr lang="es-ES" sz="3600" dirty="0"/>
              <a:t>enlaza una acción a un objeto cuando el texto que este contiene es seleccionado.</a:t>
            </a:r>
          </a:p>
          <a:p>
            <a:pPr marL="571500" indent="-571500" algn="just">
              <a:buFont typeface="Arial" panose="020B0604020202020204" pitchFamily="34" charset="0"/>
              <a:buChar char="•"/>
            </a:pPr>
            <a:r>
              <a:rPr lang="es-ES" sz="3600" b="1" dirty="0" err="1"/>
              <a:t>submit</a:t>
            </a:r>
            <a:r>
              <a:rPr lang="es-ES" sz="3600" b="1" dirty="0"/>
              <a:t>(), </a:t>
            </a:r>
            <a:r>
              <a:rPr lang="es-ES" sz="3600" dirty="0"/>
              <a:t>enlaza una acción a un objeto </a:t>
            </a:r>
            <a:r>
              <a:rPr lang="es-ES" sz="3600" dirty="0" err="1"/>
              <a:t>form</a:t>
            </a:r>
            <a:r>
              <a:rPr lang="es-ES" sz="3600" dirty="0"/>
              <a:t> cuando el usuario intenta enviar un formulario.</a:t>
            </a:r>
            <a:endParaRPr lang="es-ES_tradnl" sz="3600" dirty="0"/>
          </a:p>
        </p:txBody>
      </p:sp>
      <p:pic>
        <p:nvPicPr>
          <p:cNvPr id="5" name="Imagen 4"/>
          <p:cNvPicPr>
            <a:picLocks noChangeAspect="1"/>
          </p:cNvPicPr>
          <p:nvPr/>
        </p:nvPicPr>
        <p:blipFill>
          <a:blip r:embed="rId2"/>
          <a:stretch>
            <a:fillRect/>
          </a:stretch>
        </p:blipFill>
        <p:spPr>
          <a:xfrm>
            <a:off x="16955708" y="785104"/>
            <a:ext cx="1280284" cy="1493665"/>
          </a:xfrm>
          <a:prstGeom prst="rect">
            <a:avLst/>
          </a:prstGeom>
          <a:ln>
            <a:solidFill>
              <a:schemeClr val="bg1">
                <a:lumMod val="75000"/>
              </a:schemeClr>
            </a:solidFill>
          </a:ln>
        </p:spPr>
      </p:pic>
    </p:spTree>
    <p:extLst>
      <p:ext uri="{BB962C8B-B14F-4D97-AF65-F5344CB8AC3E}">
        <p14:creationId xmlns:p14="http://schemas.microsoft.com/office/powerpoint/2010/main" val="147882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632450" y="782637"/>
            <a:ext cx="10058400" cy="738664"/>
          </a:xfrm>
        </p:spPr>
        <p:txBody>
          <a:bodyPr/>
          <a:lstStyle/>
          <a:p>
            <a:r>
              <a:rPr lang="es-ES_tradnl" dirty="0"/>
              <a:t>EVENTOS DE FORMULARIO</a:t>
            </a:r>
            <a:endParaRPr lang="es-CL" dirty="0"/>
          </a:p>
        </p:txBody>
      </p:sp>
      <p:sp>
        <p:nvSpPr>
          <p:cNvPr id="3" name="Marcador de texto 2"/>
          <p:cNvSpPr>
            <a:spLocks noGrp="1"/>
          </p:cNvSpPr>
          <p:nvPr>
            <p:ph type="body" sz="quarter" idx="12"/>
          </p:nvPr>
        </p:nvSpPr>
        <p:spPr>
          <a:xfrm>
            <a:off x="2203450" y="2987676"/>
            <a:ext cx="15392400" cy="1524000"/>
          </a:xfrm>
        </p:spPr>
        <p:txBody>
          <a:bodyPr/>
          <a:lstStyle/>
          <a:p>
            <a:pPr algn="just"/>
            <a:r>
              <a:rPr lang="es-ES" sz="3600" dirty="0"/>
              <a:t>Los eventos </a:t>
            </a:r>
            <a:r>
              <a:rPr lang="es-ES" sz="3600" dirty="0" err="1"/>
              <a:t>blur</a:t>
            </a:r>
            <a:r>
              <a:rPr lang="es-ES" sz="3600" dirty="0"/>
              <a:t>(), </a:t>
            </a:r>
            <a:r>
              <a:rPr lang="es-ES" sz="3600" dirty="0" err="1"/>
              <a:t>change</a:t>
            </a:r>
            <a:r>
              <a:rPr lang="es-ES" sz="3600" dirty="0"/>
              <a:t>(), </a:t>
            </a:r>
            <a:r>
              <a:rPr lang="es-ES" sz="3600" dirty="0" err="1"/>
              <a:t>focus</a:t>
            </a:r>
            <a:r>
              <a:rPr lang="es-ES" sz="3600" dirty="0"/>
              <a:t>(), </a:t>
            </a:r>
            <a:r>
              <a:rPr lang="es-ES" sz="3600" dirty="0" err="1"/>
              <a:t>focusin</a:t>
            </a:r>
            <a:r>
              <a:rPr lang="es-ES" sz="3600" dirty="0"/>
              <a:t>(), </a:t>
            </a:r>
            <a:r>
              <a:rPr lang="es-ES" sz="3600" dirty="0" err="1"/>
              <a:t>focusout</a:t>
            </a:r>
            <a:r>
              <a:rPr lang="es-ES" sz="3600" dirty="0"/>
              <a:t>() y </a:t>
            </a:r>
            <a:r>
              <a:rPr lang="es-ES" sz="3600" dirty="0" err="1"/>
              <a:t>select</a:t>
            </a:r>
            <a:r>
              <a:rPr lang="es-ES" sz="3600" dirty="0"/>
              <a:t>() se pueden aplicar a cualquier elemento de formulario.</a:t>
            </a:r>
          </a:p>
          <a:p>
            <a:pPr algn="just"/>
            <a:r>
              <a:rPr lang="es-ES" sz="3600" dirty="0"/>
              <a:t> </a:t>
            </a:r>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955708" y="785104"/>
            <a:ext cx="1280284" cy="1493665"/>
          </a:xfrm>
          <a:prstGeom prst="rect">
            <a:avLst/>
          </a:prstGeom>
          <a:ln>
            <a:solidFill>
              <a:schemeClr val="bg1">
                <a:lumMod val="75000"/>
              </a:schemeClr>
            </a:solidFill>
          </a:ln>
        </p:spPr>
      </p:pic>
      <p:pic>
        <p:nvPicPr>
          <p:cNvPr id="6" name="Imagen 5">
            <a:extLst>
              <a:ext uri="{FF2B5EF4-FFF2-40B4-BE49-F238E27FC236}">
                <a16:creationId xmlns:a16="http://schemas.microsoft.com/office/drawing/2014/main" id="{C5EB0CA6-0F53-413A-8DC4-95D8B7832222}"/>
              </a:ext>
            </a:extLst>
          </p:cNvPr>
          <p:cNvPicPr>
            <a:picLocks noChangeAspect="1"/>
          </p:cNvPicPr>
          <p:nvPr/>
        </p:nvPicPr>
        <p:blipFill>
          <a:blip r:embed="rId3"/>
          <a:stretch>
            <a:fillRect/>
          </a:stretch>
        </p:blipFill>
        <p:spPr>
          <a:xfrm>
            <a:off x="3945534" y="5121275"/>
            <a:ext cx="11759630" cy="3124200"/>
          </a:xfrm>
          <a:prstGeom prst="rect">
            <a:avLst/>
          </a:prstGeom>
        </p:spPr>
      </p:pic>
    </p:spTree>
    <p:extLst>
      <p:ext uri="{BB962C8B-B14F-4D97-AF65-F5344CB8AC3E}">
        <p14:creationId xmlns:p14="http://schemas.microsoft.com/office/powerpoint/2010/main" val="388439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632450" y="782637"/>
            <a:ext cx="10058400" cy="738664"/>
          </a:xfrm>
        </p:spPr>
        <p:txBody>
          <a:bodyPr/>
          <a:lstStyle/>
          <a:p>
            <a:r>
              <a:rPr lang="es-ES_tradnl" dirty="0"/>
              <a:t>EVENTOS DE FORMULARIO</a:t>
            </a:r>
            <a:endParaRPr lang="es-CL" dirty="0"/>
          </a:p>
        </p:txBody>
      </p:sp>
      <p:sp>
        <p:nvSpPr>
          <p:cNvPr id="3" name="Marcador de texto 2"/>
          <p:cNvSpPr>
            <a:spLocks noGrp="1"/>
          </p:cNvSpPr>
          <p:nvPr>
            <p:ph type="body" sz="quarter" idx="12"/>
          </p:nvPr>
        </p:nvSpPr>
        <p:spPr>
          <a:xfrm>
            <a:off x="2203450" y="2987675"/>
            <a:ext cx="15392400" cy="2769989"/>
          </a:xfrm>
        </p:spPr>
        <p:txBody>
          <a:bodyPr/>
          <a:lstStyle/>
          <a:p>
            <a:pPr algn="just"/>
            <a:r>
              <a:rPr lang="es-ES" sz="3600" dirty="0"/>
              <a:t>El evento </a:t>
            </a:r>
            <a:r>
              <a:rPr lang="es-ES" sz="3600" dirty="0" err="1"/>
              <a:t>submit</a:t>
            </a:r>
            <a:r>
              <a:rPr lang="es-ES" sz="3600" dirty="0"/>
              <a:t>() sólo se puede asociar a un formulario, por lo tanto sólo se va a gatillar cuando se presione el </a:t>
            </a:r>
            <a:r>
              <a:rPr lang="es-ES" sz="3600" dirty="0" err="1"/>
              <a:t>submit</a:t>
            </a:r>
            <a:r>
              <a:rPr lang="es-ES" sz="3600" dirty="0"/>
              <a:t>.</a:t>
            </a:r>
          </a:p>
          <a:p>
            <a:pPr algn="just"/>
            <a:r>
              <a:rPr lang="es-ES" sz="3600" dirty="0"/>
              <a:t> </a:t>
            </a:r>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955708" y="785104"/>
            <a:ext cx="1280284" cy="1493665"/>
          </a:xfrm>
          <a:prstGeom prst="rect">
            <a:avLst/>
          </a:prstGeom>
          <a:ln>
            <a:solidFill>
              <a:schemeClr val="bg1">
                <a:lumMod val="75000"/>
              </a:schemeClr>
            </a:solidFill>
          </a:ln>
        </p:spPr>
      </p:pic>
      <p:pic>
        <p:nvPicPr>
          <p:cNvPr id="6" name="Imagen 5">
            <a:extLst>
              <a:ext uri="{FF2B5EF4-FFF2-40B4-BE49-F238E27FC236}">
                <a16:creationId xmlns:a16="http://schemas.microsoft.com/office/drawing/2014/main" id="{83B50A94-3A3A-461D-BCA6-588B872FFFF5}"/>
              </a:ext>
            </a:extLst>
          </p:cNvPr>
          <p:cNvPicPr>
            <a:picLocks noChangeAspect="1"/>
          </p:cNvPicPr>
          <p:nvPr/>
        </p:nvPicPr>
        <p:blipFill>
          <a:blip r:embed="rId3"/>
          <a:stretch>
            <a:fillRect/>
          </a:stretch>
        </p:blipFill>
        <p:spPr>
          <a:xfrm>
            <a:off x="4032250" y="4664075"/>
            <a:ext cx="11919440" cy="3733800"/>
          </a:xfrm>
          <a:prstGeom prst="rect">
            <a:avLst/>
          </a:prstGeom>
        </p:spPr>
      </p:pic>
    </p:spTree>
    <p:extLst>
      <p:ext uri="{BB962C8B-B14F-4D97-AF65-F5344CB8AC3E}">
        <p14:creationId xmlns:p14="http://schemas.microsoft.com/office/powerpoint/2010/main" val="257753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632450" y="782637"/>
            <a:ext cx="10058400" cy="738664"/>
          </a:xfrm>
        </p:spPr>
        <p:txBody>
          <a:bodyPr/>
          <a:lstStyle/>
          <a:p>
            <a:r>
              <a:rPr lang="es-ES_tradnl" dirty="0"/>
              <a:t>EVENTOS DE FORMULARIO</a:t>
            </a:r>
            <a:endParaRPr lang="es-CL" dirty="0"/>
          </a:p>
        </p:txBody>
      </p:sp>
      <p:sp>
        <p:nvSpPr>
          <p:cNvPr id="3" name="Marcador de texto 2"/>
          <p:cNvSpPr>
            <a:spLocks noGrp="1"/>
          </p:cNvSpPr>
          <p:nvPr>
            <p:ph type="body" sz="quarter" idx="12"/>
          </p:nvPr>
        </p:nvSpPr>
        <p:spPr>
          <a:xfrm>
            <a:off x="2203450" y="2987675"/>
            <a:ext cx="15392400" cy="3323987"/>
          </a:xfrm>
        </p:spPr>
        <p:txBody>
          <a:bodyPr wrap="square" lIns="0" tIns="0" rIns="0" bIns="0" anchor="t">
            <a:spAutoFit/>
          </a:bodyPr>
          <a:lstStyle/>
          <a:p>
            <a:pPr algn="just"/>
            <a:r>
              <a:rPr lang="es-ES" sz="3600" dirty="0">
                <a:latin typeface="Arial"/>
                <a:cs typeface="Arial"/>
              </a:rPr>
              <a:t>Si el formulario no cumple con las validaciones, se puede evitar el envío de los datos utilizando </a:t>
            </a:r>
            <a:r>
              <a:rPr lang="es-ES" sz="3600" dirty="0" err="1">
                <a:latin typeface="Arial"/>
                <a:cs typeface="Arial"/>
              </a:rPr>
              <a:t>event.preventDefault</a:t>
            </a:r>
            <a:r>
              <a:rPr lang="es-ES" sz="3600" dirty="0">
                <a:latin typeface="Arial"/>
                <a:cs typeface="Arial"/>
              </a:rPr>
              <a:t>(). El cual cancelará la ejecución de un enlace, en este caso el envío de los datos.</a:t>
            </a:r>
          </a:p>
          <a:p>
            <a:pPr algn="just"/>
            <a:endParaRPr lang="es-ES" sz="3600" dirty="0"/>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955708" y="785104"/>
            <a:ext cx="1280284" cy="1493665"/>
          </a:xfrm>
          <a:prstGeom prst="rect">
            <a:avLst/>
          </a:prstGeom>
          <a:ln>
            <a:solidFill>
              <a:schemeClr val="bg1">
                <a:lumMod val="75000"/>
              </a:schemeClr>
            </a:solidFill>
          </a:ln>
        </p:spPr>
      </p:pic>
      <p:pic>
        <p:nvPicPr>
          <p:cNvPr id="6" name="Imagen 5">
            <a:extLst>
              <a:ext uri="{FF2B5EF4-FFF2-40B4-BE49-F238E27FC236}">
                <a16:creationId xmlns:a16="http://schemas.microsoft.com/office/drawing/2014/main" id="{4AC0A3B0-4634-4D41-9F99-078C486DBD85}"/>
              </a:ext>
            </a:extLst>
          </p:cNvPr>
          <p:cNvPicPr>
            <a:picLocks noChangeAspect="1"/>
          </p:cNvPicPr>
          <p:nvPr/>
        </p:nvPicPr>
        <p:blipFill>
          <a:blip r:embed="rId3"/>
          <a:stretch>
            <a:fillRect/>
          </a:stretch>
        </p:blipFill>
        <p:spPr>
          <a:xfrm>
            <a:off x="5641598" y="5121275"/>
            <a:ext cx="7467600" cy="4733925"/>
          </a:xfrm>
          <a:prstGeom prst="rect">
            <a:avLst/>
          </a:prstGeom>
        </p:spPr>
      </p:pic>
    </p:spTree>
    <p:extLst>
      <p:ext uri="{BB962C8B-B14F-4D97-AF65-F5344CB8AC3E}">
        <p14:creationId xmlns:p14="http://schemas.microsoft.com/office/powerpoint/2010/main" val="197193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632450" y="782637"/>
            <a:ext cx="10058400" cy="1477328"/>
          </a:xfrm>
        </p:spPr>
        <p:txBody>
          <a:bodyPr/>
          <a:lstStyle/>
          <a:p>
            <a:r>
              <a:rPr lang="es-ES_tradnl" dirty="0"/>
              <a:t>USO DE LOS EVENTOS PARA VALIDAR</a:t>
            </a:r>
            <a:endParaRPr lang="es-CL" dirty="0"/>
          </a:p>
        </p:txBody>
      </p:sp>
      <p:sp>
        <p:nvSpPr>
          <p:cNvPr id="3" name="Marcador de texto 2"/>
          <p:cNvSpPr>
            <a:spLocks noGrp="1"/>
          </p:cNvSpPr>
          <p:nvPr>
            <p:ph type="body" sz="quarter" idx="12"/>
          </p:nvPr>
        </p:nvSpPr>
        <p:spPr>
          <a:xfrm>
            <a:off x="2203450" y="2987675"/>
            <a:ext cx="15392400" cy="7201972"/>
          </a:xfrm>
        </p:spPr>
        <p:txBody>
          <a:bodyPr/>
          <a:lstStyle/>
          <a:p>
            <a:pPr algn="just"/>
            <a:r>
              <a:rPr lang="es-ES" sz="3600" dirty="0"/>
              <a:t>Utilizando los eventos definidos para los formularios, podemos crear validaciones campo a campo o a nivel de formulario.</a:t>
            </a:r>
          </a:p>
          <a:p>
            <a:pPr algn="just"/>
            <a:endParaRPr lang="es-ES" sz="3600" dirty="0"/>
          </a:p>
          <a:p>
            <a:pPr marL="571500" indent="-571500" algn="just">
              <a:buFont typeface="Arial" panose="020B0604020202020204" pitchFamily="34" charset="0"/>
              <a:buChar char="•"/>
            </a:pPr>
            <a:r>
              <a:rPr lang="es-ES" sz="3600" dirty="0"/>
              <a:t>Las validaciones campo a campo, se realizan para cada elemento que pierde el foco, se valida su contenido.</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dirty="0"/>
              <a:t>En las validaciones a nivel de formulario, la validación se realiza sólo al momento de enviar los datos.</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dirty="0"/>
              <a:t>Existe una tercera que es una combinación de las anteriores.</a:t>
            </a:r>
          </a:p>
          <a:p>
            <a:pPr algn="just"/>
            <a:endParaRPr lang="es-ES" sz="3600" dirty="0"/>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955708" y="785104"/>
            <a:ext cx="1280284" cy="1493665"/>
          </a:xfrm>
          <a:prstGeom prst="rect">
            <a:avLst/>
          </a:prstGeom>
          <a:ln>
            <a:solidFill>
              <a:schemeClr val="bg1">
                <a:lumMod val="75000"/>
              </a:schemeClr>
            </a:solidFill>
          </a:ln>
        </p:spPr>
      </p:pic>
    </p:spTree>
    <p:extLst>
      <p:ext uri="{BB962C8B-B14F-4D97-AF65-F5344CB8AC3E}">
        <p14:creationId xmlns:p14="http://schemas.microsoft.com/office/powerpoint/2010/main" val="21493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632450" y="782637"/>
            <a:ext cx="10058400" cy="1477328"/>
          </a:xfrm>
        </p:spPr>
        <p:txBody>
          <a:bodyPr/>
          <a:lstStyle/>
          <a:p>
            <a:r>
              <a:rPr lang="es-ES_tradnl" dirty="0"/>
              <a:t>USO DE LOS EVENTOS PARA VALIDAR</a:t>
            </a:r>
            <a:endParaRPr lang="es-CL" dirty="0"/>
          </a:p>
        </p:txBody>
      </p:sp>
      <p:sp>
        <p:nvSpPr>
          <p:cNvPr id="3" name="Marcador de texto 2"/>
          <p:cNvSpPr>
            <a:spLocks noGrp="1"/>
          </p:cNvSpPr>
          <p:nvPr>
            <p:ph type="body" sz="quarter" idx="12"/>
          </p:nvPr>
        </p:nvSpPr>
        <p:spPr>
          <a:xfrm>
            <a:off x="2203450" y="2987675"/>
            <a:ext cx="15392400" cy="6647974"/>
          </a:xfrm>
        </p:spPr>
        <p:txBody>
          <a:bodyPr/>
          <a:lstStyle/>
          <a:p>
            <a:pPr algn="just"/>
            <a:r>
              <a:rPr lang="es-ES" sz="3600" dirty="0"/>
              <a:t>Adicionalmente, una vez realizada la validación, el aviso en caso de error, se puede realizar de forma intrusiva o no.</a:t>
            </a:r>
          </a:p>
          <a:p>
            <a:pPr algn="just"/>
            <a:endParaRPr lang="es-ES" sz="3600" dirty="0"/>
          </a:p>
          <a:p>
            <a:pPr marL="571500" indent="-571500" algn="just">
              <a:buFont typeface="Arial" panose="020B0604020202020204" pitchFamily="34" charset="0"/>
              <a:buChar char="•"/>
            </a:pPr>
            <a:r>
              <a:rPr lang="es-ES" sz="3600" dirty="0"/>
              <a:t>La forma intrusiva muestra un mensaje en pantalla vía un cuadro de diálogo, el cual debe ser cerrado antes de continuar.</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dirty="0"/>
              <a:t>La forma no intrusiva, permite que el usuario reciba un aviso sin que haya nada que cerrar, generalmente el aviso es de carácter visual, puede ser una marca, un cambio de color, un texto cerca del control. </a:t>
            </a:r>
          </a:p>
          <a:p>
            <a:pPr algn="just"/>
            <a:endParaRPr lang="es-ES" sz="3600" dirty="0"/>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955708" y="785104"/>
            <a:ext cx="1280284" cy="1493665"/>
          </a:xfrm>
          <a:prstGeom prst="rect">
            <a:avLst/>
          </a:prstGeom>
          <a:ln>
            <a:solidFill>
              <a:schemeClr val="bg1">
                <a:lumMod val="75000"/>
              </a:schemeClr>
            </a:solidFill>
          </a:ln>
        </p:spPr>
      </p:pic>
    </p:spTree>
    <p:extLst>
      <p:ext uri="{BB962C8B-B14F-4D97-AF65-F5344CB8AC3E}">
        <p14:creationId xmlns:p14="http://schemas.microsoft.com/office/powerpoint/2010/main" val="7380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95AA92ED-5BA3-4FA7-A1CE-F4457B047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e326ec-e75a-44cf-ab99-a84221681e58"/>
    <ds:schemaRef ds:uri="896d676a-77ec-4696-9592-30e71512d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97e326ec-e75a-44cf-ab99-a84221681e58"/>
  </ds:schemaRefs>
</ds:datastoreItem>
</file>

<file path=docProps/app.xml><?xml version="1.0" encoding="utf-8"?>
<Properties xmlns="http://schemas.openxmlformats.org/officeDocument/2006/extended-properties" xmlns:vt="http://schemas.openxmlformats.org/officeDocument/2006/docPropsVTypes">
  <Template/>
  <TotalTime>3091</TotalTime>
  <Words>568</Words>
  <Application>Microsoft Office PowerPoint</Application>
  <PresentationFormat>Personalizado</PresentationFormat>
  <Paragraphs>68</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Cuenta Microsoft</cp:lastModifiedBy>
  <cp:revision>147</cp:revision>
  <dcterms:created xsi:type="dcterms:W3CDTF">2021-04-02T01:36:00Z</dcterms:created>
  <dcterms:modified xsi:type="dcterms:W3CDTF">2023-01-04T20:49:08Z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y fmtid="{D5CDD505-2E9C-101B-9397-08002B2CF9AE}" pid="6" name="MediaServiceImageTags">
    <vt:lpwstr/>
  </property>
</Properties>
</file>