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5"/>
  </p:notesMasterIdLst>
  <p:handoutMasterIdLst>
    <p:handoutMasterId r:id="rId26"/>
  </p:handoutMasterIdLst>
  <p:sldIdLst>
    <p:sldId id="267" r:id="rId5"/>
    <p:sldId id="277" r:id="rId6"/>
    <p:sldId id="296" r:id="rId7"/>
    <p:sldId id="301" r:id="rId8"/>
    <p:sldId id="302" r:id="rId9"/>
    <p:sldId id="303" r:id="rId10"/>
    <p:sldId id="304" r:id="rId11"/>
    <p:sldId id="306" r:id="rId12"/>
    <p:sldId id="307" r:id="rId13"/>
    <p:sldId id="308" r:id="rId14"/>
    <p:sldId id="305" r:id="rId15"/>
    <p:sldId id="309" r:id="rId16"/>
    <p:sldId id="310" r:id="rId17"/>
    <p:sldId id="311" r:id="rId18"/>
    <p:sldId id="316" r:id="rId19"/>
    <p:sldId id="317" r:id="rId20"/>
    <p:sldId id="312" r:id="rId21"/>
    <p:sldId id="313" r:id="rId22"/>
    <p:sldId id="293" r:id="rId23"/>
    <p:sldId id="318" r:id="rId24"/>
  </p:sldIdLst>
  <p:sldSz cx="20104100" cy="11309350"/>
  <p:notesSz cx="20104100" cy="1130935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7DE2"/>
    <a:srgbClr val="C9D11E"/>
    <a:srgbClr val="9EA4A8"/>
    <a:srgbClr val="E60C7E"/>
    <a:srgbClr val="434342"/>
    <a:srgbClr val="EB7A2C"/>
    <a:srgbClr val="D52155"/>
    <a:srgbClr val="D6833D"/>
    <a:srgbClr val="00A9D8"/>
    <a:srgbClr val="BE0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F73449-3ABE-4D98-96D0-F875A2AC1E6A}" v="9" dt="2023-01-05T14:10:40.21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30"/>
    <p:restoredTop sz="94607"/>
  </p:normalViewPr>
  <p:slideViewPr>
    <p:cSldViewPr>
      <p:cViewPr varScale="1">
        <p:scale>
          <a:sx n="47" d="100"/>
          <a:sy n="47" d="100"/>
        </p:scale>
        <p:origin x="1051" y="72"/>
      </p:cViewPr>
      <p:guideLst>
        <p:guide orient="horz" pos="2880"/>
        <p:guide pos="2160"/>
      </p:guideLst>
    </p:cSldViewPr>
  </p:slideViewPr>
  <p:notesTextViewPr>
    <p:cViewPr>
      <p:scale>
        <a:sx n="100" d="100"/>
        <a:sy n="100" d="100"/>
      </p:scale>
      <p:origin x="0" y="0"/>
    </p:cViewPr>
  </p:notesTextViewPr>
  <p:notesViewPr>
    <p:cSldViewPr>
      <p:cViewPr varScale="1">
        <p:scale>
          <a:sx n="87" d="100"/>
          <a:sy n="87" d="100"/>
        </p:scale>
        <p:origin x="7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mela Menares A." userId="S::pmenaresa@duoc.cl::a95b9275-3465-4317-aedc-8c1ab3c21493" providerId="AD" clId="Web-{96F73449-3ABE-4D98-96D0-F875A2AC1E6A}"/>
    <pc:docChg chg="addSld modSld sldOrd">
      <pc:chgData name="Pamela Menares A." userId="S::pmenaresa@duoc.cl::a95b9275-3465-4317-aedc-8c1ab3c21493" providerId="AD" clId="Web-{96F73449-3ABE-4D98-96D0-F875A2AC1E6A}" dt="2023-01-05T14:10:40.219" v="3"/>
      <pc:docMkLst>
        <pc:docMk/>
      </pc:docMkLst>
      <pc:sldChg chg="modSp">
        <pc:chgData name="Pamela Menares A." userId="S::pmenaresa@duoc.cl::a95b9275-3465-4317-aedc-8c1ab3c21493" providerId="AD" clId="Web-{96F73449-3ABE-4D98-96D0-F875A2AC1E6A}" dt="2023-01-05T14:07:24.950" v="1" actId="20577"/>
        <pc:sldMkLst>
          <pc:docMk/>
          <pc:sldMk cId="4148003766" sldId="296"/>
        </pc:sldMkLst>
        <pc:spChg chg="mod">
          <ac:chgData name="Pamela Menares A." userId="S::pmenaresa@duoc.cl::a95b9275-3465-4317-aedc-8c1ab3c21493" providerId="AD" clId="Web-{96F73449-3ABE-4D98-96D0-F875A2AC1E6A}" dt="2023-01-05T14:07:24.950" v="1" actId="20577"/>
          <ac:spMkLst>
            <pc:docMk/>
            <pc:sldMk cId="4148003766" sldId="296"/>
            <ac:spMk id="3" creationId="{00000000-0000-0000-0000-000000000000}"/>
          </ac:spMkLst>
        </pc:spChg>
      </pc:sldChg>
      <pc:sldChg chg="add ord replId">
        <pc:chgData name="Pamela Menares A." userId="S::pmenaresa@duoc.cl::a95b9275-3465-4317-aedc-8c1ab3c21493" providerId="AD" clId="Web-{96F73449-3ABE-4D98-96D0-F875A2AC1E6A}" dt="2023-01-05T14:10:40.219" v="3"/>
        <pc:sldMkLst>
          <pc:docMk/>
          <pc:sldMk cId="558420905" sldId="31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CF88022-373F-714A-86F8-1D9CC19AD9F6}"/>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0C3C7294-60AD-0B4C-90D1-59F7882D22F8}"/>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2D5A2554-FACD-384E-A9B0-71506EBB2416}" type="datetimeFigureOut">
              <a:rPr lang="es-CL" smtClean="0"/>
              <a:t>05-01-2023</a:t>
            </a:fld>
            <a:endParaRPr lang="es-CL"/>
          </a:p>
        </p:txBody>
      </p:sp>
      <p:sp>
        <p:nvSpPr>
          <p:cNvPr id="4" name="Marcador de pie de página 3">
            <a:extLst>
              <a:ext uri="{FF2B5EF4-FFF2-40B4-BE49-F238E27FC236}">
                <a16:creationId xmlns:a16="http://schemas.microsoft.com/office/drawing/2014/main" id="{CEB438E0-9E67-B148-8DA6-3EC5F44DDAC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C8C0BF4C-D5C5-8149-ABE2-22932F3A6FEB}"/>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A37E30C-D0F0-0748-967F-6DF353818183}" type="slidenum">
              <a:rPr lang="es-CL" smtClean="0"/>
              <a:t>‹Nº›</a:t>
            </a:fld>
            <a:endParaRPr lang="es-CL"/>
          </a:p>
        </p:txBody>
      </p:sp>
    </p:spTree>
    <p:extLst>
      <p:ext uri="{BB962C8B-B14F-4D97-AF65-F5344CB8AC3E}">
        <p14:creationId xmlns:p14="http://schemas.microsoft.com/office/powerpoint/2010/main" val="2406372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3616F059-D3E2-4D30-9EB0-2219C30D8EEB}" type="datetimeFigureOut">
              <a:rPr lang="es-CL" smtClean="0"/>
              <a:t>05-01-2023</a:t>
            </a:fld>
            <a:endParaRPr lang="es-CL"/>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F5C51896-F43A-4A89-85A7-E812D2C08879}" type="slidenum">
              <a:rPr lang="es-CL" smtClean="0"/>
              <a:t>‹Nº›</a:t>
            </a:fld>
            <a:endParaRPr lang="es-CL"/>
          </a:p>
        </p:txBody>
      </p:sp>
    </p:spTree>
    <p:extLst>
      <p:ext uri="{BB962C8B-B14F-4D97-AF65-F5344CB8AC3E}">
        <p14:creationId xmlns:p14="http://schemas.microsoft.com/office/powerpoint/2010/main" val="3343721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F5C51896-F43A-4A89-85A7-E812D2C08879}" type="slidenum">
              <a:rPr lang="es-CL" smtClean="0"/>
              <a:t>13</a:t>
            </a:fld>
            <a:endParaRPr lang="es-CL"/>
          </a:p>
        </p:txBody>
      </p:sp>
    </p:spTree>
    <p:extLst>
      <p:ext uri="{BB962C8B-B14F-4D97-AF65-F5344CB8AC3E}">
        <p14:creationId xmlns:p14="http://schemas.microsoft.com/office/powerpoint/2010/main" val="8200059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CB077FE-DCD9-154D-9828-C29D45A062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55"/>
            <a:ext cx="20104100" cy="11308556"/>
          </a:xfrm>
          <a:prstGeom prst="rect">
            <a:avLst/>
          </a:prstGeom>
        </p:spPr>
      </p:pic>
      <p:sp>
        <p:nvSpPr>
          <p:cNvPr id="24" name="object 12">
            <a:extLst>
              <a:ext uri="{FF2B5EF4-FFF2-40B4-BE49-F238E27FC236}">
                <a16:creationId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17DE2"/>
          </a:solidFill>
        </p:spPr>
        <p:txBody>
          <a:bodyPr wrap="square" lIns="0" tIns="0" rIns="0" bIns="0" rtlCol="0"/>
          <a:lstStyle/>
          <a:p>
            <a:endParaRPr dirty="0"/>
          </a:p>
        </p:txBody>
      </p:sp>
      <p:sp>
        <p:nvSpPr>
          <p:cNvPr id="30" name="Marcador de texto 8">
            <a:extLst>
              <a:ext uri="{FF2B5EF4-FFF2-40B4-BE49-F238E27FC236}">
                <a16:creationId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pic>
        <p:nvPicPr>
          <p:cNvPr id="28" name="Imagen 27">
            <a:extLst>
              <a:ext uri="{FF2B5EF4-FFF2-40B4-BE49-F238E27FC236}">
                <a16:creationId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pic>
        <p:nvPicPr>
          <p:cNvPr id="21" name="Gráfico 20">
            <a:extLst>
              <a:ext uri="{FF2B5EF4-FFF2-40B4-BE49-F238E27FC236}">
                <a16:creationId xmlns:a16="http://schemas.microsoft.com/office/drawing/2014/main" id="{7E2454E7-43C6-B849-ACDE-EEC9338394C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10952" y="10282677"/>
            <a:ext cx="4224383" cy="8335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1" name="object 9">
            <a:extLst>
              <a:ext uri="{FF2B5EF4-FFF2-40B4-BE49-F238E27FC236}">
                <a16:creationId xmlns:a16="http://schemas.microsoft.com/office/drawing/2014/main" id="{D74EE1F9-2998-754F-AE8B-CC1AA4E2EE8A}"/>
              </a:ext>
            </a:extLst>
          </p:cNvPr>
          <p:cNvSpPr/>
          <p:nvPr userDrawn="1"/>
        </p:nvSpPr>
        <p:spPr>
          <a:xfrm>
            <a:off x="14603006" y="1768475"/>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dirty="0"/>
          </a:p>
        </p:txBody>
      </p:sp>
      <p:sp>
        <p:nvSpPr>
          <p:cNvPr id="10" name="object 9">
            <a:extLst>
              <a:ext uri="{FF2B5EF4-FFF2-40B4-BE49-F238E27FC236}">
                <a16:creationId xmlns:a16="http://schemas.microsoft.com/office/drawing/2014/main" id="{8E5F013E-4F47-B444-9D43-991915429027}"/>
              </a:ext>
            </a:extLst>
          </p:cNvPr>
          <p:cNvSpPr/>
          <p:nvPr userDrawn="1"/>
        </p:nvSpPr>
        <p:spPr>
          <a:xfrm>
            <a:off x="10415337" y="1768476"/>
            <a:ext cx="3392804" cy="7616568"/>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chemeClr val="tx1"/>
          </a:solidFill>
        </p:spPr>
        <p:txBody>
          <a:bodyPr wrap="square" lIns="0" tIns="0" rIns="0" bIns="0" rtlCol="0"/>
          <a:lstStyle/>
          <a:p>
            <a:endParaRPr dirty="0"/>
          </a:p>
        </p:txBody>
      </p:sp>
      <p:sp>
        <p:nvSpPr>
          <p:cNvPr id="30" name="object 9">
            <a:extLst>
              <a:ext uri="{FF2B5EF4-FFF2-40B4-BE49-F238E27FC236}">
                <a16:creationId xmlns:a16="http://schemas.microsoft.com/office/drawing/2014/main" id="{3584D8FB-5C66-5246-B53F-AFBF8195582B}"/>
              </a:ext>
            </a:extLst>
          </p:cNvPr>
          <p:cNvSpPr/>
          <p:nvPr userDrawn="1"/>
        </p:nvSpPr>
        <p:spPr>
          <a:xfrm>
            <a:off x="6347214" y="1813303"/>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29" name="object 9">
            <a:extLst>
              <a:ext uri="{FF2B5EF4-FFF2-40B4-BE49-F238E27FC236}">
                <a16:creationId xmlns:a16="http://schemas.microsoft.com/office/drawing/2014/main" id="{55C4F869-B90C-0B40-A9F9-ADC2D812A79E}"/>
              </a:ext>
            </a:extLst>
          </p:cNvPr>
          <p:cNvSpPr/>
          <p:nvPr userDrawn="1"/>
        </p:nvSpPr>
        <p:spPr>
          <a:xfrm>
            <a:off x="2235659" y="1820288"/>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9" name="Marcador de texto 8">
            <a:extLst>
              <a:ext uri="{FF2B5EF4-FFF2-40B4-BE49-F238E27FC236}">
                <a16:creationId xmlns:a16="http://schemas.microsoft.com/office/drawing/2014/main" id="{B9F40AF0-87DA-0A48-B6E9-4219F4180CF3}"/>
              </a:ext>
            </a:extLst>
          </p:cNvPr>
          <p:cNvSpPr>
            <a:spLocks noGrp="1"/>
          </p:cNvSpPr>
          <p:nvPr>
            <p:ph type="body" sz="quarter" idx="10" hasCustomPrompt="1"/>
          </p:nvPr>
        </p:nvSpPr>
        <p:spPr>
          <a:xfrm>
            <a:off x="243205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2" name="Marcador de texto 8">
            <a:extLst>
              <a:ext uri="{FF2B5EF4-FFF2-40B4-BE49-F238E27FC236}">
                <a16:creationId xmlns:a16="http://schemas.microsoft.com/office/drawing/2014/main" id="{D90E074A-B7DF-8245-A38A-3D05E057F62E}"/>
              </a:ext>
            </a:extLst>
          </p:cNvPr>
          <p:cNvSpPr>
            <a:spLocks noGrp="1"/>
          </p:cNvSpPr>
          <p:nvPr>
            <p:ph type="body" sz="quarter" idx="11" hasCustomPrompt="1"/>
          </p:nvPr>
        </p:nvSpPr>
        <p:spPr>
          <a:xfrm>
            <a:off x="243205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01</a:t>
            </a:r>
            <a:endParaRPr lang="es-CL" dirty="0"/>
          </a:p>
        </p:txBody>
      </p:sp>
      <p:sp>
        <p:nvSpPr>
          <p:cNvPr id="34" name="Marcador de texto 33">
            <a:extLst>
              <a:ext uri="{FF2B5EF4-FFF2-40B4-BE49-F238E27FC236}">
                <a16:creationId xmlns:a16="http://schemas.microsoft.com/office/drawing/2014/main" id="{13C7172E-9E76-0741-9F46-1D2D52BD4AC6}"/>
              </a:ext>
            </a:extLst>
          </p:cNvPr>
          <p:cNvSpPr>
            <a:spLocks noGrp="1"/>
          </p:cNvSpPr>
          <p:nvPr>
            <p:ph type="body" sz="quarter" idx="12" hasCustomPrompt="1"/>
          </p:nvPr>
        </p:nvSpPr>
        <p:spPr>
          <a:xfrm>
            <a:off x="252090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5" name="Marcador de texto 8">
            <a:extLst>
              <a:ext uri="{FF2B5EF4-FFF2-40B4-BE49-F238E27FC236}">
                <a16:creationId xmlns:a16="http://schemas.microsoft.com/office/drawing/2014/main" id="{FCB94CB1-4B2F-854C-BFCE-F2F8A555D8FF}"/>
              </a:ext>
            </a:extLst>
          </p:cNvPr>
          <p:cNvSpPr>
            <a:spLocks noGrp="1"/>
          </p:cNvSpPr>
          <p:nvPr>
            <p:ph type="body" sz="quarter" idx="13" hasCustomPrompt="1"/>
          </p:nvPr>
        </p:nvSpPr>
        <p:spPr>
          <a:xfrm>
            <a:off x="6569873"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6" name="Marcador de texto 8">
            <a:extLst>
              <a:ext uri="{FF2B5EF4-FFF2-40B4-BE49-F238E27FC236}">
                <a16:creationId xmlns:a16="http://schemas.microsoft.com/office/drawing/2014/main" id="{230B54DA-B6A0-F547-8BE5-D93D21AF07E9}"/>
              </a:ext>
            </a:extLst>
          </p:cNvPr>
          <p:cNvSpPr>
            <a:spLocks noGrp="1"/>
          </p:cNvSpPr>
          <p:nvPr>
            <p:ph type="body" sz="quarter" idx="14" hasCustomPrompt="1"/>
          </p:nvPr>
        </p:nvSpPr>
        <p:spPr>
          <a:xfrm>
            <a:off x="6569873"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02</a:t>
            </a:r>
            <a:endParaRPr lang="es-CL" dirty="0"/>
          </a:p>
        </p:txBody>
      </p:sp>
      <p:sp>
        <p:nvSpPr>
          <p:cNvPr id="37" name="Marcador de texto 33">
            <a:extLst>
              <a:ext uri="{FF2B5EF4-FFF2-40B4-BE49-F238E27FC236}">
                <a16:creationId xmlns:a16="http://schemas.microsoft.com/office/drawing/2014/main" id="{049144DE-9B32-BF42-AC58-CA84B84FCC1D}"/>
              </a:ext>
            </a:extLst>
          </p:cNvPr>
          <p:cNvSpPr>
            <a:spLocks noGrp="1"/>
          </p:cNvSpPr>
          <p:nvPr>
            <p:ph type="body" sz="quarter" idx="15" hasCustomPrompt="1"/>
          </p:nvPr>
        </p:nvSpPr>
        <p:spPr>
          <a:xfrm>
            <a:off x="6658730"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8" name="Marcador de texto 8">
            <a:extLst>
              <a:ext uri="{FF2B5EF4-FFF2-40B4-BE49-F238E27FC236}">
                <a16:creationId xmlns:a16="http://schemas.microsoft.com/office/drawing/2014/main" id="{3AD26DB2-ADE0-4647-9024-836E85450201}"/>
              </a:ext>
            </a:extLst>
          </p:cNvPr>
          <p:cNvSpPr>
            <a:spLocks noGrp="1"/>
          </p:cNvSpPr>
          <p:nvPr>
            <p:ph type="body" sz="quarter" idx="16" hasCustomPrompt="1"/>
          </p:nvPr>
        </p:nvSpPr>
        <p:spPr>
          <a:xfrm>
            <a:off x="1064273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9" name="Marcador de texto 8">
            <a:extLst>
              <a:ext uri="{FF2B5EF4-FFF2-40B4-BE49-F238E27FC236}">
                <a16:creationId xmlns:a16="http://schemas.microsoft.com/office/drawing/2014/main" id="{B4CCB6D0-24E1-6C4B-B00D-A59898F66512}"/>
              </a:ext>
            </a:extLst>
          </p:cNvPr>
          <p:cNvSpPr>
            <a:spLocks noGrp="1"/>
          </p:cNvSpPr>
          <p:nvPr>
            <p:ph type="body" sz="quarter" idx="17" hasCustomPrompt="1"/>
          </p:nvPr>
        </p:nvSpPr>
        <p:spPr>
          <a:xfrm>
            <a:off x="1064273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03</a:t>
            </a:r>
            <a:endParaRPr lang="es-CL" dirty="0"/>
          </a:p>
        </p:txBody>
      </p:sp>
      <p:sp>
        <p:nvSpPr>
          <p:cNvPr id="40" name="Marcador de texto 33">
            <a:extLst>
              <a:ext uri="{FF2B5EF4-FFF2-40B4-BE49-F238E27FC236}">
                <a16:creationId xmlns:a16="http://schemas.microsoft.com/office/drawing/2014/main" id="{E791DE5B-F3FB-2249-88C9-850052F11B11}"/>
              </a:ext>
            </a:extLst>
          </p:cNvPr>
          <p:cNvSpPr>
            <a:spLocks noGrp="1"/>
          </p:cNvSpPr>
          <p:nvPr>
            <p:ph type="body" sz="quarter" idx="18" hasCustomPrompt="1"/>
          </p:nvPr>
        </p:nvSpPr>
        <p:spPr>
          <a:xfrm>
            <a:off x="1073158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1" name="Marcador de texto 8">
            <a:extLst>
              <a:ext uri="{FF2B5EF4-FFF2-40B4-BE49-F238E27FC236}">
                <a16:creationId xmlns:a16="http://schemas.microsoft.com/office/drawing/2014/main" id="{BFEC8CF8-CD6A-2D46-9209-80CB6E375741}"/>
              </a:ext>
            </a:extLst>
          </p:cNvPr>
          <p:cNvSpPr>
            <a:spLocks noGrp="1"/>
          </p:cNvSpPr>
          <p:nvPr>
            <p:ph type="body" sz="quarter" idx="19" hasCustomPrompt="1"/>
          </p:nvPr>
        </p:nvSpPr>
        <p:spPr>
          <a:xfrm>
            <a:off x="14844104"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42" name="Marcador de texto 8">
            <a:extLst>
              <a:ext uri="{FF2B5EF4-FFF2-40B4-BE49-F238E27FC236}">
                <a16:creationId xmlns:a16="http://schemas.microsoft.com/office/drawing/2014/main" id="{2B4261FE-A1D1-4B4F-95F4-6ED010B1120F}"/>
              </a:ext>
            </a:extLst>
          </p:cNvPr>
          <p:cNvSpPr>
            <a:spLocks noGrp="1"/>
          </p:cNvSpPr>
          <p:nvPr>
            <p:ph type="body" sz="quarter" idx="20" hasCustomPrompt="1"/>
          </p:nvPr>
        </p:nvSpPr>
        <p:spPr>
          <a:xfrm>
            <a:off x="14844104"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04</a:t>
            </a:r>
            <a:endParaRPr lang="es-CL" dirty="0"/>
          </a:p>
        </p:txBody>
      </p:sp>
      <p:sp>
        <p:nvSpPr>
          <p:cNvPr id="43" name="Marcador de texto 33">
            <a:extLst>
              <a:ext uri="{FF2B5EF4-FFF2-40B4-BE49-F238E27FC236}">
                <a16:creationId xmlns:a16="http://schemas.microsoft.com/office/drawing/2014/main" id="{675B8AD7-87CC-C84B-AFAA-1219F5560E53}"/>
              </a:ext>
            </a:extLst>
          </p:cNvPr>
          <p:cNvSpPr>
            <a:spLocks noGrp="1"/>
          </p:cNvSpPr>
          <p:nvPr>
            <p:ph type="body" sz="quarter" idx="21" hasCustomPrompt="1"/>
          </p:nvPr>
        </p:nvSpPr>
        <p:spPr>
          <a:xfrm>
            <a:off x="14932961"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4" name="object 13">
            <a:extLst>
              <a:ext uri="{FF2B5EF4-FFF2-40B4-BE49-F238E27FC236}">
                <a16:creationId xmlns:a16="http://schemas.microsoft.com/office/drawing/2014/main" id="{9B5E9D9A-47C1-1E44-B23B-6F1ADDE4D8E6}"/>
              </a:ext>
            </a:extLst>
          </p:cNvPr>
          <p:cNvSpPr/>
          <p:nvPr userDrawn="1"/>
        </p:nvSpPr>
        <p:spPr>
          <a:xfrm>
            <a:off x="3579241"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5" name="object 13">
            <a:extLst>
              <a:ext uri="{FF2B5EF4-FFF2-40B4-BE49-F238E27FC236}">
                <a16:creationId xmlns:a16="http://schemas.microsoft.com/office/drawing/2014/main" id="{1ABCC154-C69E-B546-A2BD-4C9F96651155}"/>
              </a:ext>
            </a:extLst>
          </p:cNvPr>
          <p:cNvSpPr/>
          <p:nvPr userDrawn="1"/>
        </p:nvSpPr>
        <p:spPr>
          <a:xfrm>
            <a:off x="7667696"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6" name="object 13">
            <a:extLst>
              <a:ext uri="{FF2B5EF4-FFF2-40B4-BE49-F238E27FC236}">
                <a16:creationId xmlns:a16="http://schemas.microsoft.com/office/drawing/2014/main" id="{982DA456-C055-9C46-9D2A-E2B01BD77B0E}"/>
              </a:ext>
            </a:extLst>
          </p:cNvPr>
          <p:cNvSpPr/>
          <p:nvPr userDrawn="1"/>
        </p:nvSpPr>
        <p:spPr>
          <a:xfrm>
            <a:off x="15995650"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7" name="object 13">
            <a:extLst>
              <a:ext uri="{FF2B5EF4-FFF2-40B4-BE49-F238E27FC236}">
                <a16:creationId xmlns:a16="http://schemas.microsoft.com/office/drawing/2014/main" id="{6BD4CEE4-F664-604F-98CF-699643BD4FFF}"/>
              </a:ext>
            </a:extLst>
          </p:cNvPr>
          <p:cNvSpPr/>
          <p:nvPr userDrawn="1"/>
        </p:nvSpPr>
        <p:spPr>
          <a:xfrm>
            <a:off x="11728450" y="571988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bg1"/>
          </a:solidFill>
        </p:spPr>
        <p:txBody>
          <a:bodyPr wrap="square" lIns="0" tIns="0" rIns="0" bIns="0" rtlCol="0"/>
          <a:lstStyle/>
          <a:p>
            <a:endParaRPr/>
          </a:p>
        </p:txBody>
      </p:sp>
      <p:sp>
        <p:nvSpPr>
          <p:cNvPr id="48" name="object 2">
            <a:extLst>
              <a:ext uri="{FF2B5EF4-FFF2-40B4-BE49-F238E27FC236}">
                <a16:creationId xmlns:a16="http://schemas.microsoft.com/office/drawing/2014/main" id="{0B67C3A2-010D-4140-ABF4-F72A6A7F378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49" name="object 3">
            <a:extLst>
              <a:ext uri="{FF2B5EF4-FFF2-40B4-BE49-F238E27FC236}">
                <a16:creationId xmlns:a16="http://schemas.microsoft.com/office/drawing/2014/main" id="{D2D447AF-9C93-1A41-9207-B51827B0B3A7}"/>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50" name="object 4">
            <a:extLst>
              <a:ext uri="{FF2B5EF4-FFF2-40B4-BE49-F238E27FC236}">
                <a16:creationId xmlns:a16="http://schemas.microsoft.com/office/drawing/2014/main" id="{3185B5ED-2353-7F43-98D6-FB917C139291}"/>
              </a:ext>
            </a:extLst>
          </p:cNvPr>
          <p:cNvGrpSpPr/>
          <p:nvPr userDrawn="1"/>
        </p:nvGrpSpPr>
        <p:grpSpPr>
          <a:xfrm>
            <a:off x="19131280" y="10355374"/>
            <a:ext cx="445770" cy="598170"/>
            <a:chOff x="18406074" y="10234089"/>
            <a:chExt cx="445770" cy="598170"/>
          </a:xfrm>
        </p:grpSpPr>
        <p:sp>
          <p:nvSpPr>
            <p:cNvPr id="51" name="object 5">
              <a:extLst>
                <a:ext uri="{FF2B5EF4-FFF2-40B4-BE49-F238E27FC236}">
                  <a16:creationId xmlns:a16="http://schemas.microsoft.com/office/drawing/2014/main" id="{886CB714-3245-7648-B161-D646B4D8D540}"/>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52" name="object 6">
              <a:extLst>
                <a:ext uri="{FF2B5EF4-FFF2-40B4-BE49-F238E27FC236}">
                  <a16:creationId xmlns:a16="http://schemas.microsoft.com/office/drawing/2014/main" id="{70D7E7E3-B924-4C4F-B481-828638FCF065}"/>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53" name="Gráfico 52">
            <a:extLst>
              <a:ext uri="{FF2B5EF4-FFF2-40B4-BE49-F238E27FC236}">
                <a16:creationId xmlns:a16="http://schemas.microsoft.com/office/drawing/2014/main" id="{BEBF0785-D638-6446-9E71-B794CEB230F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extLst>
      <p:ext uri="{BB962C8B-B14F-4D97-AF65-F5344CB8AC3E}">
        <p14:creationId xmlns:p14="http://schemas.microsoft.com/office/powerpoint/2010/main" val="192121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4BBD3E8-4E3E-7143-93D6-703701B55B8F}"/>
              </a:ext>
            </a:extLst>
          </p:cNvPr>
          <p:cNvSpPr/>
          <p:nvPr userDrawn="1"/>
        </p:nvSpPr>
        <p:spPr>
          <a:xfrm>
            <a:off x="1" y="828729"/>
            <a:ext cx="4946650" cy="116834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object 3">
            <a:extLst>
              <a:ext uri="{FF2B5EF4-FFF2-40B4-BE49-F238E27FC236}">
                <a16:creationId xmlns:a16="http://schemas.microsoft.com/office/drawing/2014/main" id="{3F0A3CF7-27AF-C54F-8A82-249182FDF036}"/>
              </a:ext>
            </a:extLst>
          </p:cNvPr>
          <p:cNvSpPr/>
          <p:nvPr userDrawn="1"/>
        </p:nvSpPr>
        <p:spPr>
          <a:xfrm>
            <a:off x="4998572" y="828729"/>
            <a:ext cx="152400" cy="116834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a:p>
        </p:txBody>
      </p:sp>
      <p:sp>
        <p:nvSpPr>
          <p:cNvPr id="28" name="Marcador de texto 26">
            <a:extLst>
              <a:ext uri="{FF2B5EF4-FFF2-40B4-BE49-F238E27FC236}">
                <a16:creationId xmlns:a16="http://schemas.microsoft.com/office/drawing/2014/main" id="{60CA0A8E-31A5-234D-AC7B-9748F2C7593B}"/>
              </a:ext>
            </a:extLst>
          </p:cNvPr>
          <p:cNvSpPr>
            <a:spLocks noGrp="1"/>
          </p:cNvSpPr>
          <p:nvPr>
            <p:ph type="body" sz="quarter" idx="10" hasCustomPrompt="1"/>
          </p:nvPr>
        </p:nvSpPr>
        <p:spPr>
          <a:xfrm>
            <a:off x="574040" y="1258411"/>
            <a:ext cx="4343400" cy="1477328"/>
          </a:xfrm>
        </p:spPr>
        <p:txBody>
          <a:bodyPr/>
          <a:lstStyle>
            <a:lvl1pPr algn="l">
              <a:defRPr sz="4800" b="1">
                <a:solidFill>
                  <a:schemeClr val="tx1"/>
                </a:solidFill>
                <a:latin typeface="Arial" panose="020B0604020202020204" pitchFamily="34" charset="0"/>
                <a:cs typeface="Arial" panose="020B0604020202020204" pitchFamily="34" charset="0"/>
              </a:defRPr>
            </a:lvl1pPr>
          </a:lstStyle>
          <a:p>
            <a:r>
              <a:rPr lang="es-ES" dirty="0"/>
              <a:t>TEXTO LOREM IPSUM</a:t>
            </a:r>
            <a:endParaRPr lang="es-CL" dirty="0"/>
          </a:p>
        </p:txBody>
      </p:sp>
      <p:sp>
        <p:nvSpPr>
          <p:cNvPr id="31" name="Marcador de texto 3">
            <a:extLst>
              <a:ext uri="{FF2B5EF4-FFF2-40B4-BE49-F238E27FC236}">
                <a16:creationId xmlns:a16="http://schemas.microsoft.com/office/drawing/2014/main" id="{B2FCA64A-F62A-7D46-AFDE-4EB256B113A8}"/>
              </a:ext>
            </a:extLst>
          </p:cNvPr>
          <p:cNvSpPr>
            <a:spLocks noGrp="1"/>
          </p:cNvSpPr>
          <p:nvPr>
            <p:ph type="body" sz="quarter" idx="12" hasCustomPrompt="1"/>
          </p:nvPr>
        </p:nvSpPr>
        <p:spPr>
          <a:xfrm>
            <a:off x="574675" y="2911475"/>
            <a:ext cx="4343400" cy="1231106"/>
          </a:xfrm>
        </p:spPr>
        <p:txBody>
          <a:bodyPr/>
          <a:lstStyle>
            <a:lvl1pPr>
              <a:defRPr sz="20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
        <p:nvSpPr>
          <p:cNvPr id="32" name="object 2">
            <a:extLst>
              <a:ext uri="{FF2B5EF4-FFF2-40B4-BE49-F238E27FC236}">
                <a16:creationId xmlns:a16="http://schemas.microsoft.com/office/drawing/2014/main" id="{3E996A7B-5475-8648-80AF-B9FC4BDFAFB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3" name="object 3">
            <a:extLst>
              <a:ext uri="{FF2B5EF4-FFF2-40B4-BE49-F238E27FC236}">
                <a16:creationId xmlns:a16="http://schemas.microsoft.com/office/drawing/2014/main" id="{0A761E5C-A140-404A-B948-83BB07042F18}"/>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4" name="object 4">
            <a:extLst>
              <a:ext uri="{FF2B5EF4-FFF2-40B4-BE49-F238E27FC236}">
                <a16:creationId xmlns:a16="http://schemas.microsoft.com/office/drawing/2014/main" id="{F85B8010-B39D-E141-A442-43BA37AA9298}"/>
              </a:ext>
            </a:extLst>
          </p:cNvPr>
          <p:cNvGrpSpPr/>
          <p:nvPr userDrawn="1"/>
        </p:nvGrpSpPr>
        <p:grpSpPr>
          <a:xfrm>
            <a:off x="19131280" y="10355374"/>
            <a:ext cx="445770" cy="598170"/>
            <a:chOff x="18406074" y="10234089"/>
            <a:chExt cx="445770" cy="598170"/>
          </a:xfrm>
        </p:grpSpPr>
        <p:sp>
          <p:nvSpPr>
            <p:cNvPr id="35" name="object 5">
              <a:extLst>
                <a:ext uri="{FF2B5EF4-FFF2-40B4-BE49-F238E27FC236}">
                  <a16:creationId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6" name="object 6">
              <a:extLst>
                <a:ext uri="{FF2B5EF4-FFF2-40B4-BE49-F238E27FC236}">
                  <a16:creationId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a16="http://schemas.microsoft.com/office/drawing/2014/main" id="{A8B463B4-447A-7B4A-914E-C9D22D793BC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F0C62AA-7E37-6845-8D8A-ED2B4A2092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104100" cy="7378258"/>
          </a:xfrm>
          <a:prstGeom prst="rect">
            <a:avLst/>
          </a:prstGeom>
        </p:spPr>
      </p:pic>
      <p:sp>
        <p:nvSpPr>
          <p:cNvPr id="35" name="object 2">
            <a:extLst>
              <a:ext uri="{FF2B5EF4-FFF2-40B4-BE49-F238E27FC236}">
                <a16:creationId xmlns:a16="http://schemas.microsoft.com/office/drawing/2014/main" id="{8B4706A3-2EB4-0941-8713-118E1EE44C32}"/>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6" name="object 3">
            <a:extLst>
              <a:ext uri="{FF2B5EF4-FFF2-40B4-BE49-F238E27FC236}">
                <a16:creationId xmlns:a16="http://schemas.microsoft.com/office/drawing/2014/main" id="{1D44F9E2-5379-7E4A-83D8-2FDE2AFAFEF9}"/>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7" name="object 4">
            <a:extLst>
              <a:ext uri="{FF2B5EF4-FFF2-40B4-BE49-F238E27FC236}">
                <a16:creationId xmlns:a16="http://schemas.microsoft.com/office/drawing/2014/main" id="{0360ECE7-3B5A-AA42-B97A-B717880F7FD0}"/>
              </a:ext>
            </a:extLst>
          </p:cNvPr>
          <p:cNvGrpSpPr/>
          <p:nvPr userDrawn="1"/>
        </p:nvGrpSpPr>
        <p:grpSpPr>
          <a:xfrm>
            <a:off x="19131280" y="10355374"/>
            <a:ext cx="445770" cy="598170"/>
            <a:chOff x="18406074" y="10234089"/>
            <a:chExt cx="445770" cy="598170"/>
          </a:xfrm>
        </p:grpSpPr>
        <p:sp>
          <p:nvSpPr>
            <p:cNvPr id="38" name="object 5">
              <a:extLst>
                <a:ext uri="{FF2B5EF4-FFF2-40B4-BE49-F238E27FC236}">
                  <a16:creationId xmlns:a16="http://schemas.microsoft.com/office/drawing/2014/main" id="{A6298163-CFF5-EA4A-8794-9DB6E054DA1C}"/>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9" name="object 6">
              <a:extLst>
                <a:ext uri="{FF2B5EF4-FFF2-40B4-BE49-F238E27FC236}">
                  <a16:creationId xmlns:a16="http://schemas.microsoft.com/office/drawing/2014/main" id="{93ED0631-D4B8-9245-AED9-7FFC3DF8BF8D}"/>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40" name="Gráfico 39">
            <a:extLst>
              <a:ext uri="{FF2B5EF4-FFF2-40B4-BE49-F238E27FC236}">
                <a16:creationId xmlns:a16="http://schemas.microsoft.com/office/drawing/2014/main" id="{753FB46B-300A-F44F-AAAA-E67F66AD18C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41" name="Título 10">
            <a:extLst>
              <a:ext uri="{FF2B5EF4-FFF2-40B4-BE49-F238E27FC236}">
                <a16:creationId xmlns:a16="http://schemas.microsoft.com/office/drawing/2014/main" id="{01AF9639-B5F6-6546-8B77-C66957275E66}"/>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42" name="Conector recto 41">
            <a:extLst>
              <a:ext uri="{FF2B5EF4-FFF2-40B4-BE49-F238E27FC236}">
                <a16:creationId xmlns:a16="http://schemas.microsoft.com/office/drawing/2014/main" id="{A9205323-AC03-D74A-AEE3-E3B4BB450B70}"/>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arcador de texto 3">
            <a:extLst>
              <a:ext uri="{FF2B5EF4-FFF2-40B4-BE49-F238E27FC236}">
                <a16:creationId xmlns:a16="http://schemas.microsoft.com/office/drawing/2014/main" id="{35C72942-F7B7-3241-84D0-E36AF6C76506}"/>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4323C78-91D7-DE47-86DA-6F7685E6C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2196"/>
            <a:ext cx="20104100" cy="7520510"/>
          </a:xfrm>
          <a:prstGeom prst="rect">
            <a:avLst/>
          </a:prstGeom>
        </p:spPr>
      </p:pic>
      <p:sp>
        <p:nvSpPr>
          <p:cNvPr id="30" name="object 2">
            <a:extLst>
              <a:ext uri="{FF2B5EF4-FFF2-40B4-BE49-F238E27FC236}">
                <a16:creationId xmlns:a16="http://schemas.microsoft.com/office/drawing/2014/main" id="{1A05C437-F6E2-1346-92B2-6EC80A6C890F}"/>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A8637DA-970F-8F4E-A3B3-DC09DAE3D0BE}"/>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F0E47495-3EF8-A445-9410-936564B2BEE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0FBC0564-595F-864D-91F5-A9613FFC17D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D3F1EA37-869B-F94C-A100-2DFE634B7A5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9B30EE24-9E48-634A-8BF4-69FBC5B32A9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574A0C90-EC12-A749-A679-57778828324D}"/>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91529161-8AB8-9849-AF32-382A75BC8A61}"/>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E7FE815C-E26B-4E4E-9B6D-5856DACC3D15}"/>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FEDDDB6-8A33-B649-92A5-034576D1E7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0104101" cy="7407276"/>
          </a:xfrm>
          <a:prstGeom prst="rect">
            <a:avLst/>
          </a:prstGeom>
        </p:spPr>
      </p:pic>
      <p:sp>
        <p:nvSpPr>
          <p:cNvPr id="30" name="object 2">
            <a:extLst>
              <a:ext uri="{FF2B5EF4-FFF2-40B4-BE49-F238E27FC236}">
                <a16:creationId xmlns:a16="http://schemas.microsoft.com/office/drawing/2014/main" id="{28E4DF60-7B12-FD4B-90A0-0B344A39F3F6}"/>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88B3FA9D-6E32-D446-872B-B566CA9B4E2C}"/>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04E82F0A-B9A8-3A48-86F4-2B5B63326C4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DA35104B-1A00-8E4E-889B-46A2606AAAAA}"/>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921D8664-4A1C-F34E-B69D-E9E24BED913B}"/>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C5F7328-7DFD-E94A-9B11-C8A589E6CFA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D40EA9E4-5463-DC4D-BD9C-81232BE20312}"/>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BAD04499-509E-2A4D-98D9-A2DFD8D7033E}"/>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9BEBCE5B-EF0F-114A-A1F5-52C2B2AF2384}"/>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247C45-E6C5-3C47-96BC-8BE72FCCA6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225"/>
            <a:ext cx="20112123" cy="7534688"/>
          </a:xfrm>
          <a:prstGeom prst="rect">
            <a:avLst/>
          </a:prstGeom>
        </p:spPr>
      </p:pic>
      <p:sp>
        <p:nvSpPr>
          <p:cNvPr id="30" name="object 2">
            <a:extLst>
              <a:ext uri="{FF2B5EF4-FFF2-40B4-BE49-F238E27FC236}">
                <a16:creationId xmlns:a16="http://schemas.microsoft.com/office/drawing/2014/main" id="{F78E44EE-DD0C-4C42-A7F4-42B18335018E}"/>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55E93BB-BE18-F943-991A-1E2AE95C52FD}"/>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4D6FAB23-9ACA-B945-B817-394B4203D153}"/>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6363A06F-D3F9-6D48-958F-B2A0ABCD81C6}"/>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E1A65BEB-C502-354A-9DF6-26D7E82604B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44EDDD6-797D-0C4A-ADDD-F94E27007CF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7140EAB5-7829-CB43-936B-557CE79573EE}"/>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C449199B-DCF6-1A40-8D03-DB7D15F657CF}"/>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0AD29CB1-6305-974E-AD7B-98DA797B8979}"/>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extLst>
      <p:ext uri="{BB962C8B-B14F-4D97-AF65-F5344CB8AC3E}">
        <p14:creationId xmlns:p14="http://schemas.microsoft.com/office/powerpoint/2010/main" val="9057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0393" y="2411901"/>
            <a:ext cx="3956050" cy="1331595"/>
          </a:xfrm>
          <a:prstGeom prst="rect">
            <a:avLst/>
          </a:prstGeom>
        </p:spPr>
        <p:txBody>
          <a:bodyPr wrap="square" lIns="0" tIns="0" rIns="0" bIns="0">
            <a:spAutoFit/>
          </a:bodyPr>
          <a:lstStyle>
            <a:lvl1pPr>
              <a:defRPr sz="855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1/5/2023</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a:xfrm>
            <a:off x="5099050" y="6044265"/>
            <a:ext cx="10668000" cy="830997"/>
          </a:xfrm>
          <a:solidFill>
            <a:srgbClr val="317DE2"/>
          </a:solidFill>
        </p:spPr>
        <p:txBody>
          <a:bodyPr wrap="square" lIns="0" tIns="0" rIns="0" bIns="0" anchor="ctr">
            <a:spAutoFit/>
          </a:bodyPr>
          <a:lstStyle/>
          <a:p>
            <a:r>
              <a:rPr lang="es-ES" dirty="0"/>
              <a:t>CRUD USANDO ORM</a:t>
            </a:r>
            <a:endParaRPr lang="es-CL" dirty="0"/>
          </a:p>
        </p:txBody>
      </p:sp>
    </p:spTree>
    <p:extLst>
      <p:ext uri="{BB962C8B-B14F-4D97-AF65-F5344CB8AC3E}">
        <p14:creationId xmlns:p14="http://schemas.microsoft.com/office/powerpoint/2010/main" val="412226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LISTAR PARA EDITAR</a:t>
            </a:r>
            <a:endParaRPr lang="es-CL"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sp>
        <p:nvSpPr>
          <p:cNvPr id="3" name="Marcador de texto 2">
            <a:extLst>
              <a:ext uri="{FF2B5EF4-FFF2-40B4-BE49-F238E27FC236}">
                <a16:creationId xmlns:a16="http://schemas.microsoft.com/office/drawing/2014/main" id="{ECCA718D-0599-4223-7B97-720672AE3DA4}"/>
              </a:ext>
            </a:extLst>
          </p:cNvPr>
          <p:cNvSpPr>
            <a:spLocks noGrp="1"/>
          </p:cNvSpPr>
          <p:nvPr>
            <p:ph type="body" sz="quarter" idx="12"/>
          </p:nvPr>
        </p:nvSpPr>
        <p:spPr>
          <a:xfrm>
            <a:off x="2203450" y="2911475"/>
            <a:ext cx="15239999" cy="1661993"/>
          </a:xfrm>
        </p:spPr>
        <p:txBody>
          <a:bodyPr/>
          <a:lstStyle/>
          <a:p>
            <a:pPr algn="l"/>
            <a:r>
              <a:rPr lang="es-ES" sz="3600" dirty="0"/>
              <a:t>Paso 4:  Si todo compila bien, realiza lo siguiente para ejecutar el CRUD:</a:t>
            </a:r>
          </a:p>
          <a:p>
            <a:pPr algn="l"/>
            <a:endParaRPr lang="es-ES" sz="3600" dirty="0"/>
          </a:p>
          <a:p>
            <a:pPr algn="l"/>
            <a:r>
              <a:rPr lang="es-ES" sz="3600" dirty="0"/>
              <a:t>            http://127.0.0.1:8000/alumnos/crud</a:t>
            </a:r>
            <a:endParaRPr lang="es-ES_tradnl" sz="3600" dirty="0"/>
          </a:p>
        </p:txBody>
      </p:sp>
      <p:pic>
        <p:nvPicPr>
          <p:cNvPr id="7" name="Imagen 6">
            <a:extLst>
              <a:ext uri="{FF2B5EF4-FFF2-40B4-BE49-F238E27FC236}">
                <a16:creationId xmlns:a16="http://schemas.microsoft.com/office/drawing/2014/main" id="{D373FDC8-72A0-067E-66A7-EE8EE7F355B3}"/>
              </a:ext>
            </a:extLst>
          </p:cNvPr>
          <p:cNvPicPr>
            <a:picLocks noChangeAspect="1"/>
          </p:cNvPicPr>
          <p:nvPr/>
        </p:nvPicPr>
        <p:blipFill>
          <a:blip r:embed="rId3"/>
          <a:stretch>
            <a:fillRect/>
          </a:stretch>
        </p:blipFill>
        <p:spPr>
          <a:xfrm>
            <a:off x="5861050" y="5045075"/>
            <a:ext cx="7629525" cy="4924425"/>
          </a:xfrm>
          <a:prstGeom prst="rect">
            <a:avLst/>
          </a:prstGeom>
        </p:spPr>
      </p:pic>
      <p:sp>
        <p:nvSpPr>
          <p:cNvPr id="5" name="CuadroTexto 4">
            <a:extLst>
              <a:ext uri="{FF2B5EF4-FFF2-40B4-BE49-F238E27FC236}">
                <a16:creationId xmlns:a16="http://schemas.microsoft.com/office/drawing/2014/main" id="{9290DFA4-C2DF-9B4E-F6D8-9C398CA65E62}"/>
              </a:ext>
            </a:extLst>
          </p:cNvPr>
          <p:cNvSpPr txBox="1"/>
          <p:nvPr/>
        </p:nvSpPr>
        <p:spPr>
          <a:xfrm>
            <a:off x="14243050" y="7559675"/>
            <a:ext cx="1828800" cy="830997"/>
          </a:xfrm>
          <a:prstGeom prst="rect">
            <a:avLst/>
          </a:prstGeom>
          <a:noFill/>
        </p:spPr>
        <p:txBody>
          <a:bodyPr wrap="square" rtlCol="0">
            <a:spAutoFit/>
          </a:bodyPr>
          <a:lstStyle/>
          <a:p>
            <a:r>
              <a:rPr lang="es-CL" sz="4800" dirty="0">
                <a:solidFill>
                  <a:schemeClr val="accent5">
                    <a:lumMod val="75000"/>
                  </a:schemeClr>
                </a:solidFill>
              </a:rPr>
              <a:t>Listo!</a:t>
            </a:r>
          </a:p>
        </p:txBody>
      </p:sp>
    </p:spTree>
    <p:extLst>
      <p:ext uri="{BB962C8B-B14F-4D97-AF65-F5344CB8AC3E}">
        <p14:creationId xmlns:p14="http://schemas.microsoft.com/office/powerpoint/2010/main" val="2503079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AGREGAR</a:t>
            </a:r>
          </a:p>
        </p:txBody>
      </p:sp>
      <p:sp>
        <p:nvSpPr>
          <p:cNvPr id="3" name="Marcador de texto 2"/>
          <p:cNvSpPr>
            <a:spLocks noGrp="1"/>
          </p:cNvSpPr>
          <p:nvPr>
            <p:ph type="body" sz="quarter" idx="12"/>
          </p:nvPr>
        </p:nvSpPr>
        <p:spPr>
          <a:xfrm>
            <a:off x="2203450" y="2911475"/>
            <a:ext cx="15392400" cy="5539978"/>
          </a:xfrm>
        </p:spPr>
        <p:txBody>
          <a:bodyPr/>
          <a:lstStyle/>
          <a:p>
            <a:pPr algn="just"/>
            <a:r>
              <a:rPr lang="es-ES" sz="3600" dirty="0"/>
              <a:t>Nuestra interfaz del CRUD incluye un botón “Agregar”, el objetivo de este botón es mostrar un formulario para el ingreso de datos del alumnos para que sean grabados en la tabla.</a:t>
            </a:r>
          </a:p>
          <a:p>
            <a:pPr algn="just"/>
            <a:endParaRPr lang="es-ES" sz="3600" dirty="0"/>
          </a:p>
          <a:p>
            <a:pPr algn="just"/>
            <a:r>
              <a:rPr lang="es-ES" sz="3600" dirty="0"/>
              <a:t>Comenzaremos este trabaja con la ruta para ejecutar el formulario alumnos_add.html.</a:t>
            </a:r>
          </a:p>
          <a:p>
            <a:pPr algn="just"/>
            <a:endParaRPr lang="es-ES" sz="3600" dirty="0"/>
          </a:p>
          <a:p>
            <a:pPr algn="just"/>
            <a:r>
              <a:rPr lang="es-ES" sz="3600" dirty="0"/>
              <a:t>Todo comienza con el botón agregar, vemos que </a:t>
            </a:r>
            <a:r>
              <a:rPr lang="es-ES" sz="3600" dirty="0" err="1"/>
              <a:t>href</a:t>
            </a:r>
            <a:r>
              <a:rPr lang="es-ES" sz="3600" dirty="0"/>
              <a:t> apunta a una ruta (</a:t>
            </a:r>
            <a:r>
              <a:rPr lang="es-ES" sz="3600" dirty="0" err="1"/>
              <a:t>url</a:t>
            </a:r>
            <a:r>
              <a:rPr lang="es-ES" sz="3600" dirty="0"/>
              <a:t>) llamada ‘alumnos Add’.</a:t>
            </a:r>
          </a:p>
          <a:p>
            <a:pPr algn="just"/>
            <a:r>
              <a:rPr lang="es-ES" sz="3600" dirty="0"/>
              <a:t> </a:t>
            </a:r>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6" name="Imagen 5">
            <a:extLst>
              <a:ext uri="{FF2B5EF4-FFF2-40B4-BE49-F238E27FC236}">
                <a16:creationId xmlns:a16="http://schemas.microsoft.com/office/drawing/2014/main" id="{1D83A1B8-2B85-85DD-F447-DD7F2C23F0B1}"/>
              </a:ext>
            </a:extLst>
          </p:cNvPr>
          <p:cNvPicPr>
            <a:picLocks noChangeAspect="1"/>
          </p:cNvPicPr>
          <p:nvPr/>
        </p:nvPicPr>
        <p:blipFill>
          <a:blip r:embed="rId3"/>
          <a:stretch>
            <a:fillRect/>
          </a:stretch>
        </p:blipFill>
        <p:spPr>
          <a:xfrm>
            <a:off x="4901559" y="8169275"/>
            <a:ext cx="11062982" cy="1905000"/>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61607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AGREGAR-URLS.PY</a:t>
            </a:r>
            <a:endParaRPr lang="es-CL" dirty="0"/>
          </a:p>
        </p:txBody>
      </p:sp>
      <p:sp>
        <p:nvSpPr>
          <p:cNvPr id="3" name="Marcador de texto 2"/>
          <p:cNvSpPr>
            <a:spLocks noGrp="1"/>
          </p:cNvSpPr>
          <p:nvPr>
            <p:ph type="body" sz="quarter" idx="12"/>
          </p:nvPr>
        </p:nvSpPr>
        <p:spPr>
          <a:xfrm>
            <a:off x="2203450" y="2911475"/>
            <a:ext cx="15392400" cy="3816429"/>
          </a:xfrm>
        </p:spPr>
        <p:txBody>
          <a:bodyPr/>
          <a:lstStyle/>
          <a:p>
            <a:pPr algn="just"/>
            <a:r>
              <a:rPr lang="es-ES" sz="3600" dirty="0"/>
              <a:t>En el archivo urls.py agregar la siguiente ruta en el lugar que indica la imagen.</a:t>
            </a:r>
          </a:p>
          <a:p>
            <a:pPr algn="just"/>
            <a:endParaRPr lang="es-ES" sz="3600" dirty="0"/>
          </a:p>
          <a:p>
            <a:pPr algn="just"/>
            <a:r>
              <a:rPr lang="es-ES" sz="3200" b="0" dirty="0">
                <a:solidFill>
                  <a:srgbClr val="D4D4D4"/>
                </a:solidFill>
                <a:effectLst/>
                <a:latin typeface="Consolas" panose="020B0609020204030204" pitchFamily="49" charset="0"/>
              </a:rPr>
              <a:t> </a:t>
            </a:r>
            <a:r>
              <a:rPr lang="es-ES" sz="3200" b="0" dirty="0" err="1">
                <a:solidFill>
                  <a:srgbClr val="DCDCAA"/>
                </a:solidFill>
                <a:effectLst/>
                <a:latin typeface="Consolas" panose="020B0609020204030204" pitchFamily="49" charset="0"/>
              </a:rPr>
              <a:t>path</a:t>
            </a:r>
            <a:r>
              <a:rPr lang="es-ES" sz="3200" b="0" dirty="0">
                <a:solidFill>
                  <a:srgbClr val="D4D4D4"/>
                </a:solidFill>
                <a:effectLst/>
                <a:latin typeface="Consolas" panose="020B0609020204030204" pitchFamily="49" charset="0"/>
              </a:rPr>
              <a:t>(</a:t>
            </a:r>
            <a:r>
              <a:rPr lang="es-ES" sz="3200" b="0" dirty="0">
                <a:solidFill>
                  <a:srgbClr val="CE9178"/>
                </a:solidFill>
                <a:effectLst/>
                <a:latin typeface="Consolas" panose="020B0609020204030204" pitchFamily="49" charset="0"/>
              </a:rPr>
              <a:t>'alumnosAdd'</a:t>
            </a:r>
            <a:r>
              <a:rPr lang="es-ES" sz="3200" b="0" dirty="0">
                <a:solidFill>
                  <a:srgbClr val="D4D4D4"/>
                </a:solidFill>
                <a:effectLst/>
                <a:latin typeface="Consolas" panose="020B0609020204030204" pitchFamily="49" charset="0"/>
              </a:rPr>
              <a:t>, </a:t>
            </a:r>
            <a:r>
              <a:rPr lang="es-ES" sz="3200" b="0" dirty="0" err="1">
                <a:solidFill>
                  <a:srgbClr val="4EC9B0"/>
                </a:solidFill>
                <a:effectLst/>
                <a:latin typeface="Consolas" panose="020B0609020204030204" pitchFamily="49" charset="0"/>
              </a:rPr>
              <a:t>views</a:t>
            </a:r>
            <a:r>
              <a:rPr lang="es-ES" sz="3200" b="0" dirty="0" err="1">
                <a:solidFill>
                  <a:srgbClr val="D4D4D4"/>
                </a:solidFill>
                <a:effectLst/>
                <a:latin typeface="Consolas" panose="020B0609020204030204" pitchFamily="49" charset="0"/>
              </a:rPr>
              <a:t>.</a:t>
            </a:r>
            <a:r>
              <a:rPr lang="es-ES" sz="3200" b="0" dirty="0" err="1">
                <a:solidFill>
                  <a:srgbClr val="DCDCAA"/>
                </a:solidFill>
                <a:effectLst/>
                <a:latin typeface="Consolas" panose="020B0609020204030204" pitchFamily="49" charset="0"/>
              </a:rPr>
              <a:t>alumnosAdd</a:t>
            </a:r>
            <a:r>
              <a:rPr lang="es-ES" sz="3200" b="0" dirty="0">
                <a:solidFill>
                  <a:srgbClr val="D4D4D4"/>
                </a:solidFill>
                <a:effectLst/>
                <a:latin typeface="Consolas" panose="020B0609020204030204" pitchFamily="49" charset="0"/>
              </a:rPr>
              <a:t>, </a:t>
            </a:r>
            <a:r>
              <a:rPr lang="es-ES" sz="3200" b="0" dirty="0" err="1">
                <a:solidFill>
                  <a:srgbClr val="9CDCFE"/>
                </a:solidFill>
                <a:effectLst/>
                <a:latin typeface="Consolas" panose="020B0609020204030204" pitchFamily="49" charset="0"/>
              </a:rPr>
              <a:t>name</a:t>
            </a:r>
            <a:r>
              <a:rPr lang="es-ES" sz="3200" b="0" dirty="0">
                <a:solidFill>
                  <a:srgbClr val="D4D4D4"/>
                </a:solidFill>
                <a:effectLst/>
                <a:latin typeface="Consolas" panose="020B0609020204030204" pitchFamily="49" charset="0"/>
              </a:rPr>
              <a:t>=</a:t>
            </a:r>
            <a:r>
              <a:rPr lang="es-ES" sz="3200" b="0" dirty="0">
                <a:solidFill>
                  <a:srgbClr val="CE9178"/>
                </a:solidFill>
                <a:effectLst/>
                <a:latin typeface="Consolas" panose="020B0609020204030204" pitchFamily="49" charset="0"/>
              </a:rPr>
              <a:t>'alumnosAdd’</a:t>
            </a:r>
            <a:r>
              <a:rPr lang="es-ES" sz="3200" b="0" dirty="0">
                <a:solidFill>
                  <a:srgbClr val="D4D4D4"/>
                </a:solidFill>
                <a:effectLst/>
                <a:latin typeface="Consolas" panose="020B0609020204030204" pitchFamily="49" charset="0"/>
              </a:rPr>
              <a:t>),</a:t>
            </a:r>
          </a:p>
          <a:p>
            <a:pPr algn="just"/>
            <a:endParaRPr lang="es-ES_tradnl" sz="3600" dirty="0"/>
          </a:p>
          <a:p>
            <a:pPr algn="just"/>
            <a:r>
              <a:rPr lang="es-ES_tradnl" sz="3600" dirty="0"/>
              <a:t>Esto llamará a la función alumnosAdd.</a:t>
            </a:r>
          </a:p>
          <a:p>
            <a:pPr algn="just"/>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6" name="Imagen 5">
            <a:extLst>
              <a:ext uri="{FF2B5EF4-FFF2-40B4-BE49-F238E27FC236}">
                <a16:creationId xmlns:a16="http://schemas.microsoft.com/office/drawing/2014/main" id="{8D0B6F63-D20F-EB80-A3A2-30ED66F1033A}"/>
              </a:ext>
            </a:extLst>
          </p:cNvPr>
          <p:cNvPicPr>
            <a:picLocks noChangeAspect="1"/>
          </p:cNvPicPr>
          <p:nvPr/>
        </p:nvPicPr>
        <p:blipFill>
          <a:blip r:embed="rId3"/>
          <a:stretch>
            <a:fillRect/>
          </a:stretch>
        </p:blipFill>
        <p:spPr>
          <a:xfrm>
            <a:off x="4794250" y="6732893"/>
            <a:ext cx="9731998" cy="258603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79079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AGREGAR-VIEWS.PY</a:t>
            </a:r>
            <a:endParaRPr lang="es-CL" dirty="0"/>
          </a:p>
        </p:txBody>
      </p:sp>
      <p:sp>
        <p:nvSpPr>
          <p:cNvPr id="3" name="Marcador de texto 2"/>
          <p:cNvSpPr>
            <a:spLocks noGrp="1"/>
          </p:cNvSpPr>
          <p:nvPr>
            <p:ph type="body" sz="quarter" idx="12"/>
          </p:nvPr>
        </p:nvSpPr>
        <p:spPr>
          <a:xfrm>
            <a:off x="2203450" y="2911475"/>
            <a:ext cx="15392400" cy="7755969"/>
          </a:xfrm>
        </p:spPr>
        <p:txBody>
          <a:bodyPr/>
          <a:lstStyle/>
          <a:p>
            <a:pPr algn="just"/>
            <a:r>
              <a:rPr lang="es-ES" sz="3600" dirty="0"/>
              <a:t>Agregar la función alumnosAdd tal como se muestra en la imagen.  En la línea 20 evalúa si el llamado viene de un formulario, como en este caso el llamado se originó en el botón Agregar pasaría el flujo del programa a la línea 22, 23 y 24, luego se redirige el flujo del programa al archivo alumnos_add.html.</a:t>
            </a:r>
          </a:p>
          <a:p>
            <a:pPr algn="just"/>
            <a:endParaRPr lang="es-ES" sz="3600" dirty="0"/>
          </a:p>
          <a:p>
            <a:pPr algn="just"/>
            <a:endParaRPr lang="es-ES_tradnl" sz="3600" dirty="0"/>
          </a:p>
          <a:p>
            <a:pPr algn="just"/>
            <a:endParaRPr lang="es-ES_tradnl" sz="3600" dirty="0"/>
          </a:p>
          <a:p>
            <a:pPr algn="just"/>
            <a:endParaRPr lang="es-ES_tradnl" sz="3600" dirty="0"/>
          </a:p>
          <a:p>
            <a:pPr algn="just"/>
            <a:endParaRPr lang="es-ES_tradnl" sz="3600" dirty="0"/>
          </a:p>
          <a:p>
            <a:pPr algn="just"/>
            <a:endParaRPr lang="es-ES_tradnl" sz="3600" dirty="0"/>
          </a:p>
          <a:p>
            <a:pPr algn="just"/>
            <a:r>
              <a:rPr lang="es-ES_tradnl" sz="3600" dirty="0"/>
              <a:t>Note que en la línea 22 se cargan todos los objetos Genero a la lista géneros, luego se asigna al diccionario context y todos esos datos se pasan al archivo alumnos_add.html. </a:t>
            </a:r>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3"/>
          <a:stretch>
            <a:fillRect/>
          </a:stretch>
        </p:blipFill>
        <p:spPr>
          <a:xfrm>
            <a:off x="16681450" y="716735"/>
            <a:ext cx="1559216" cy="975836"/>
          </a:xfrm>
          <a:prstGeom prst="rect">
            <a:avLst/>
          </a:prstGeom>
          <a:ln>
            <a:solidFill>
              <a:schemeClr val="tx1">
                <a:lumMod val="65000"/>
                <a:lumOff val="35000"/>
              </a:schemeClr>
            </a:solidFill>
          </a:ln>
        </p:spPr>
      </p:pic>
      <p:pic>
        <p:nvPicPr>
          <p:cNvPr id="8" name="Imagen 7">
            <a:extLst>
              <a:ext uri="{FF2B5EF4-FFF2-40B4-BE49-F238E27FC236}">
                <a16:creationId xmlns:a16="http://schemas.microsoft.com/office/drawing/2014/main" id="{385CA6DA-F934-8074-6FA0-2B17D073D839}"/>
              </a:ext>
            </a:extLst>
          </p:cNvPr>
          <p:cNvPicPr>
            <a:picLocks noChangeAspect="1"/>
          </p:cNvPicPr>
          <p:nvPr/>
        </p:nvPicPr>
        <p:blipFill>
          <a:blip r:embed="rId4"/>
          <a:stretch>
            <a:fillRect/>
          </a:stretch>
        </p:blipFill>
        <p:spPr>
          <a:xfrm>
            <a:off x="3887392" y="5883275"/>
            <a:ext cx="13091315" cy="2667000"/>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3051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AGREGAR-ALUMNO_ADD.HTML</a:t>
            </a:r>
            <a:endParaRPr lang="es-CL" dirty="0"/>
          </a:p>
        </p:txBody>
      </p:sp>
      <p:sp>
        <p:nvSpPr>
          <p:cNvPr id="3" name="Marcador de texto 2"/>
          <p:cNvSpPr>
            <a:spLocks noGrp="1"/>
          </p:cNvSpPr>
          <p:nvPr>
            <p:ph type="body" sz="quarter" idx="12"/>
          </p:nvPr>
        </p:nvSpPr>
        <p:spPr>
          <a:xfrm>
            <a:off x="2203450" y="2911475"/>
            <a:ext cx="15392400" cy="553998"/>
          </a:xfrm>
        </p:spPr>
        <p:txBody>
          <a:bodyPr/>
          <a:lstStyle/>
          <a:p>
            <a:pPr algn="just"/>
            <a:r>
              <a:rPr lang="es-ES" sz="3600" dirty="0"/>
              <a:t>Este es el formulario para agregar alumnos.</a:t>
            </a:r>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6" name="Imagen 5">
            <a:extLst>
              <a:ext uri="{FF2B5EF4-FFF2-40B4-BE49-F238E27FC236}">
                <a16:creationId xmlns:a16="http://schemas.microsoft.com/office/drawing/2014/main" id="{0E7E06E6-B9B9-234D-2A16-7DB0FE15B0F4}"/>
              </a:ext>
            </a:extLst>
          </p:cNvPr>
          <p:cNvPicPr>
            <a:picLocks noChangeAspect="1"/>
          </p:cNvPicPr>
          <p:nvPr/>
        </p:nvPicPr>
        <p:blipFill>
          <a:blip r:embed="rId3"/>
          <a:stretch>
            <a:fillRect/>
          </a:stretch>
        </p:blipFill>
        <p:spPr>
          <a:xfrm>
            <a:off x="6394450" y="4130675"/>
            <a:ext cx="6308103" cy="5569670"/>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15547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AGREGAR-ALUMNO_ADD.HTML</a:t>
            </a:r>
            <a:endParaRPr lang="es-CL" dirty="0"/>
          </a:p>
        </p:txBody>
      </p:sp>
      <p:sp>
        <p:nvSpPr>
          <p:cNvPr id="3" name="Marcador de texto 2"/>
          <p:cNvSpPr>
            <a:spLocks noGrp="1"/>
          </p:cNvSpPr>
          <p:nvPr>
            <p:ph type="body" sz="quarter" idx="12"/>
          </p:nvPr>
        </p:nvSpPr>
        <p:spPr>
          <a:xfrm>
            <a:off x="2203450" y="2911475"/>
            <a:ext cx="15392400" cy="553998"/>
          </a:xfrm>
        </p:spPr>
        <p:txBody>
          <a:bodyPr/>
          <a:lstStyle/>
          <a:p>
            <a:pPr algn="just"/>
            <a:r>
              <a:rPr lang="es-ES" sz="3600" dirty="0"/>
              <a:t>A continuación se muestra el código del formulario.</a:t>
            </a:r>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7" name="Imagen 6">
            <a:extLst>
              <a:ext uri="{FF2B5EF4-FFF2-40B4-BE49-F238E27FC236}">
                <a16:creationId xmlns:a16="http://schemas.microsoft.com/office/drawing/2014/main" id="{8838435A-7693-5DA5-5F39-4B7F1D82EF4B}"/>
              </a:ext>
            </a:extLst>
          </p:cNvPr>
          <p:cNvPicPr>
            <a:picLocks noChangeAspect="1"/>
          </p:cNvPicPr>
          <p:nvPr/>
        </p:nvPicPr>
        <p:blipFill>
          <a:blip r:embed="rId3"/>
          <a:stretch>
            <a:fillRect/>
          </a:stretch>
        </p:blipFill>
        <p:spPr>
          <a:xfrm>
            <a:off x="2203450" y="4130675"/>
            <a:ext cx="10487025" cy="5819775"/>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8" name="Globo: línea 7">
            <a:extLst>
              <a:ext uri="{FF2B5EF4-FFF2-40B4-BE49-F238E27FC236}">
                <a16:creationId xmlns:a16="http://schemas.microsoft.com/office/drawing/2014/main" id="{74AF87C7-A4C4-8A09-AA98-242E80D8785E}"/>
              </a:ext>
            </a:extLst>
          </p:cNvPr>
          <p:cNvSpPr/>
          <p:nvPr/>
        </p:nvSpPr>
        <p:spPr>
          <a:xfrm>
            <a:off x="12906666" y="7712075"/>
            <a:ext cx="5334000" cy="2238375"/>
          </a:xfrm>
          <a:prstGeom prst="borderCallout1">
            <a:avLst>
              <a:gd name="adj1" fmla="val 14520"/>
              <a:gd name="adj2" fmla="val 1769"/>
              <a:gd name="adj3" fmla="val 19958"/>
              <a:gd name="adj4" fmla="val -1256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400" dirty="0"/>
              <a:t>{% </a:t>
            </a:r>
            <a:r>
              <a:rPr lang="es-CL" sz="2400" dirty="0" err="1"/>
              <a:t>csrf_token</a:t>
            </a:r>
            <a:r>
              <a:rPr lang="es-CL" sz="2400" dirty="0"/>
              <a:t>%} se debe agregar en todo formulario, es requerido por Django.  CSRF_TOKEN le agrega seguridad a la transferencia de datos.</a:t>
            </a:r>
          </a:p>
        </p:txBody>
      </p:sp>
      <p:sp>
        <p:nvSpPr>
          <p:cNvPr id="9" name="Globo: línea 8">
            <a:extLst>
              <a:ext uri="{FF2B5EF4-FFF2-40B4-BE49-F238E27FC236}">
                <a16:creationId xmlns:a16="http://schemas.microsoft.com/office/drawing/2014/main" id="{5E54E152-6C91-C29C-3125-5BD4053D52D7}"/>
              </a:ext>
            </a:extLst>
          </p:cNvPr>
          <p:cNvSpPr/>
          <p:nvPr/>
        </p:nvSpPr>
        <p:spPr>
          <a:xfrm>
            <a:off x="12927530" y="4130675"/>
            <a:ext cx="5334000" cy="2238375"/>
          </a:xfrm>
          <a:prstGeom prst="borderCallout1">
            <a:avLst>
              <a:gd name="adj1" fmla="val 14520"/>
              <a:gd name="adj2" fmla="val 1769"/>
              <a:gd name="adj3" fmla="val 162207"/>
              <a:gd name="adj4" fmla="val -827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400" dirty="0"/>
              <a:t>El action indica la ruta a seguir para grabar los datos.</a:t>
            </a:r>
          </a:p>
        </p:txBody>
      </p:sp>
    </p:spTree>
    <p:extLst>
      <p:ext uri="{BB962C8B-B14F-4D97-AF65-F5344CB8AC3E}">
        <p14:creationId xmlns:p14="http://schemas.microsoft.com/office/powerpoint/2010/main" val="3264456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9E2ECD65-0875-15F8-B925-B8410B58B8FC}"/>
              </a:ext>
            </a:extLst>
          </p:cNvPr>
          <p:cNvPicPr>
            <a:picLocks noChangeAspect="1"/>
          </p:cNvPicPr>
          <p:nvPr/>
        </p:nvPicPr>
        <p:blipFill>
          <a:blip r:embed="rId2"/>
          <a:stretch>
            <a:fillRect/>
          </a:stretch>
        </p:blipFill>
        <p:spPr>
          <a:xfrm>
            <a:off x="7317759" y="3691925"/>
            <a:ext cx="10922000" cy="6705600"/>
          </a:xfrm>
          <a:prstGeom prst="rect">
            <a:avLst/>
          </a:prstGeom>
        </p:spPr>
      </p:pic>
      <p:sp>
        <p:nvSpPr>
          <p:cNvPr id="2" name="Marcador de texto 1"/>
          <p:cNvSpPr>
            <a:spLocks noGrp="1"/>
          </p:cNvSpPr>
          <p:nvPr>
            <p:ph type="body" sz="quarter" idx="10"/>
          </p:nvPr>
        </p:nvSpPr>
        <p:spPr>
          <a:xfrm>
            <a:off x="5403850" y="884157"/>
            <a:ext cx="10058400" cy="738664"/>
          </a:xfrm>
        </p:spPr>
        <p:txBody>
          <a:bodyPr/>
          <a:lstStyle/>
          <a:p>
            <a:r>
              <a:rPr lang="es-ES_tradnl" dirty="0"/>
              <a:t>AGREGAR-ALUMNO_ADD.HTML</a:t>
            </a:r>
            <a:endParaRPr lang="es-CL" dirty="0"/>
          </a:p>
        </p:txBody>
      </p:sp>
      <p:sp>
        <p:nvSpPr>
          <p:cNvPr id="3" name="Marcador de texto 2"/>
          <p:cNvSpPr>
            <a:spLocks noGrp="1"/>
          </p:cNvSpPr>
          <p:nvPr>
            <p:ph type="body" sz="quarter" idx="12"/>
          </p:nvPr>
        </p:nvSpPr>
        <p:spPr>
          <a:xfrm>
            <a:off x="2203450" y="2911475"/>
            <a:ext cx="15392400" cy="553998"/>
          </a:xfrm>
        </p:spPr>
        <p:txBody>
          <a:bodyPr/>
          <a:lstStyle/>
          <a:p>
            <a:pPr algn="just"/>
            <a:r>
              <a:rPr lang="es-ES" sz="3600" dirty="0"/>
              <a:t>A continuación se muestra la segunda parte del código del formulario.</a:t>
            </a:r>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3"/>
          <a:stretch>
            <a:fillRect/>
          </a:stretch>
        </p:blipFill>
        <p:spPr>
          <a:xfrm>
            <a:off x="16681450" y="716735"/>
            <a:ext cx="1559216" cy="975836"/>
          </a:xfrm>
          <a:prstGeom prst="rect">
            <a:avLst/>
          </a:prstGeom>
          <a:ln>
            <a:solidFill>
              <a:schemeClr val="tx1">
                <a:lumMod val="65000"/>
                <a:lumOff val="35000"/>
              </a:schemeClr>
            </a:solidFill>
          </a:ln>
        </p:spPr>
      </p:pic>
      <p:sp>
        <p:nvSpPr>
          <p:cNvPr id="12" name="Bocadillo: ovalado 11">
            <a:extLst>
              <a:ext uri="{FF2B5EF4-FFF2-40B4-BE49-F238E27FC236}">
                <a16:creationId xmlns:a16="http://schemas.microsoft.com/office/drawing/2014/main" id="{035C6DA5-4B05-BD32-50A0-233470DDE99F}"/>
              </a:ext>
            </a:extLst>
          </p:cNvPr>
          <p:cNvSpPr/>
          <p:nvPr/>
        </p:nvSpPr>
        <p:spPr>
          <a:xfrm>
            <a:off x="146050" y="3465473"/>
            <a:ext cx="6024871" cy="4627602"/>
          </a:xfrm>
          <a:prstGeom prst="wedgeEllipseCallout">
            <a:avLst>
              <a:gd name="adj1" fmla="val 117469"/>
              <a:gd name="adj2" fmla="val -318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dirty="0"/>
              <a:t>Ciclo </a:t>
            </a:r>
            <a:r>
              <a:rPr lang="es-CL" dirty="0" err="1"/>
              <a:t>For</a:t>
            </a:r>
            <a:r>
              <a:rPr lang="es-CL" dirty="0"/>
              <a:t> para recorrer los objetos Géneros y mostrarlos en el componente Select.</a:t>
            </a:r>
          </a:p>
          <a:p>
            <a:endParaRPr lang="es-CL" dirty="0"/>
          </a:p>
          <a:p>
            <a:r>
              <a:rPr lang="es-CL" dirty="0"/>
              <a:t>{{genero.id_genero}}  contiene el id el primero objeto Género.</a:t>
            </a:r>
          </a:p>
          <a:p>
            <a:endParaRPr lang="es-CL" dirty="0"/>
          </a:p>
          <a:p>
            <a:r>
              <a:rPr lang="es-CL" dirty="0"/>
              <a:t>{{genero.genero}}  contiene el género asociado al id </a:t>
            </a:r>
          </a:p>
          <a:p>
            <a:endParaRPr lang="es-CL" dirty="0"/>
          </a:p>
          <a:p>
            <a:r>
              <a:rPr lang="es-CL" dirty="0"/>
              <a:t>En el navegador seleccionar “mostrar código de la página” y comprobar lo antes explicado.</a:t>
            </a:r>
          </a:p>
          <a:p>
            <a:pPr algn="ctr"/>
            <a:endParaRPr lang="es-CL" dirty="0"/>
          </a:p>
        </p:txBody>
      </p:sp>
      <p:sp>
        <p:nvSpPr>
          <p:cNvPr id="13" name="Bocadillo: rectángulo con esquinas redondeadas 12">
            <a:extLst>
              <a:ext uri="{FF2B5EF4-FFF2-40B4-BE49-F238E27FC236}">
                <a16:creationId xmlns:a16="http://schemas.microsoft.com/office/drawing/2014/main" id="{86585516-F59B-D9B7-09E2-EAC156DB0AC9}"/>
              </a:ext>
            </a:extLst>
          </p:cNvPr>
          <p:cNvSpPr/>
          <p:nvPr/>
        </p:nvSpPr>
        <p:spPr>
          <a:xfrm>
            <a:off x="15767050" y="6188075"/>
            <a:ext cx="2819400" cy="1143000"/>
          </a:xfrm>
          <a:prstGeom prst="wedgeRoundRectCallout">
            <a:avLst>
              <a:gd name="adj1" fmla="val -123343"/>
              <a:gd name="adj2" fmla="val 467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err="1"/>
              <a:t>Href</a:t>
            </a:r>
            <a:r>
              <a:rPr lang="es-CL" dirty="0"/>
              <a:t> para volver al CRUD.</a:t>
            </a:r>
          </a:p>
        </p:txBody>
      </p:sp>
      <p:sp>
        <p:nvSpPr>
          <p:cNvPr id="16" name="Bocadillo: rectángulo con esquinas redondeadas 15">
            <a:extLst>
              <a:ext uri="{FF2B5EF4-FFF2-40B4-BE49-F238E27FC236}">
                <a16:creationId xmlns:a16="http://schemas.microsoft.com/office/drawing/2014/main" id="{984195B2-1308-E5B0-3B68-CC8B593AC02E}"/>
              </a:ext>
            </a:extLst>
          </p:cNvPr>
          <p:cNvSpPr/>
          <p:nvPr/>
        </p:nvSpPr>
        <p:spPr>
          <a:xfrm>
            <a:off x="13328650" y="7960977"/>
            <a:ext cx="2819400" cy="1143000"/>
          </a:xfrm>
          <a:prstGeom prst="wedgeRoundRectCallout">
            <a:avLst>
              <a:gd name="adj1" fmla="val -138980"/>
              <a:gd name="adj2" fmla="val -89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Variable de contexto que contendría el texto “OK, datos grabados”.</a:t>
            </a:r>
          </a:p>
        </p:txBody>
      </p:sp>
    </p:spTree>
    <p:extLst>
      <p:ext uri="{BB962C8B-B14F-4D97-AF65-F5344CB8AC3E}">
        <p14:creationId xmlns:p14="http://schemas.microsoft.com/office/powerpoint/2010/main" val="3872611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AGREGAR  DATOS</a:t>
            </a:r>
            <a:endParaRPr lang="es-CL" dirty="0"/>
          </a:p>
        </p:txBody>
      </p:sp>
      <p:sp>
        <p:nvSpPr>
          <p:cNvPr id="3" name="Marcador de texto 2"/>
          <p:cNvSpPr>
            <a:spLocks noGrp="1"/>
          </p:cNvSpPr>
          <p:nvPr>
            <p:ph type="body" sz="quarter" idx="12"/>
          </p:nvPr>
        </p:nvSpPr>
        <p:spPr>
          <a:xfrm>
            <a:off x="2203450" y="2911475"/>
            <a:ext cx="15392400" cy="3877985"/>
          </a:xfrm>
        </p:spPr>
        <p:txBody>
          <a:bodyPr/>
          <a:lstStyle/>
          <a:p>
            <a:pPr algn="just"/>
            <a:r>
              <a:rPr lang="es-ES_tradnl" sz="3600" dirty="0"/>
              <a:t>Al pinchar el botón Agregar se invoca la ruta alumnoAdd, el flujo del programa va al archivo urls.py y luego se redirige el flujo a la función alumnosAdd. En la línea 20 se pregunta si </a:t>
            </a:r>
            <a:r>
              <a:rPr lang="es-ES_tradnl" sz="3600" b="1" dirty="0"/>
              <a:t>request</a:t>
            </a:r>
            <a:r>
              <a:rPr lang="es-ES_tradnl" sz="3600" dirty="0"/>
              <a:t> es distinto de “POST” y la respuesta es FALSE, en esta ocasión la petición viene desde un formulario con </a:t>
            </a:r>
            <a:r>
              <a:rPr lang="es-ES_tradnl" sz="3600" b="1" dirty="0"/>
              <a:t>METHOD=“POST”</a:t>
            </a:r>
            <a:r>
              <a:rPr lang="es-ES_tradnl" sz="3600" dirty="0"/>
              <a:t>, por lo tanto el flujo salta al else: (línea 26). </a:t>
            </a:r>
          </a:p>
          <a:p>
            <a:pPr algn="just"/>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5" name="Imagen 4">
            <a:extLst>
              <a:ext uri="{FF2B5EF4-FFF2-40B4-BE49-F238E27FC236}">
                <a16:creationId xmlns:a16="http://schemas.microsoft.com/office/drawing/2014/main" id="{B2DA2CA8-FF21-A637-64F2-472527BD5972}"/>
              </a:ext>
            </a:extLst>
          </p:cNvPr>
          <p:cNvPicPr>
            <a:picLocks noChangeAspect="1"/>
          </p:cNvPicPr>
          <p:nvPr/>
        </p:nvPicPr>
        <p:blipFill>
          <a:blip r:embed="rId3"/>
          <a:stretch>
            <a:fillRect/>
          </a:stretch>
        </p:blipFill>
        <p:spPr>
          <a:xfrm>
            <a:off x="3590135" y="6492875"/>
            <a:ext cx="13091315" cy="2667000"/>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97632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CRUD</a:t>
            </a:r>
            <a:endParaRPr lang="es-CL"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6" name="Imagen 5">
            <a:extLst>
              <a:ext uri="{FF2B5EF4-FFF2-40B4-BE49-F238E27FC236}">
                <a16:creationId xmlns:a16="http://schemas.microsoft.com/office/drawing/2014/main" id="{B2F4734A-B5A4-EC94-EBF5-AE1A3A0E9EC8}"/>
              </a:ext>
            </a:extLst>
          </p:cNvPr>
          <p:cNvPicPr>
            <a:picLocks noChangeAspect="1"/>
          </p:cNvPicPr>
          <p:nvPr/>
        </p:nvPicPr>
        <p:blipFill>
          <a:blip r:embed="rId3"/>
          <a:stretch>
            <a:fillRect/>
          </a:stretch>
        </p:blipFill>
        <p:spPr>
          <a:xfrm>
            <a:off x="6080125" y="2397886"/>
            <a:ext cx="8705850" cy="7934325"/>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cxnSp>
        <p:nvCxnSpPr>
          <p:cNvPr id="10" name="Conector: angular 9">
            <a:extLst>
              <a:ext uri="{FF2B5EF4-FFF2-40B4-BE49-F238E27FC236}">
                <a16:creationId xmlns:a16="http://schemas.microsoft.com/office/drawing/2014/main" id="{509C8D08-2A4E-EBB2-2A7F-05AB1F01A15D}"/>
              </a:ext>
            </a:extLst>
          </p:cNvPr>
          <p:cNvCxnSpPr/>
          <p:nvPr/>
        </p:nvCxnSpPr>
        <p:spPr>
          <a:xfrm rot="16200000" flipH="1">
            <a:off x="11118850" y="5045075"/>
            <a:ext cx="1524000" cy="1371600"/>
          </a:xfrm>
          <a:prstGeom prst="bentConnector3">
            <a:avLst>
              <a:gd name="adj1" fmla="val -1429"/>
            </a:avLst>
          </a:prstGeom>
          <a:ln>
            <a:tailEnd type="triangle"/>
          </a:ln>
        </p:spPr>
        <p:style>
          <a:lnRef idx="3">
            <a:schemeClr val="accent1"/>
          </a:lnRef>
          <a:fillRef idx="0">
            <a:schemeClr val="accent1"/>
          </a:fillRef>
          <a:effectRef idx="2">
            <a:schemeClr val="accent1"/>
          </a:effectRef>
          <a:fontRef idx="minor">
            <a:schemeClr val="tx1"/>
          </a:fontRef>
        </p:style>
      </p:cxnSp>
      <p:sp>
        <p:nvSpPr>
          <p:cNvPr id="12" name="Bocadillo: ovalado 11">
            <a:extLst>
              <a:ext uri="{FF2B5EF4-FFF2-40B4-BE49-F238E27FC236}">
                <a16:creationId xmlns:a16="http://schemas.microsoft.com/office/drawing/2014/main" id="{EB263BE3-9E42-46D2-3034-1BF598DD4A88}"/>
              </a:ext>
            </a:extLst>
          </p:cNvPr>
          <p:cNvSpPr/>
          <p:nvPr/>
        </p:nvSpPr>
        <p:spPr>
          <a:xfrm>
            <a:off x="1060450" y="3140075"/>
            <a:ext cx="4038600" cy="1828799"/>
          </a:xfrm>
          <a:prstGeom prst="wedgeEllipseCallout">
            <a:avLst>
              <a:gd name="adj1" fmla="val 112811"/>
              <a:gd name="adj2" fmla="val 151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Se recuperan los datos del formulario y se asignan a variables locales.</a:t>
            </a:r>
          </a:p>
        </p:txBody>
      </p:sp>
      <p:sp>
        <p:nvSpPr>
          <p:cNvPr id="13" name="Bocadillo: ovalado 12">
            <a:extLst>
              <a:ext uri="{FF2B5EF4-FFF2-40B4-BE49-F238E27FC236}">
                <a16:creationId xmlns:a16="http://schemas.microsoft.com/office/drawing/2014/main" id="{DBC0FDC3-6063-CC0C-50C1-DB13F858F235}"/>
              </a:ext>
            </a:extLst>
          </p:cNvPr>
          <p:cNvSpPr/>
          <p:nvPr/>
        </p:nvSpPr>
        <p:spPr>
          <a:xfrm>
            <a:off x="908050" y="5426077"/>
            <a:ext cx="4038600" cy="1828799"/>
          </a:xfrm>
          <a:prstGeom prst="wedgeEllipseCallout">
            <a:avLst>
              <a:gd name="adj1" fmla="val 112811"/>
              <a:gd name="adj2" fmla="val 151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Se buscar el objeto Género correspondiente al género ingresado en el formulario y se asigna al objeto </a:t>
            </a:r>
            <a:r>
              <a:rPr lang="es-CL" dirty="0" err="1"/>
              <a:t>objGenero</a:t>
            </a:r>
            <a:r>
              <a:rPr lang="es-CL" dirty="0"/>
              <a:t>.</a:t>
            </a:r>
          </a:p>
        </p:txBody>
      </p:sp>
      <p:sp>
        <p:nvSpPr>
          <p:cNvPr id="14" name="Bocadillo: ovalado 13">
            <a:extLst>
              <a:ext uri="{FF2B5EF4-FFF2-40B4-BE49-F238E27FC236}">
                <a16:creationId xmlns:a16="http://schemas.microsoft.com/office/drawing/2014/main" id="{2341362E-8345-1FA6-845E-8547279A34EA}"/>
              </a:ext>
            </a:extLst>
          </p:cNvPr>
          <p:cNvSpPr/>
          <p:nvPr/>
        </p:nvSpPr>
        <p:spPr>
          <a:xfrm>
            <a:off x="14014450" y="4664076"/>
            <a:ext cx="4038600" cy="1828799"/>
          </a:xfrm>
          <a:prstGeom prst="wedgeEllipseCallout">
            <a:avLst>
              <a:gd name="adj1" fmla="val -83685"/>
              <a:gd name="adj2" fmla="val 857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Se crea un objeto Alumno llamado </a:t>
            </a:r>
            <a:r>
              <a:rPr lang="es-CL" dirty="0" err="1"/>
              <a:t>obj</a:t>
            </a:r>
            <a:endParaRPr lang="es-CL" dirty="0"/>
          </a:p>
        </p:txBody>
      </p:sp>
      <p:sp>
        <p:nvSpPr>
          <p:cNvPr id="15" name="Bocadillo: ovalado 14">
            <a:extLst>
              <a:ext uri="{FF2B5EF4-FFF2-40B4-BE49-F238E27FC236}">
                <a16:creationId xmlns:a16="http://schemas.microsoft.com/office/drawing/2014/main" id="{C8179F0E-1E7E-8803-99FA-63ED99A36FB0}"/>
              </a:ext>
            </a:extLst>
          </p:cNvPr>
          <p:cNvSpPr/>
          <p:nvPr/>
        </p:nvSpPr>
        <p:spPr>
          <a:xfrm>
            <a:off x="1670050" y="7712079"/>
            <a:ext cx="4038600" cy="1828799"/>
          </a:xfrm>
          <a:prstGeom prst="wedgeEllipseCallout">
            <a:avLst>
              <a:gd name="adj1" fmla="val 97851"/>
              <a:gd name="adj2" fmla="val 562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Se graba el objeto en la tabla y retorna al formulario.</a:t>
            </a:r>
          </a:p>
        </p:txBody>
      </p:sp>
    </p:spTree>
    <p:extLst>
      <p:ext uri="{BB962C8B-B14F-4D97-AF65-F5344CB8AC3E}">
        <p14:creationId xmlns:p14="http://schemas.microsoft.com/office/powerpoint/2010/main" val="874984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54075"/>
            <a:ext cx="10058400" cy="738664"/>
          </a:xfrm>
        </p:spPr>
        <p:txBody>
          <a:bodyPr/>
          <a:lstStyle/>
          <a:p>
            <a:r>
              <a:rPr lang="es-ES_tradnl" dirty="0"/>
              <a:t>RESUMEN DE LA ACTIVIDAD</a:t>
            </a:r>
          </a:p>
        </p:txBody>
      </p:sp>
      <p:sp>
        <p:nvSpPr>
          <p:cNvPr id="4" name="Marcador de texto 1">
            <a:extLst>
              <a:ext uri="{FF2B5EF4-FFF2-40B4-BE49-F238E27FC236}">
                <a16:creationId xmlns:a16="http://schemas.microsoft.com/office/drawing/2014/main" id="{F4ACCB78-0E69-4880-A94D-FD412F76E172}"/>
              </a:ext>
            </a:extLst>
          </p:cNvPr>
          <p:cNvSpPr>
            <a:spLocks noGrp="1"/>
          </p:cNvSpPr>
          <p:nvPr>
            <p:ph type="body" idx="4294967295"/>
          </p:nvPr>
        </p:nvSpPr>
        <p:spPr>
          <a:xfrm>
            <a:off x="1212850" y="2987675"/>
            <a:ext cx="17449800" cy="2769989"/>
          </a:xfrm>
          <a:prstGeom prst="rect">
            <a:avLst/>
          </a:prstGeom>
        </p:spPr>
        <p:txBody>
          <a:bodyPr/>
          <a:lstStyle/>
          <a:p>
            <a:endParaRPr lang="es-CL" sz="3600" dirty="0">
              <a:latin typeface="Arial" panose="020B0604020202020204" pitchFamily="34" charset="0"/>
              <a:cs typeface="Arial" panose="020B0604020202020204" pitchFamily="34" charset="0"/>
            </a:endParaRPr>
          </a:p>
          <a:p>
            <a:endParaRPr lang="es-CL" sz="3600" dirty="0">
              <a:latin typeface="Arial" panose="020B0604020202020204" pitchFamily="34" charset="0"/>
              <a:cs typeface="Arial" panose="020B0604020202020204" pitchFamily="34" charset="0"/>
            </a:endParaRPr>
          </a:p>
          <a:p>
            <a:r>
              <a:rPr lang="es-CL" sz="3600" dirty="0">
                <a:latin typeface="Arial" panose="020B0604020202020204" pitchFamily="34" charset="0"/>
                <a:cs typeface="Arial" panose="020B0604020202020204" pitchFamily="34" charset="0"/>
              </a:rPr>
              <a:t>Continuaremos con la explicación de las opciones Eliminar y Modificar en la próxima presentación.</a:t>
            </a:r>
          </a:p>
          <a:p>
            <a:endParaRPr lang="es-CL" sz="3600"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FE03CDFA-C19E-18BB-99AB-4FEF161E35FC}"/>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spTree>
    <p:extLst>
      <p:ext uri="{BB962C8B-B14F-4D97-AF65-F5344CB8AC3E}">
        <p14:creationId xmlns:p14="http://schemas.microsoft.com/office/powerpoint/2010/main" val="926987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INTRODUCCIÓN</a:t>
            </a:r>
            <a:endParaRPr lang="es-CL" dirty="0"/>
          </a:p>
        </p:txBody>
      </p:sp>
      <p:sp>
        <p:nvSpPr>
          <p:cNvPr id="3" name="Marcador de texto 2"/>
          <p:cNvSpPr>
            <a:spLocks noGrp="1"/>
          </p:cNvSpPr>
          <p:nvPr>
            <p:ph type="body" sz="quarter" idx="12"/>
          </p:nvPr>
        </p:nvSpPr>
        <p:spPr>
          <a:xfrm>
            <a:off x="2203450" y="2911475"/>
            <a:ext cx="15392400" cy="2215991"/>
          </a:xfrm>
        </p:spPr>
        <p:txBody>
          <a:bodyPr/>
          <a:lstStyle/>
          <a:p>
            <a:pPr algn="just"/>
            <a:r>
              <a:rPr lang="es-ES_tradnl" sz="3600" dirty="0"/>
              <a:t>En el módulo anterior trabajamos con ORM, creamos la clase Alumno en el archivo models.py y aplicamos las técnicas necesarias para transformarla en una tabla. En este módulo crearemos un CRUD para la tabla Alumno, con una interfaz y códigos minimalistas, pero fácil de comprender. </a:t>
            </a:r>
            <a:endParaRPr lang="es-CL" dirty="0"/>
          </a:p>
        </p:txBody>
      </p:sp>
      <p:pic>
        <p:nvPicPr>
          <p:cNvPr id="4" name="Imagen 3">
            <a:extLst>
              <a:ext uri="{FF2B5EF4-FFF2-40B4-BE49-F238E27FC236}">
                <a16:creationId xmlns:a16="http://schemas.microsoft.com/office/drawing/2014/main" id="{25F30FEF-2747-ECD8-988F-F58C5E777C75}"/>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spTree>
    <p:extLst>
      <p:ext uri="{BB962C8B-B14F-4D97-AF65-F5344CB8AC3E}">
        <p14:creationId xmlns:p14="http://schemas.microsoft.com/office/powerpoint/2010/main" val="2042176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a:xfrm>
            <a:off x="5099050" y="6044265"/>
            <a:ext cx="10668000" cy="830997"/>
          </a:xfrm>
          <a:solidFill>
            <a:srgbClr val="317DE2"/>
          </a:solidFill>
        </p:spPr>
        <p:txBody>
          <a:bodyPr wrap="square" lIns="0" tIns="0" rIns="0" bIns="0" anchor="ctr">
            <a:spAutoFit/>
          </a:bodyPr>
          <a:lstStyle/>
          <a:p>
            <a:r>
              <a:rPr lang="es-ES" dirty="0"/>
              <a:t>CRUD USANDO ORM</a:t>
            </a:r>
            <a:endParaRPr lang="es-CL" dirty="0"/>
          </a:p>
        </p:txBody>
      </p:sp>
    </p:spTree>
    <p:extLst>
      <p:ext uri="{BB962C8B-B14F-4D97-AF65-F5344CB8AC3E}">
        <p14:creationId xmlns:p14="http://schemas.microsoft.com/office/powerpoint/2010/main" val="558420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CONTENIDOS</a:t>
            </a:r>
            <a:endParaRPr lang="es-CL" dirty="0"/>
          </a:p>
        </p:txBody>
      </p:sp>
      <p:sp>
        <p:nvSpPr>
          <p:cNvPr id="3" name="Marcador de texto 2"/>
          <p:cNvSpPr>
            <a:spLocks noGrp="1"/>
          </p:cNvSpPr>
          <p:nvPr>
            <p:ph type="body" sz="quarter" idx="12"/>
          </p:nvPr>
        </p:nvSpPr>
        <p:spPr>
          <a:xfrm>
            <a:off x="2016124" y="3368675"/>
            <a:ext cx="18087976" cy="4739759"/>
          </a:xfrm>
        </p:spPr>
        <p:txBody>
          <a:bodyPr wrap="square" lIns="0" tIns="0" rIns="0" bIns="0" anchor="t">
            <a:spAutoFit/>
          </a:bodyPr>
          <a:lstStyle/>
          <a:p>
            <a:pPr algn="just"/>
            <a:endParaRPr lang="es-ES_tradnl" sz="3600" dirty="0"/>
          </a:p>
          <a:p>
            <a:pPr marL="342900" indent="-342900" algn="just">
              <a:buFont typeface="Arial" panose="020B0604020202020204" pitchFamily="34" charset="0"/>
              <a:buChar char="•"/>
            </a:pPr>
            <a:r>
              <a:rPr lang="es-ES_tradnl" sz="3600" dirty="0"/>
              <a:t>CRUD</a:t>
            </a:r>
          </a:p>
          <a:p>
            <a:pPr marL="342900" indent="-342900" algn="just">
              <a:buFont typeface="Arial" panose="020B0604020202020204" pitchFamily="34" charset="0"/>
              <a:buChar char="•"/>
            </a:pPr>
            <a:r>
              <a:rPr lang="es-ES_tradnl" sz="3600" dirty="0"/>
              <a:t>Estructura de archivos</a:t>
            </a:r>
          </a:p>
          <a:p>
            <a:pPr marL="342900" indent="-342900" algn="just">
              <a:buFont typeface="Arial" panose="020B0604020202020204" pitchFamily="34" charset="0"/>
              <a:buChar char="•"/>
            </a:pPr>
            <a:r>
              <a:rPr lang="es-ES_tradnl" sz="3600" dirty="0"/>
              <a:t>Interfaz para el CRUD</a:t>
            </a:r>
          </a:p>
          <a:p>
            <a:pPr marL="342900" indent="-342900" algn="just">
              <a:buFont typeface="Arial" panose="020B0604020202020204" pitchFamily="34" charset="0"/>
              <a:buChar char="•"/>
            </a:pPr>
            <a:r>
              <a:rPr lang="es-ES_tradnl" sz="3600" dirty="0"/>
              <a:t>Listar para editar</a:t>
            </a:r>
          </a:p>
          <a:p>
            <a:pPr marL="342900" indent="-342900" algn="just">
              <a:buFont typeface="Arial" panose="020B0604020202020204" pitchFamily="34" charset="0"/>
              <a:buChar char="•"/>
            </a:pPr>
            <a:r>
              <a:rPr lang="es-ES_tradnl" sz="3600" dirty="0"/>
              <a:t>Agregar</a:t>
            </a:r>
          </a:p>
          <a:p>
            <a:pPr algn="just"/>
            <a:endParaRPr lang="es-ES_tradnl" sz="3600" dirty="0">
              <a:latin typeface="Arial"/>
              <a:cs typeface="Arial"/>
            </a:endParaRPr>
          </a:p>
          <a:p>
            <a:pPr marL="342900" indent="-342900" algn="just">
              <a:buFont typeface="Arial" panose="020B0604020202020204" pitchFamily="34" charset="0"/>
              <a:buChar char="•"/>
            </a:pPr>
            <a:endParaRPr lang="es-ES_tradnl" sz="3600" dirty="0"/>
          </a:p>
          <a:p>
            <a:pPr marL="342900" indent="-342900" algn="just">
              <a:buFont typeface="Arial" panose="020B0604020202020204" pitchFamily="34" charset="0"/>
              <a:buChar char="•"/>
            </a:pPr>
            <a:endParaRPr lang="es-CL" dirty="0"/>
          </a:p>
        </p:txBody>
      </p:sp>
      <p:pic>
        <p:nvPicPr>
          <p:cNvPr id="4" name="Imagen 3">
            <a:extLst>
              <a:ext uri="{FF2B5EF4-FFF2-40B4-BE49-F238E27FC236}">
                <a16:creationId xmlns:a16="http://schemas.microsoft.com/office/drawing/2014/main" id="{2583A5D8-56C4-090E-F7C8-B1F87E572402}"/>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spTree>
    <p:extLst>
      <p:ext uri="{BB962C8B-B14F-4D97-AF65-F5344CB8AC3E}">
        <p14:creationId xmlns:p14="http://schemas.microsoft.com/office/powerpoint/2010/main" val="414800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CRUD</a:t>
            </a:r>
            <a:endParaRPr lang="es-CL" dirty="0"/>
          </a:p>
        </p:txBody>
      </p:sp>
      <p:sp>
        <p:nvSpPr>
          <p:cNvPr id="3" name="Marcador de texto 2"/>
          <p:cNvSpPr>
            <a:spLocks noGrp="1"/>
          </p:cNvSpPr>
          <p:nvPr>
            <p:ph type="body" sz="quarter" idx="12"/>
          </p:nvPr>
        </p:nvSpPr>
        <p:spPr>
          <a:xfrm>
            <a:off x="2203450" y="2911475"/>
            <a:ext cx="15392400" cy="3877985"/>
          </a:xfrm>
        </p:spPr>
        <p:txBody>
          <a:bodyPr/>
          <a:lstStyle/>
          <a:p>
            <a:pPr algn="just"/>
            <a:r>
              <a:rPr lang="es-ES" sz="3600" dirty="0"/>
              <a:t>CRUD es un acrónimo y sus siglas corresponden a Create, Retrieve, Update y Delete.  En español nos referimos al CRUD como “Mantenedor”.</a:t>
            </a:r>
          </a:p>
          <a:p>
            <a:pPr algn="just"/>
            <a:endParaRPr lang="es-ES" sz="3600" dirty="0"/>
          </a:p>
          <a:p>
            <a:pPr algn="just"/>
            <a:r>
              <a:rPr lang="es-ES" sz="3600" dirty="0"/>
              <a:t>Mediante un lenguaje de programación codificamos para crear una interfaz gráfica y las acciones que permitan realizar las siguientes operaciones con los datos: Agregar, Buscar, Modificar y Eliminar.</a:t>
            </a:r>
          </a:p>
          <a:p>
            <a:pPr algn="just"/>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6" name="Imagen 5">
            <a:extLst>
              <a:ext uri="{FF2B5EF4-FFF2-40B4-BE49-F238E27FC236}">
                <a16:creationId xmlns:a16="http://schemas.microsoft.com/office/drawing/2014/main" id="{CA19C79B-E0C0-A296-8B7F-7DDAC1015DBC}"/>
              </a:ext>
            </a:extLst>
          </p:cNvPr>
          <p:cNvPicPr>
            <a:picLocks noChangeAspect="1"/>
          </p:cNvPicPr>
          <p:nvPr/>
        </p:nvPicPr>
        <p:blipFill>
          <a:blip r:embed="rId3"/>
          <a:stretch>
            <a:fillRect/>
          </a:stretch>
        </p:blipFill>
        <p:spPr>
          <a:xfrm>
            <a:off x="6546850" y="6645275"/>
            <a:ext cx="7387561" cy="3642299"/>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74434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1477328"/>
          </a:xfrm>
        </p:spPr>
        <p:txBody>
          <a:bodyPr/>
          <a:lstStyle/>
          <a:p>
            <a:r>
              <a:rPr lang="es-ES_tradnl" dirty="0"/>
              <a:t>CRUD ESTRUCTURA DE ARCHIVOS</a:t>
            </a:r>
            <a:endParaRPr lang="es-CL" dirty="0"/>
          </a:p>
        </p:txBody>
      </p:sp>
      <p:sp>
        <p:nvSpPr>
          <p:cNvPr id="3" name="Marcador de texto 2"/>
          <p:cNvSpPr>
            <a:spLocks noGrp="1"/>
          </p:cNvSpPr>
          <p:nvPr>
            <p:ph type="body" sz="quarter" idx="12"/>
          </p:nvPr>
        </p:nvSpPr>
        <p:spPr>
          <a:xfrm>
            <a:off x="6242050" y="3096079"/>
            <a:ext cx="11201400" cy="4431983"/>
          </a:xfrm>
        </p:spPr>
        <p:txBody>
          <a:bodyPr/>
          <a:lstStyle/>
          <a:p>
            <a:pPr algn="just"/>
            <a:r>
              <a:rPr lang="es-ES" sz="3600" dirty="0"/>
              <a:t>Para nuestra </a:t>
            </a:r>
            <a:r>
              <a:rPr lang="es-ES" sz="3600" b="1" dirty="0"/>
              <a:t>App alumnos </a:t>
            </a:r>
            <a:r>
              <a:rPr lang="es-ES" sz="3600" dirty="0"/>
              <a:t>debemos crear la estructura que se muestra en la imagen.  </a:t>
            </a:r>
          </a:p>
          <a:p>
            <a:pPr algn="just"/>
            <a:endParaRPr lang="es-ES" sz="3600" dirty="0"/>
          </a:p>
          <a:p>
            <a:pPr algn="just"/>
            <a:r>
              <a:rPr lang="es-ES" sz="3600" dirty="0"/>
              <a:t>Ya conocemos esta estructura, en el módulo anterior listamos todos los alumnos de la tabla y para ello tuvimos que trabajar en los archivos urls.py y views.py para finalmente mostrar la salida en index.html.</a:t>
            </a:r>
          </a:p>
          <a:p>
            <a:pPr algn="just"/>
            <a:r>
              <a:rPr lang="es-ES_tradnl" sz="3600" dirty="0"/>
              <a:t> </a:t>
            </a:r>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7" name="Imagen 6">
            <a:extLst>
              <a:ext uri="{FF2B5EF4-FFF2-40B4-BE49-F238E27FC236}">
                <a16:creationId xmlns:a16="http://schemas.microsoft.com/office/drawing/2014/main" id="{E0EF7DA7-7202-BFD5-0AB1-07E33920FC73}"/>
              </a:ext>
            </a:extLst>
          </p:cNvPr>
          <p:cNvPicPr>
            <a:picLocks noChangeAspect="1"/>
          </p:cNvPicPr>
          <p:nvPr/>
        </p:nvPicPr>
        <p:blipFill>
          <a:blip r:embed="rId3"/>
          <a:stretch>
            <a:fillRect/>
          </a:stretch>
        </p:blipFill>
        <p:spPr>
          <a:xfrm>
            <a:off x="2491014" y="3063875"/>
            <a:ext cx="3276600" cy="7029450"/>
          </a:xfrm>
          <a:prstGeom prst="rect">
            <a:avLst/>
          </a:prstGeom>
        </p:spPr>
      </p:pic>
    </p:spTree>
    <p:extLst>
      <p:ext uri="{BB962C8B-B14F-4D97-AF65-F5344CB8AC3E}">
        <p14:creationId xmlns:p14="http://schemas.microsoft.com/office/powerpoint/2010/main" val="741447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INTERFAZ PARA EL CRUD</a:t>
            </a:r>
            <a:endParaRPr lang="es-CL" dirty="0"/>
          </a:p>
        </p:txBody>
      </p:sp>
      <p:sp>
        <p:nvSpPr>
          <p:cNvPr id="3" name="Marcador de texto 2"/>
          <p:cNvSpPr>
            <a:spLocks noGrp="1"/>
          </p:cNvSpPr>
          <p:nvPr>
            <p:ph type="body" sz="quarter" idx="12"/>
          </p:nvPr>
        </p:nvSpPr>
        <p:spPr>
          <a:xfrm>
            <a:off x="2203450" y="2911475"/>
            <a:ext cx="15392400" cy="7201972"/>
          </a:xfrm>
        </p:spPr>
        <p:txBody>
          <a:bodyPr/>
          <a:lstStyle/>
          <a:p>
            <a:pPr algn="just"/>
            <a:r>
              <a:rPr lang="es-ES" sz="3600" dirty="0"/>
              <a:t>La interfaz es minimalista pero funcional.  Desde aquí realizaremos las acciones del CRUD. </a:t>
            </a:r>
          </a:p>
          <a:p>
            <a:pPr algn="just"/>
            <a:endParaRPr lang="es-ES" sz="3600" dirty="0"/>
          </a:p>
          <a:p>
            <a:pPr algn="just"/>
            <a:endParaRPr lang="es-ES" sz="3600" dirty="0"/>
          </a:p>
          <a:p>
            <a:pPr algn="just"/>
            <a:endParaRPr lang="es-ES" sz="3600" dirty="0"/>
          </a:p>
          <a:p>
            <a:pPr algn="just"/>
            <a:endParaRPr lang="es-ES" sz="3600" dirty="0"/>
          </a:p>
          <a:p>
            <a:pPr algn="just"/>
            <a:endParaRPr lang="es-ES" sz="3600" dirty="0"/>
          </a:p>
          <a:p>
            <a:pPr algn="just"/>
            <a:endParaRPr lang="es-ES" sz="3600" dirty="0"/>
          </a:p>
          <a:p>
            <a:pPr algn="just"/>
            <a:endParaRPr lang="es-ES" sz="3600" dirty="0"/>
          </a:p>
          <a:p>
            <a:pPr algn="just"/>
            <a:endParaRPr lang="es-ES" sz="3600" dirty="0"/>
          </a:p>
          <a:p>
            <a:pPr algn="just"/>
            <a:r>
              <a:rPr lang="es-ES" sz="3600" dirty="0"/>
              <a:t>Vemos claramente las acciones del CRUD excepto buscar (Retrieve o Read) ya que esta acción va en forma interna, para modificar primero buscar el elemento y presenta la información. </a:t>
            </a:r>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6" name="Imagen 5">
            <a:extLst>
              <a:ext uri="{FF2B5EF4-FFF2-40B4-BE49-F238E27FC236}">
                <a16:creationId xmlns:a16="http://schemas.microsoft.com/office/drawing/2014/main" id="{E0C05FEF-8300-350C-CEDE-CD1345C88C0C}"/>
              </a:ext>
            </a:extLst>
          </p:cNvPr>
          <p:cNvPicPr>
            <a:picLocks noChangeAspect="1"/>
          </p:cNvPicPr>
          <p:nvPr/>
        </p:nvPicPr>
        <p:blipFill>
          <a:blip r:embed="rId3"/>
          <a:stretch>
            <a:fillRect/>
          </a:stretch>
        </p:blipFill>
        <p:spPr>
          <a:xfrm>
            <a:off x="7080250" y="4019471"/>
            <a:ext cx="5423731" cy="3886200"/>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7910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LISTAR PARA EDITAR</a:t>
            </a:r>
            <a:endParaRPr lang="es-CL" dirty="0"/>
          </a:p>
        </p:txBody>
      </p:sp>
      <p:sp>
        <p:nvSpPr>
          <p:cNvPr id="3" name="Marcador de texto 2"/>
          <p:cNvSpPr>
            <a:spLocks noGrp="1"/>
          </p:cNvSpPr>
          <p:nvPr>
            <p:ph type="body" sz="quarter" idx="12"/>
          </p:nvPr>
        </p:nvSpPr>
        <p:spPr>
          <a:xfrm>
            <a:off x="2203450" y="2911475"/>
            <a:ext cx="15392400" cy="3816429"/>
          </a:xfrm>
        </p:spPr>
        <p:txBody>
          <a:bodyPr/>
          <a:lstStyle/>
          <a:p>
            <a:pPr algn="just"/>
            <a:r>
              <a:rPr lang="es-ES" sz="3600" dirty="0"/>
              <a:t>Para lograr este objetivo debemos realizar lo siguiente:</a:t>
            </a:r>
          </a:p>
          <a:p>
            <a:pPr algn="just"/>
            <a:endParaRPr lang="es-ES" sz="3600" dirty="0"/>
          </a:p>
          <a:p>
            <a:pPr algn="just"/>
            <a:r>
              <a:rPr lang="es-ES" sz="3600" dirty="0"/>
              <a:t>Paso 1:  Agregar la siguiente ruta al urls.py.</a:t>
            </a:r>
          </a:p>
          <a:p>
            <a:pPr algn="just"/>
            <a:r>
              <a:rPr lang="es-ES" sz="3600" dirty="0"/>
              <a:t>            </a:t>
            </a:r>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path</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'crud'</a:t>
            </a:r>
            <a:r>
              <a:rPr lang="en-US" sz="3200" b="0" dirty="0">
                <a:solidFill>
                  <a:srgbClr val="D4D4D4"/>
                </a:solidFill>
                <a:effectLst/>
                <a:latin typeface="Consolas" panose="020B0609020204030204" pitchFamily="49" charset="0"/>
              </a:rPr>
              <a:t>, </a:t>
            </a:r>
            <a:r>
              <a:rPr lang="en-US" sz="3200" b="0" dirty="0">
                <a:solidFill>
                  <a:srgbClr val="4EC9B0"/>
                </a:solidFill>
                <a:effectLst/>
                <a:latin typeface="Consolas" panose="020B0609020204030204" pitchFamily="49" charset="0"/>
              </a:rPr>
              <a:t>views</a:t>
            </a:r>
            <a:r>
              <a:rPr lang="en-US" sz="3200" b="0" dirty="0">
                <a:solidFill>
                  <a:srgbClr val="D4D4D4"/>
                </a:solidFill>
                <a:effectLst/>
                <a:latin typeface="Consolas" panose="020B0609020204030204" pitchFamily="49" charset="0"/>
              </a:rPr>
              <a:t>.</a:t>
            </a:r>
            <a:r>
              <a:rPr lang="en-US" sz="3200" b="0" dirty="0">
                <a:solidFill>
                  <a:srgbClr val="DCDCAA"/>
                </a:solidFill>
                <a:effectLst/>
                <a:latin typeface="Consolas" panose="020B0609020204030204" pitchFamily="49" charset="0"/>
              </a:rPr>
              <a:t>crud</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name</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'crud’</a:t>
            </a:r>
            <a:r>
              <a:rPr lang="en-US" sz="3200" b="0" dirty="0">
                <a:solidFill>
                  <a:srgbClr val="D4D4D4"/>
                </a:solidFill>
                <a:effectLst/>
                <a:latin typeface="Consolas" panose="020B0609020204030204" pitchFamily="49" charset="0"/>
              </a:rPr>
              <a:t>),</a:t>
            </a:r>
          </a:p>
          <a:p>
            <a:pPr algn="just"/>
            <a:endParaRPr lang="en-US" sz="3200" dirty="0">
              <a:solidFill>
                <a:srgbClr val="D4D4D4"/>
              </a:solidFill>
              <a:latin typeface="Consolas" panose="020B0609020204030204" pitchFamily="49" charset="0"/>
            </a:endParaRPr>
          </a:p>
          <a:p>
            <a:pPr algn="just"/>
            <a:r>
              <a:rPr lang="es-ES" sz="3600" dirty="0"/>
              <a:t>Paso 2:  Agregar la siguiente función en views.py.</a:t>
            </a:r>
            <a:endParaRPr lang="en-US" sz="3600" b="0" dirty="0">
              <a:solidFill>
                <a:srgbClr val="D4D4D4"/>
              </a:solidFill>
              <a:effectLst/>
              <a:latin typeface="Consolas" panose="020B0609020204030204" pitchFamily="49" charset="0"/>
            </a:endParaRPr>
          </a:p>
          <a:p>
            <a:pPr algn="just"/>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6" name="Imagen 5">
            <a:extLst>
              <a:ext uri="{FF2B5EF4-FFF2-40B4-BE49-F238E27FC236}">
                <a16:creationId xmlns:a16="http://schemas.microsoft.com/office/drawing/2014/main" id="{732C0301-78D5-747B-D779-9DFC7DA3ACAF}"/>
              </a:ext>
            </a:extLst>
          </p:cNvPr>
          <p:cNvPicPr>
            <a:picLocks noChangeAspect="1"/>
          </p:cNvPicPr>
          <p:nvPr/>
        </p:nvPicPr>
        <p:blipFill>
          <a:blip r:embed="rId3"/>
          <a:stretch>
            <a:fillRect/>
          </a:stretch>
        </p:blipFill>
        <p:spPr>
          <a:xfrm>
            <a:off x="2951413" y="6569075"/>
            <a:ext cx="12504487" cy="2184617"/>
          </a:xfrm>
          <a:prstGeom prst="rect">
            <a:avLst/>
          </a:prstGeom>
        </p:spPr>
      </p:pic>
    </p:spTree>
    <p:extLst>
      <p:ext uri="{BB962C8B-B14F-4D97-AF65-F5344CB8AC3E}">
        <p14:creationId xmlns:p14="http://schemas.microsoft.com/office/powerpoint/2010/main" val="956543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LISTAR PARA EDITAR</a:t>
            </a:r>
            <a:endParaRPr lang="es-CL" dirty="0"/>
          </a:p>
        </p:txBody>
      </p:sp>
      <p:sp>
        <p:nvSpPr>
          <p:cNvPr id="3" name="Marcador de texto 2"/>
          <p:cNvSpPr>
            <a:spLocks noGrp="1"/>
          </p:cNvSpPr>
          <p:nvPr>
            <p:ph type="body" sz="quarter" idx="12"/>
          </p:nvPr>
        </p:nvSpPr>
        <p:spPr>
          <a:xfrm>
            <a:off x="2203451" y="2911475"/>
            <a:ext cx="5943600" cy="2215991"/>
          </a:xfrm>
        </p:spPr>
        <p:txBody>
          <a:bodyPr/>
          <a:lstStyle/>
          <a:p>
            <a:pPr algn="l"/>
            <a:r>
              <a:rPr lang="es-ES" sz="3600" dirty="0"/>
              <a:t>Paso 3:  Crear el archivo alumnos_list.html en la carpeta “templates/alumnos”.</a:t>
            </a:r>
            <a:endParaRPr lang="en-US" sz="3600" b="0" dirty="0">
              <a:solidFill>
                <a:srgbClr val="D4D4D4"/>
              </a:solidFill>
              <a:effectLst/>
              <a:latin typeface="Consolas" panose="020B0609020204030204" pitchFamily="49" charset="0"/>
            </a:endParaRPr>
          </a:p>
          <a:p>
            <a:pPr algn="just"/>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7" name="Imagen 6">
            <a:extLst>
              <a:ext uri="{FF2B5EF4-FFF2-40B4-BE49-F238E27FC236}">
                <a16:creationId xmlns:a16="http://schemas.microsoft.com/office/drawing/2014/main" id="{58227B3E-9BEF-22C6-CBB1-ADD6ADC9B8F0}"/>
              </a:ext>
            </a:extLst>
          </p:cNvPr>
          <p:cNvPicPr>
            <a:picLocks noChangeAspect="1"/>
          </p:cNvPicPr>
          <p:nvPr/>
        </p:nvPicPr>
        <p:blipFill>
          <a:blip r:embed="rId3"/>
          <a:stretch>
            <a:fillRect/>
          </a:stretch>
        </p:blipFill>
        <p:spPr>
          <a:xfrm>
            <a:off x="8537575" y="2225675"/>
            <a:ext cx="9363075" cy="7734300"/>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8" name="Bocadillo: rectángulo con esquinas redondeadas 7">
            <a:extLst>
              <a:ext uri="{FF2B5EF4-FFF2-40B4-BE49-F238E27FC236}">
                <a16:creationId xmlns:a16="http://schemas.microsoft.com/office/drawing/2014/main" id="{7C5A1FF3-0B52-0268-7F0A-84BA2C5F3C9F}"/>
              </a:ext>
            </a:extLst>
          </p:cNvPr>
          <p:cNvSpPr/>
          <p:nvPr/>
        </p:nvSpPr>
        <p:spPr>
          <a:xfrm>
            <a:off x="1320801" y="4945156"/>
            <a:ext cx="3886200" cy="1225390"/>
          </a:xfrm>
          <a:prstGeom prst="wedgeRoundRectCallout">
            <a:avLst>
              <a:gd name="adj1" fmla="val 185889"/>
              <a:gd name="adj2" fmla="val 1613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err="1"/>
              <a:t>Url</a:t>
            </a:r>
            <a:r>
              <a:rPr lang="es-CL" dirty="0"/>
              <a:t> para el botón Agregar, se explicará mas adelante.</a:t>
            </a:r>
          </a:p>
        </p:txBody>
      </p:sp>
      <p:sp>
        <p:nvSpPr>
          <p:cNvPr id="9" name="Bocadillo: rectángulo con esquinas redondeadas 8">
            <a:extLst>
              <a:ext uri="{FF2B5EF4-FFF2-40B4-BE49-F238E27FC236}">
                <a16:creationId xmlns:a16="http://schemas.microsoft.com/office/drawing/2014/main" id="{FB8A7D23-944E-AEE5-5BA0-57B6E433DDD1}"/>
              </a:ext>
            </a:extLst>
          </p:cNvPr>
          <p:cNvSpPr/>
          <p:nvPr/>
        </p:nvSpPr>
        <p:spPr>
          <a:xfrm>
            <a:off x="1974850" y="7407275"/>
            <a:ext cx="3886200" cy="1752600"/>
          </a:xfrm>
          <a:prstGeom prst="wedgeRoundRectCallout">
            <a:avLst>
              <a:gd name="adj1" fmla="val 179586"/>
              <a:gd name="adj2" fmla="val 359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Este div contiene un if que evalúa si en el context viene una variable llamada mensaje, si es así entonces muestra el mensaje.   Acá es utilizado para indicar que el registro fue eliminado.</a:t>
            </a:r>
          </a:p>
        </p:txBody>
      </p:sp>
    </p:spTree>
    <p:extLst>
      <p:ext uri="{BB962C8B-B14F-4D97-AF65-F5344CB8AC3E}">
        <p14:creationId xmlns:p14="http://schemas.microsoft.com/office/powerpoint/2010/main" val="2564778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LISTAR PARA EDITAR</a:t>
            </a:r>
            <a:endParaRPr lang="es-CL"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6" name="Imagen 5">
            <a:extLst>
              <a:ext uri="{FF2B5EF4-FFF2-40B4-BE49-F238E27FC236}">
                <a16:creationId xmlns:a16="http://schemas.microsoft.com/office/drawing/2014/main" id="{942C421C-C83B-8F5F-0210-F88E6D35C15B}"/>
              </a:ext>
            </a:extLst>
          </p:cNvPr>
          <p:cNvPicPr>
            <a:picLocks noChangeAspect="1"/>
          </p:cNvPicPr>
          <p:nvPr/>
        </p:nvPicPr>
        <p:blipFill>
          <a:blip r:embed="rId3"/>
          <a:stretch>
            <a:fillRect/>
          </a:stretch>
        </p:blipFill>
        <p:spPr>
          <a:xfrm>
            <a:off x="4794250" y="2911475"/>
            <a:ext cx="10820400" cy="7429500"/>
          </a:xfrm>
          <a:prstGeom prst="rect">
            <a:avLst/>
          </a:prstGeom>
        </p:spPr>
      </p:pic>
      <p:sp>
        <p:nvSpPr>
          <p:cNvPr id="10" name="Bocadillo: rectángulo con esquinas redondeadas 9">
            <a:extLst>
              <a:ext uri="{FF2B5EF4-FFF2-40B4-BE49-F238E27FC236}">
                <a16:creationId xmlns:a16="http://schemas.microsoft.com/office/drawing/2014/main" id="{459996B9-6F80-DB1A-B3A5-CA03FD162637}"/>
              </a:ext>
            </a:extLst>
          </p:cNvPr>
          <p:cNvSpPr/>
          <p:nvPr/>
        </p:nvSpPr>
        <p:spPr>
          <a:xfrm>
            <a:off x="11195050" y="1844675"/>
            <a:ext cx="4114800" cy="1600200"/>
          </a:xfrm>
          <a:prstGeom prst="wedgeRoundRectCallout">
            <a:avLst>
              <a:gd name="adj1" fmla="val -108041"/>
              <a:gd name="adj2" fmla="val 408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Evalúa si en el context viene una lista llamada alumnos y si contiene información, si es así muestra una tabla con los datos que indican los encabezados.</a:t>
            </a:r>
          </a:p>
        </p:txBody>
      </p:sp>
      <p:sp>
        <p:nvSpPr>
          <p:cNvPr id="11" name="Bocadillo: rectángulo con esquinas redondeadas 10">
            <a:extLst>
              <a:ext uri="{FF2B5EF4-FFF2-40B4-BE49-F238E27FC236}">
                <a16:creationId xmlns:a16="http://schemas.microsoft.com/office/drawing/2014/main" id="{4DE3EF10-DE52-5370-8DEE-958947CEB1CB}"/>
              </a:ext>
            </a:extLst>
          </p:cNvPr>
          <p:cNvSpPr/>
          <p:nvPr/>
        </p:nvSpPr>
        <p:spPr>
          <a:xfrm>
            <a:off x="1320801" y="4945156"/>
            <a:ext cx="3886200" cy="1225390"/>
          </a:xfrm>
          <a:prstGeom prst="wedgeRoundRectCallout">
            <a:avLst>
              <a:gd name="adj1" fmla="val 124544"/>
              <a:gd name="adj2" fmla="val 107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Si alumnos contiene información la muestra en forma de tabla. </a:t>
            </a:r>
          </a:p>
        </p:txBody>
      </p:sp>
      <p:sp>
        <p:nvSpPr>
          <p:cNvPr id="12" name="Bocadillo: rectángulo con esquinas redondeadas 11">
            <a:extLst>
              <a:ext uri="{FF2B5EF4-FFF2-40B4-BE49-F238E27FC236}">
                <a16:creationId xmlns:a16="http://schemas.microsoft.com/office/drawing/2014/main" id="{8CA600FB-95E1-11C9-124C-69AE7E4BF310}"/>
              </a:ext>
            </a:extLst>
          </p:cNvPr>
          <p:cNvSpPr/>
          <p:nvPr/>
        </p:nvSpPr>
        <p:spPr>
          <a:xfrm>
            <a:off x="14789150" y="3957651"/>
            <a:ext cx="4298949" cy="1600200"/>
          </a:xfrm>
          <a:prstGeom prst="wedgeRoundRectCallout">
            <a:avLst>
              <a:gd name="adj1" fmla="val -114568"/>
              <a:gd name="adj2" fmla="val 8949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Esa es la forma para indicar la ruta para encontrar una función que se encargará de recibir la variable pk con el rut a buscar para eliminar, mismo para para modificar.</a:t>
            </a:r>
          </a:p>
        </p:txBody>
      </p:sp>
      <p:sp>
        <p:nvSpPr>
          <p:cNvPr id="13" name="Bocadillo: rectángulo con esquinas redondeadas 12">
            <a:extLst>
              <a:ext uri="{FF2B5EF4-FFF2-40B4-BE49-F238E27FC236}">
                <a16:creationId xmlns:a16="http://schemas.microsoft.com/office/drawing/2014/main" id="{BED3F119-8B1E-C903-9AD7-3308147CFC14}"/>
              </a:ext>
            </a:extLst>
          </p:cNvPr>
          <p:cNvSpPr/>
          <p:nvPr/>
        </p:nvSpPr>
        <p:spPr>
          <a:xfrm>
            <a:off x="603250" y="7030370"/>
            <a:ext cx="3886200" cy="1225390"/>
          </a:xfrm>
          <a:prstGeom prst="wedgeRoundRectCallout">
            <a:avLst>
              <a:gd name="adj1" fmla="val 95973"/>
              <a:gd name="adj2" fmla="val 840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La función </a:t>
            </a:r>
            <a:r>
              <a:rPr lang="es-CL" b="1" dirty="0"/>
              <a:t>ready</a:t>
            </a:r>
            <a:r>
              <a:rPr lang="es-CL" dirty="0"/>
              <a:t> de Jquery. Si llega un mensaje al div “idMensajes” este se mostrará por 2 segundos y luego se desvanecerá.</a:t>
            </a:r>
          </a:p>
        </p:txBody>
      </p:sp>
    </p:spTree>
    <p:extLst>
      <p:ext uri="{BB962C8B-B14F-4D97-AF65-F5344CB8AC3E}">
        <p14:creationId xmlns:p14="http://schemas.microsoft.com/office/powerpoint/2010/main" val="2126461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5B75D4D117AD34992BEA64BC812A0C3" ma:contentTypeVersion="10" ma:contentTypeDescription="Crear nuevo documento." ma:contentTypeScope="" ma:versionID="863abe8e4445a4219002ef0e2fa49975">
  <xsd:schema xmlns:xsd="http://www.w3.org/2001/XMLSchema" xmlns:xs="http://www.w3.org/2001/XMLSchema" xmlns:p="http://schemas.microsoft.com/office/2006/metadata/properties" xmlns:ns2="97e326ec-e75a-44cf-ab99-a84221681e58" xmlns:ns3="896d676a-77ec-4696-9592-30e71512d6b5" targetNamespace="http://schemas.microsoft.com/office/2006/metadata/properties" ma:root="true" ma:fieldsID="0277f73b66585d7c92c94cf4002b1b61" ns2:_="" ns3:_="">
    <xsd:import namespace="97e326ec-e75a-44cf-ab99-a84221681e58"/>
    <xsd:import namespace="896d676a-77ec-4696-9592-30e71512d6b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DateTaken" minOccurs="0"/>
                <xsd:element ref="ns2:lcf76f155ced4ddcb4097134ff3c332f"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e326ec-e75a-44cf-ab99-a84221681e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MediaLengthInSeconds" ma:hidden="true" ma:internalName="MediaLengthInSeconds" ma:readOnly="true">
      <xsd:simpleType>
        <xsd:restriction base="dms:Unknown"/>
      </xsd:simpleType>
    </xsd:element>
    <xsd:element name="MediaServiceDateTaken" ma:index="13" nillable="true" ma:displayName="MediaServiceDateTaken" ma:internalName="MediaServiceDateTaken" ma:readOnly="true">
      <xsd:simpleType>
        <xsd:restriction base="dms:Text"/>
      </xsd:simpleType>
    </xsd:element>
    <xsd:element name="lcf76f155ced4ddcb4097134ff3c332f" ma:index="15"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96d676a-77ec-4696-9592-30e71512d6b5"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7e326ec-e75a-44cf-ab99-a84221681e5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B448608-A218-4F19-8400-94C076890F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e326ec-e75a-44cf-ab99-a84221681e58"/>
    <ds:schemaRef ds:uri="896d676a-77ec-4696-9592-30e71512d6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83F0A7-7662-4660-B058-12D1EAB18B27}">
  <ds:schemaRefs>
    <ds:schemaRef ds:uri="http://schemas.microsoft.com/sharepoint/v3/contenttype/forms"/>
  </ds:schemaRefs>
</ds:datastoreItem>
</file>

<file path=customXml/itemProps3.xml><?xml version="1.0" encoding="utf-8"?>
<ds:datastoreItem xmlns:ds="http://schemas.openxmlformats.org/officeDocument/2006/customXml" ds:itemID="{600A64F5-C04B-4FDE-9289-FEC6D6F8A495}">
  <ds:schemaRefs>
    <ds:schemaRef ds:uri="http://schemas.microsoft.com/office/2006/metadata/properties"/>
    <ds:schemaRef ds:uri="http://schemas.microsoft.com/office/infopath/2007/PartnerControls"/>
    <ds:schemaRef ds:uri="97e326ec-e75a-44cf-ab99-a84221681e58"/>
  </ds:schemaRefs>
</ds:datastoreItem>
</file>

<file path=docProps/app.xml><?xml version="1.0" encoding="utf-8"?>
<Properties xmlns="http://schemas.openxmlformats.org/officeDocument/2006/extended-properties" xmlns:vt="http://schemas.openxmlformats.org/officeDocument/2006/docPropsVTypes">
  <Template/>
  <TotalTime>3294</TotalTime>
  <Words>1028</Words>
  <Application>Microsoft Office PowerPoint</Application>
  <PresentationFormat>Personalizado</PresentationFormat>
  <Paragraphs>103</Paragraphs>
  <Slides>20</Slides>
  <Notes>1</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03</dc:title>
  <cp:lastModifiedBy>Cristian Orlando Garcia Gutierrez</cp:lastModifiedBy>
  <cp:revision>127</cp:revision>
  <dcterms:created xsi:type="dcterms:W3CDTF">2021-04-02T01:36:00Z</dcterms:created>
  <dcterms:modified xsi:type="dcterms:W3CDTF">2023-01-05T14:10:42Z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0x010100B5B75D4D117AD34992BEA64BC812A0C3</vt:lpwstr>
  </property>
  <property fmtid="{D5CDD505-2E9C-101B-9397-08002B2CF9AE}" pid="6" name="MediaServiceImageTags">
    <vt:lpwstr/>
  </property>
</Properties>
</file>