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4"/>
  </p:notesMasterIdLst>
  <p:handoutMasterIdLst>
    <p:handoutMasterId r:id="rId25"/>
  </p:handoutMasterIdLst>
  <p:sldIdLst>
    <p:sldId id="267" r:id="rId5"/>
    <p:sldId id="277" r:id="rId6"/>
    <p:sldId id="296" r:id="rId7"/>
    <p:sldId id="295" r:id="rId8"/>
    <p:sldId id="298" r:id="rId9"/>
    <p:sldId id="306" r:id="rId10"/>
    <p:sldId id="297" r:id="rId11"/>
    <p:sldId id="299" r:id="rId12"/>
    <p:sldId id="300" r:id="rId13"/>
    <p:sldId id="303" r:id="rId14"/>
    <p:sldId id="302" r:id="rId15"/>
    <p:sldId id="307" r:id="rId16"/>
    <p:sldId id="308" r:id="rId17"/>
    <p:sldId id="310" r:id="rId18"/>
    <p:sldId id="309" r:id="rId19"/>
    <p:sldId id="311" r:id="rId20"/>
    <p:sldId id="312" r:id="rId21"/>
    <p:sldId id="291" r:id="rId22"/>
    <p:sldId id="293" r:id="rId23"/>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2606" autoAdjust="0"/>
  </p:normalViewPr>
  <p:slideViewPr>
    <p:cSldViewPr>
      <p:cViewPr varScale="1">
        <p:scale>
          <a:sx n="48" d="100"/>
          <a:sy n="48" d="100"/>
        </p:scale>
        <p:origin x="946" y="3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18-08-2022</a:t>
            </a:fld>
            <a:endParaRPr lang="es-CL"/>
          </a:p>
        </p:txBody>
      </p:sp>
      <p:sp>
        <p:nvSpPr>
          <p:cNvPr id="4" name="Marcador de pie de página 3">
            <a:extLst>
              <a:ext uri="{FF2B5EF4-FFF2-40B4-BE49-F238E27FC236}">
                <a16:creationId xmlns=""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1432BCF5-435D-469A-B70A-DACC9C65B713}" type="datetimeFigureOut">
              <a:rPr lang="es-CL" smtClean="0"/>
              <a:t>18-08-2022</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EF0C258-4E48-441B-9A88-AC4A19769B35}" type="slidenum">
              <a:rPr lang="es-CL" smtClean="0"/>
              <a:t>‹Nº›</a:t>
            </a:fld>
            <a:endParaRPr lang="es-CL"/>
          </a:p>
        </p:txBody>
      </p:sp>
    </p:spTree>
    <p:extLst>
      <p:ext uri="{BB962C8B-B14F-4D97-AF65-F5344CB8AC3E}">
        <p14:creationId xmlns:p14="http://schemas.microsoft.com/office/powerpoint/2010/main" val="59070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https://es.wikipedia.org/wiki/Git</a:t>
            </a:r>
          </a:p>
          <a:p>
            <a:pPr marL="171450" indent="-171450">
              <a:buFontTx/>
              <a:buChar char="-"/>
            </a:pPr>
            <a:endParaRPr lang="es-CL" dirty="0"/>
          </a:p>
        </p:txBody>
      </p:sp>
      <p:sp>
        <p:nvSpPr>
          <p:cNvPr id="4" name="Marcador de número de diapositiva 3"/>
          <p:cNvSpPr>
            <a:spLocks noGrp="1"/>
          </p:cNvSpPr>
          <p:nvPr>
            <p:ph type="sldNum" sz="quarter" idx="10"/>
          </p:nvPr>
        </p:nvSpPr>
        <p:spPr/>
        <p:txBody>
          <a:bodyPr/>
          <a:lstStyle/>
          <a:p>
            <a:fld id="{3EF0C258-4E48-441B-9A88-AC4A19769B35}" type="slidenum">
              <a:rPr lang="es-CL" smtClean="0"/>
              <a:t>4</a:t>
            </a:fld>
            <a:endParaRPr lang="es-CL"/>
          </a:p>
        </p:txBody>
      </p:sp>
    </p:spTree>
    <p:extLst>
      <p:ext uri="{BB962C8B-B14F-4D97-AF65-F5344CB8AC3E}">
        <p14:creationId xmlns:p14="http://schemas.microsoft.com/office/powerpoint/2010/main" val="280189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 https://git-scm.com/downloads</a:t>
            </a:r>
            <a:endParaRPr lang="es-CL" dirty="0"/>
          </a:p>
        </p:txBody>
      </p:sp>
      <p:sp>
        <p:nvSpPr>
          <p:cNvPr id="4" name="Marcador de número de diapositiva 3"/>
          <p:cNvSpPr>
            <a:spLocks noGrp="1"/>
          </p:cNvSpPr>
          <p:nvPr>
            <p:ph type="sldNum" sz="quarter" idx="10"/>
          </p:nvPr>
        </p:nvSpPr>
        <p:spPr/>
        <p:txBody>
          <a:bodyPr/>
          <a:lstStyle/>
          <a:p>
            <a:fld id="{3EF0C258-4E48-441B-9A88-AC4A19769B35}" type="slidenum">
              <a:rPr lang="es-CL" smtClean="0"/>
              <a:t>7</a:t>
            </a:fld>
            <a:endParaRPr lang="es-CL"/>
          </a:p>
        </p:txBody>
      </p:sp>
    </p:spTree>
    <p:extLst>
      <p:ext uri="{BB962C8B-B14F-4D97-AF65-F5344CB8AC3E}">
        <p14:creationId xmlns:p14="http://schemas.microsoft.com/office/powerpoint/2010/main" val="3142373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8/18/2022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 xmlns:a16="http://schemas.microsoft.com/office/drawing/2014/main" id="{30352212-10B1-B041-82C3-4A69660904EC}"/>
              </a:ext>
            </a:extLst>
          </p:cNvPr>
          <p:cNvSpPr>
            <a:spLocks noGrp="1"/>
          </p:cNvSpPr>
          <p:nvPr>
            <p:ph type="body" sz="quarter" idx="10"/>
          </p:nvPr>
        </p:nvSpPr>
        <p:spPr>
          <a:xfrm>
            <a:off x="5099050" y="5197475"/>
            <a:ext cx="10668000" cy="1661993"/>
          </a:xfrm>
          <a:solidFill>
            <a:srgbClr val="317DE2"/>
          </a:solidFill>
        </p:spPr>
        <p:txBody>
          <a:bodyPr/>
          <a:lstStyle/>
          <a:p>
            <a:r>
              <a:rPr lang="es-ES" dirty="0" smtClean="0"/>
              <a:t>USO DE REPOSITORIO DE </a:t>
            </a:r>
            <a:r>
              <a:rPr lang="es-ES" dirty="0" smtClean="0"/>
              <a:t>CÓDIGO</a:t>
            </a:r>
            <a:endParaRPr lang="es-CL" dirty="0"/>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smtClean="0"/>
              <a:t>¿CÓMO TRABAJAR CON GIT?</a:t>
            </a:r>
            <a:endParaRPr lang="es-CL" dirty="0"/>
          </a:p>
        </p:txBody>
      </p:sp>
      <p:sp>
        <p:nvSpPr>
          <p:cNvPr id="3" name="Marcador de texto 2"/>
          <p:cNvSpPr>
            <a:spLocks noGrp="1"/>
          </p:cNvSpPr>
          <p:nvPr>
            <p:ph type="body" sz="quarter" idx="12"/>
          </p:nvPr>
        </p:nvSpPr>
        <p:spPr>
          <a:xfrm>
            <a:off x="1974850" y="2911475"/>
            <a:ext cx="15621000" cy="2523768"/>
          </a:xfrm>
        </p:spPr>
        <p:txBody>
          <a:bodyPr/>
          <a:lstStyle/>
          <a:p>
            <a:pPr algn="just"/>
            <a:r>
              <a:rPr lang="es-ES_tradnl" sz="3600" dirty="0" smtClean="0"/>
              <a:t>Para la demostración utilizaremos el “ProyectoHTML” creado con anterioridad, pero a nivel de archivos, desde el escritorio.</a:t>
            </a:r>
          </a:p>
          <a:p>
            <a:pPr algn="just"/>
            <a:endParaRPr lang="es-ES_tradnl" sz="3600" dirty="0"/>
          </a:p>
          <a:p>
            <a:pPr algn="just"/>
            <a:endParaRPr lang="es-ES_tradnl" sz="3600" dirty="0" smtClean="0"/>
          </a:p>
          <a:p>
            <a:pPr algn="just"/>
            <a:endParaRPr lang="es-CL" dirty="0"/>
          </a:p>
        </p:txBody>
      </p:sp>
      <p:pic>
        <p:nvPicPr>
          <p:cNvPr id="4" name="Imagen 3"/>
          <p:cNvPicPr>
            <a:picLocks noChangeAspect="1"/>
          </p:cNvPicPr>
          <p:nvPr/>
        </p:nvPicPr>
        <p:blipFill>
          <a:blip r:embed="rId2"/>
          <a:stretch>
            <a:fillRect/>
          </a:stretch>
        </p:blipFill>
        <p:spPr>
          <a:xfrm>
            <a:off x="1766210" y="4587875"/>
            <a:ext cx="11152865" cy="5795521"/>
          </a:xfrm>
          <a:prstGeom prst="rect">
            <a:avLst/>
          </a:prstGeom>
        </p:spPr>
      </p:pic>
      <p:sp>
        <p:nvSpPr>
          <p:cNvPr id="5" name="Flecha izquierda 4"/>
          <p:cNvSpPr/>
          <p:nvPr/>
        </p:nvSpPr>
        <p:spPr>
          <a:xfrm>
            <a:off x="13300075" y="5695197"/>
            <a:ext cx="4191000" cy="2057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Proyecto a utilizar</a:t>
            </a:r>
            <a:endParaRPr lang="es-CL" dirty="0"/>
          </a:p>
        </p:txBody>
      </p:sp>
      <p:pic>
        <p:nvPicPr>
          <p:cNvPr id="6" name="Picture 4" descr="Gi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58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¿CÓMO TRABAJAR CON GIT?</a:t>
            </a:r>
            <a:endParaRPr lang="es-CL" dirty="0"/>
          </a:p>
        </p:txBody>
      </p:sp>
      <p:sp>
        <p:nvSpPr>
          <p:cNvPr id="3" name="Marcador de texto 2"/>
          <p:cNvSpPr>
            <a:spLocks noGrp="1"/>
          </p:cNvSpPr>
          <p:nvPr>
            <p:ph type="body" sz="quarter" idx="12"/>
          </p:nvPr>
        </p:nvSpPr>
        <p:spPr>
          <a:xfrm>
            <a:off x="1974850" y="2911475"/>
            <a:ext cx="7696200" cy="553998"/>
          </a:xfrm>
        </p:spPr>
        <p:txBody>
          <a:bodyPr/>
          <a:lstStyle/>
          <a:p>
            <a:pPr algn="just"/>
            <a:r>
              <a:rPr lang="es-ES_tradnl" sz="3600" dirty="0" smtClean="0"/>
              <a:t>Paso n°1:  Ingresar a la carpeta del proyecto.</a:t>
            </a:r>
            <a:endParaRPr lang="es-CL" dirty="0"/>
          </a:p>
        </p:txBody>
      </p:sp>
      <p:pic>
        <p:nvPicPr>
          <p:cNvPr id="4" name="Imagen 3"/>
          <p:cNvPicPr>
            <a:picLocks noChangeAspect="1"/>
          </p:cNvPicPr>
          <p:nvPr/>
        </p:nvPicPr>
        <p:blipFill>
          <a:blip r:embed="rId2"/>
          <a:stretch>
            <a:fillRect/>
          </a:stretch>
        </p:blipFill>
        <p:spPr>
          <a:xfrm>
            <a:off x="2813050" y="4587875"/>
            <a:ext cx="3581400" cy="2523900"/>
          </a:xfrm>
          <a:prstGeom prst="rect">
            <a:avLst/>
          </a:prstGeom>
          <a:ln>
            <a:solidFill>
              <a:schemeClr val="tx1">
                <a:lumMod val="50000"/>
                <a:lumOff val="50000"/>
              </a:schemeClr>
            </a:solidFill>
          </a:ln>
        </p:spPr>
      </p:pic>
      <p:pic>
        <p:nvPicPr>
          <p:cNvPr id="5" name="Imagen 4"/>
          <p:cNvPicPr>
            <a:picLocks noChangeAspect="1"/>
          </p:cNvPicPr>
          <p:nvPr/>
        </p:nvPicPr>
        <p:blipFill>
          <a:blip r:embed="rId3"/>
          <a:stretch>
            <a:fillRect/>
          </a:stretch>
        </p:blipFill>
        <p:spPr>
          <a:xfrm>
            <a:off x="10128468" y="2464921"/>
            <a:ext cx="6400581" cy="7028330"/>
          </a:xfrm>
          <a:prstGeom prst="rect">
            <a:avLst/>
          </a:prstGeom>
          <a:ln>
            <a:solidFill>
              <a:schemeClr val="tx1">
                <a:lumMod val="50000"/>
                <a:lumOff val="50000"/>
              </a:schemeClr>
            </a:solidFill>
          </a:ln>
        </p:spPr>
      </p:pic>
      <p:sp>
        <p:nvSpPr>
          <p:cNvPr id="7" name="Flecha derecha 6"/>
          <p:cNvSpPr/>
          <p:nvPr/>
        </p:nvSpPr>
        <p:spPr>
          <a:xfrm>
            <a:off x="7004050" y="5426075"/>
            <a:ext cx="2819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Picture 4" descr="Gi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¿CÓMO TRABAJAR CON GIT?</a:t>
            </a:r>
            <a:endParaRPr lang="es-CL" dirty="0"/>
          </a:p>
        </p:txBody>
      </p:sp>
      <p:sp>
        <p:nvSpPr>
          <p:cNvPr id="3" name="Marcador de texto 2"/>
          <p:cNvSpPr>
            <a:spLocks noGrp="1"/>
          </p:cNvSpPr>
          <p:nvPr>
            <p:ph type="body" sz="quarter" idx="12"/>
          </p:nvPr>
        </p:nvSpPr>
        <p:spPr>
          <a:xfrm>
            <a:off x="2660650" y="2676961"/>
            <a:ext cx="9372600" cy="3323987"/>
          </a:xfrm>
        </p:spPr>
        <p:txBody>
          <a:bodyPr/>
          <a:lstStyle/>
          <a:p>
            <a:pPr algn="just"/>
            <a:r>
              <a:rPr lang="es-ES_tradnl" sz="3600" b="1" dirty="0" smtClean="0"/>
              <a:t>Paso n°2</a:t>
            </a:r>
            <a:r>
              <a:rPr lang="es-ES_tradnl" sz="3600" dirty="0" smtClean="0"/>
              <a:t>:  Ubicar el puntero del mouse en un área en blanco (debajo de .vscode) y  presionar el botón derecho del mouse. Luego, en el menú contextual, seleccionar </a:t>
            </a:r>
            <a:r>
              <a:rPr lang="es-ES_tradnl" sz="3600" b="1" dirty="0" smtClean="0"/>
              <a:t>Git Bash </a:t>
            </a:r>
            <a:r>
              <a:rPr lang="es-ES_tradnl" sz="3600" b="1" dirty="0" err="1" smtClean="0"/>
              <a:t>Here</a:t>
            </a:r>
            <a:r>
              <a:rPr lang="es-ES_tradnl" sz="3600" dirty="0" smtClean="0"/>
              <a:t>.  Esta acción abrirá una consola de para escribir comandos y trabajar con el repositorio para este proyecto.</a:t>
            </a:r>
            <a:endParaRPr lang="es-CL" dirty="0"/>
          </a:p>
        </p:txBody>
      </p:sp>
      <p:pic>
        <p:nvPicPr>
          <p:cNvPr id="6" name="Imagen 5"/>
          <p:cNvPicPr>
            <a:picLocks noChangeAspect="1"/>
          </p:cNvPicPr>
          <p:nvPr/>
        </p:nvPicPr>
        <p:blipFill>
          <a:blip r:embed="rId2"/>
          <a:stretch>
            <a:fillRect/>
          </a:stretch>
        </p:blipFill>
        <p:spPr>
          <a:xfrm>
            <a:off x="12566650" y="2486223"/>
            <a:ext cx="5591175" cy="7029450"/>
          </a:xfrm>
          <a:prstGeom prst="rect">
            <a:avLst/>
          </a:prstGeom>
        </p:spPr>
      </p:pic>
      <p:pic>
        <p:nvPicPr>
          <p:cNvPr id="8" name="Imagen 7"/>
          <p:cNvPicPr>
            <a:picLocks noChangeAspect="1"/>
          </p:cNvPicPr>
          <p:nvPr/>
        </p:nvPicPr>
        <p:blipFill>
          <a:blip r:embed="rId3"/>
          <a:stretch>
            <a:fillRect/>
          </a:stretch>
        </p:blipFill>
        <p:spPr>
          <a:xfrm>
            <a:off x="3422650" y="6645275"/>
            <a:ext cx="7096125" cy="4276725"/>
          </a:xfrm>
          <a:prstGeom prst="rect">
            <a:avLst/>
          </a:prstGeom>
        </p:spPr>
      </p:pic>
      <p:pic>
        <p:nvPicPr>
          <p:cNvPr id="7" name="Picture 4" descr="Gi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055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¿CÓMO TRABAJAR CON GIT?</a:t>
            </a:r>
            <a:endParaRPr lang="es-CL" dirty="0"/>
          </a:p>
        </p:txBody>
      </p:sp>
      <p:sp>
        <p:nvSpPr>
          <p:cNvPr id="3" name="Marcador de texto 2"/>
          <p:cNvSpPr>
            <a:spLocks noGrp="1"/>
          </p:cNvSpPr>
          <p:nvPr>
            <p:ph type="body" sz="quarter" idx="12"/>
          </p:nvPr>
        </p:nvSpPr>
        <p:spPr>
          <a:xfrm>
            <a:off x="2051051" y="2682875"/>
            <a:ext cx="15621000" cy="8063746"/>
          </a:xfrm>
        </p:spPr>
        <p:txBody>
          <a:bodyPr/>
          <a:lstStyle/>
          <a:p>
            <a:pPr algn="just"/>
            <a:r>
              <a:rPr lang="es-ES_tradnl" sz="3600" b="1" dirty="0" smtClean="0"/>
              <a:t>Paso n°3</a:t>
            </a:r>
            <a:r>
              <a:rPr lang="es-ES_tradnl" sz="3600" dirty="0" smtClean="0"/>
              <a:t>:  Frente al prompt ($), de Git Bash, escribir el comando LS para mostrar los archivos de la carpeta, en este momento solo uno (demo.html). </a:t>
            </a:r>
          </a:p>
          <a:p>
            <a:pPr algn="just"/>
            <a:endParaRPr lang="es-ES_tradnl" sz="3600" dirty="0"/>
          </a:p>
          <a:p>
            <a:pPr algn="just"/>
            <a:endParaRPr lang="es-ES_tradnl" sz="3600" dirty="0" smtClean="0"/>
          </a:p>
          <a:p>
            <a:pPr algn="just"/>
            <a:endParaRPr lang="es-ES_tradnl" sz="3600" dirty="0"/>
          </a:p>
          <a:p>
            <a:pPr algn="just"/>
            <a:endParaRPr lang="es-ES_tradnl" sz="3600" dirty="0" smtClean="0"/>
          </a:p>
          <a:p>
            <a:pPr algn="just"/>
            <a:r>
              <a:rPr lang="es-ES_tradnl" sz="3600" b="1" dirty="0" smtClean="0"/>
              <a:t>Paso n°4</a:t>
            </a:r>
            <a:r>
              <a:rPr lang="es-ES_tradnl" sz="3600" dirty="0" smtClean="0"/>
              <a:t>:  Realizar configuraciones de parámetros globales:</a:t>
            </a:r>
          </a:p>
          <a:p>
            <a:pPr algn="just"/>
            <a:r>
              <a:rPr lang="es-ES_tradnl" sz="3600" dirty="0" smtClean="0"/>
              <a:t>  $ git config --global  SusanaCorrea</a:t>
            </a:r>
            <a:endParaRPr lang="es-ES_tradnl" sz="3600" dirty="0"/>
          </a:p>
          <a:p>
            <a:pPr algn="just"/>
            <a:r>
              <a:rPr lang="es-ES_tradnl" sz="3600" dirty="0"/>
              <a:t>  </a:t>
            </a:r>
            <a:r>
              <a:rPr lang="es-ES_tradnl" sz="3600" dirty="0" smtClean="0"/>
              <a:t>$ git </a:t>
            </a:r>
            <a:r>
              <a:rPr lang="es-ES_tradnl" sz="3600" dirty="0"/>
              <a:t>config --global  s</a:t>
            </a:r>
            <a:r>
              <a:rPr lang="es-ES_tradnl" sz="3600" dirty="0" smtClean="0"/>
              <a:t>usana.correa@gmail.com</a:t>
            </a:r>
            <a:endParaRPr lang="es-ES_tradnl" sz="3600" dirty="0"/>
          </a:p>
          <a:p>
            <a:pPr algn="just"/>
            <a:r>
              <a:rPr lang="es-ES_tradnl" sz="3600" dirty="0"/>
              <a:t>  </a:t>
            </a:r>
            <a:r>
              <a:rPr lang="es-ES_tradnl" sz="3600" dirty="0" smtClean="0"/>
              <a:t>$ git </a:t>
            </a:r>
            <a:r>
              <a:rPr lang="es-ES_tradnl" sz="3600" dirty="0"/>
              <a:t>config --global --list </a:t>
            </a:r>
          </a:p>
          <a:p>
            <a:pPr algn="just"/>
            <a:endParaRPr lang="es-ES_tradnl" sz="3600" dirty="0" smtClean="0"/>
          </a:p>
          <a:p>
            <a:pPr marL="571500" indent="-571500" algn="just">
              <a:buFont typeface="Arial" panose="020B0604020202020204" pitchFamily="34" charset="0"/>
              <a:buChar char="•"/>
            </a:pPr>
            <a:r>
              <a:rPr lang="es-ES_tradnl" sz="3600" dirty="0" smtClean="0"/>
              <a:t>El signo $ no se escribe, es el prompt.</a:t>
            </a:r>
          </a:p>
          <a:p>
            <a:pPr marL="571500" indent="-571500" algn="just">
              <a:buFont typeface="Arial" panose="020B0604020202020204" pitchFamily="34" charset="0"/>
              <a:buChar char="•"/>
            </a:pPr>
            <a:r>
              <a:rPr lang="es-ES_tradnl" sz="3600" dirty="0" smtClean="0"/>
              <a:t>Debe remplazar los datos personales por su nombre y correo.</a:t>
            </a:r>
          </a:p>
          <a:p>
            <a:pPr marL="571500" indent="-571500" algn="just">
              <a:buFont typeface="Arial" panose="020B0604020202020204" pitchFamily="34" charset="0"/>
              <a:buChar char="•"/>
            </a:pPr>
            <a:r>
              <a:rPr lang="es-ES_tradnl" sz="3600" dirty="0" smtClean="0"/>
              <a:t>La última línea muestra que las configuraciones quedaron grabadas.</a:t>
            </a:r>
            <a:endParaRPr lang="es-CL" dirty="0"/>
          </a:p>
        </p:txBody>
      </p:sp>
      <p:pic>
        <p:nvPicPr>
          <p:cNvPr id="5" name="Imagen 4"/>
          <p:cNvPicPr>
            <a:picLocks noChangeAspect="1"/>
          </p:cNvPicPr>
          <p:nvPr/>
        </p:nvPicPr>
        <p:blipFill>
          <a:blip r:embed="rId2"/>
          <a:stretch>
            <a:fillRect/>
          </a:stretch>
        </p:blipFill>
        <p:spPr>
          <a:xfrm>
            <a:off x="5022850" y="3988521"/>
            <a:ext cx="10058400" cy="1701152"/>
          </a:xfrm>
          <a:prstGeom prst="rect">
            <a:avLst/>
          </a:prstGeom>
        </p:spPr>
      </p:pic>
      <p:pic>
        <p:nvPicPr>
          <p:cNvPr id="6" name="Picture 4" descr="Gi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508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¿CÓMO TRABAJAR CON GIT?</a:t>
            </a:r>
            <a:endParaRPr lang="es-CL" dirty="0"/>
          </a:p>
        </p:txBody>
      </p:sp>
      <p:sp>
        <p:nvSpPr>
          <p:cNvPr id="3" name="Marcador de texto 2"/>
          <p:cNvSpPr>
            <a:spLocks noGrp="1"/>
          </p:cNvSpPr>
          <p:nvPr>
            <p:ph type="body" sz="quarter" idx="12"/>
          </p:nvPr>
        </p:nvSpPr>
        <p:spPr>
          <a:xfrm>
            <a:off x="1974851" y="2682875"/>
            <a:ext cx="15621000" cy="7201972"/>
          </a:xfrm>
        </p:spPr>
        <p:txBody>
          <a:bodyPr/>
          <a:lstStyle/>
          <a:p>
            <a:pPr algn="just"/>
            <a:r>
              <a:rPr lang="es-ES_tradnl" sz="3600" b="1" dirty="0" smtClean="0"/>
              <a:t>Paso n°5</a:t>
            </a:r>
            <a:r>
              <a:rPr lang="es-ES_tradnl" sz="3600" dirty="0" smtClean="0"/>
              <a:t>:  Ahora ingresamos el comando “git init” para crear un REPOSITORIO para esta carpeta (proyecto).</a:t>
            </a:r>
          </a:p>
          <a:p>
            <a:pPr algn="just"/>
            <a:endParaRPr lang="es-ES_tradnl" sz="3600" dirty="0"/>
          </a:p>
          <a:p>
            <a:pPr algn="just"/>
            <a:endParaRPr lang="es-ES_tradnl" sz="3600" dirty="0" smtClean="0"/>
          </a:p>
          <a:p>
            <a:pPr algn="just"/>
            <a:endParaRPr lang="es-ES_tradnl" sz="3600" dirty="0"/>
          </a:p>
          <a:p>
            <a:pPr algn="just"/>
            <a:r>
              <a:rPr lang="es-ES_tradnl" sz="3600" dirty="0" smtClean="0"/>
              <a:t>Esto genera una carpeta oculta llamada .git donde se almacena el repositorio, donde “repositorio” es una carpeta con los archivos del proyecto que están actualizados y “agregados” al repositorio.</a:t>
            </a:r>
          </a:p>
          <a:p>
            <a:pPr algn="just"/>
            <a:endParaRPr lang="es-ES_tradnl" sz="3600" dirty="0"/>
          </a:p>
          <a:p>
            <a:pPr algn="just"/>
            <a:endParaRPr lang="es-ES_tradnl" sz="3600" dirty="0"/>
          </a:p>
          <a:p>
            <a:pPr algn="just"/>
            <a:endParaRPr lang="es-ES_tradnl" sz="3600" dirty="0" smtClean="0"/>
          </a:p>
          <a:p>
            <a:pPr algn="just"/>
            <a:endParaRPr lang="es-ES_tradnl" sz="3600" dirty="0"/>
          </a:p>
          <a:p>
            <a:pPr algn="just"/>
            <a:r>
              <a:rPr lang="es-ES_tradnl" sz="3600" dirty="0" smtClean="0"/>
              <a:t> </a:t>
            </a:r>
            <a:endParaRPr lang="es-CL" dirty="0"/>
          </a:p>
        </p:txBody>
      </p:sp>
      <p:pic>
        <p:nvPicPr>
          <p:cNvPr id="4" name="Imagen 3"/>
          <p:cNvPicPr>
            <a:picLocks noChangeAspect="1"/>
          </p:cNvPicPr>
          <p:nvPr/>
        </p:nvPicPr>
        <p:blipFill>
          <a:blip r:embed="rId2"/>
          <a:stretch>
            <a:fillRect/>
          </a:stretch>
        </p:blipFill>
        <p:spPr>
          <a:xfrm>
            <a:off x="4794250" y="3749675"/>
            <a:ext cx="10477500" cy="1690603"/>
          </a:xfrm>
          <a:prstGeom prst="rect">
            <a:avLst/>
          </a:prstGeom>
        </p:spPr>
      </p:pic>
      <p:pic>
        <p:nvPicPr>
          <p:cNvPr id="7" name="Imagen 6"/>
          <p:cNvPicPr>
            <a:picLocks noChangeAspect="1"/>
          </p:cNvPicPr>
          <p:nvPr/>
        </p:nvPicPr>
        <p:blipFill>
          <a:blip r:embed="rId3"/>
          <a:stretch>
            <a:fillRect/>
          </a:stretch>
        </p:blipFill>
        <p:spPr>
          <a:xfrm>
            <a:off x="6089650" y="7178675"/>
            <a:ext cx="5819884" cy="3986559"/>
          </a:xfrm>
          <a:prstGeom prst="rect">
            <a:avLst/>
          </a:prstGeom>
          <a:ln>
            <a:solidFill>
              <a:schemeClr val="tx1">
                <a:lumMod val="50000"/>
                <a:lumOff val="50000"/>
              </a:schemeClr>
            </a:solidFill>
          </a:ln>
        </p:spPr>
      </p:pic>
      <p:pic>
        <p:nvPicPr>
          <p:cNvPr id="6" name="Picture 4" descr="Gi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01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¿CÓMO TRABAJAR CON GIT?</a:t>
            </a:r>
            <a:endParaRPr lang="es-CL" dirty="0"/>
          </a:p>
        </p:txBody>
      </p:sp>
      <p:sp>
        <p:nvSpPr>
          <p:cNvPr id="3" name="Marcador de texto 2"/>
          <p:cNvSpPr>
            <a:spLocks noGrp="1"/>
          </p:cNvSpPr>
          <p:nvPr>
            <p:ph type="body" sz="quarter" idx="12"/>
          </p:nvPr>
        </p:nvSpPr>
        <p:spPr>
          <a:xfrm>
            <a:off x="2660649" y="2835275"/>
            <a:ext cx="8001001" cy="6647974"/>
          </a:xfrm>
        </p:spPr>
        <p:txBody>
          <a:bodyPr/>
          <a:lstStyle/>
          <a:p>
            <a:pPr algn="just"/>
            <a:r>
              <a:rPr lang="es-ES_tradnl" sz="3600" b="1" dirty="0" smtClean="0"/>
              <a:t>Paso n°6:  </a:t>
            </a:r>
            <a:r>
              <a:rPr lang="es-ES_tradnl" sz="3600" dirty="0" smtClean="0"/>
              <a:t>Para ver los archivos actualizados, pero “sin seguimiento” (sin enviar al repositorio) utilizaremos el comando “git status”.</a:t>
            </a:r>
          </a:p>
          <a:p>
            <a:pPr algn="just"/>
            <a:endParaRPr lang="es-ES_tradnl" sz="3600" dirty="0" smtClean="0"/>
          </a:p>
          <a:p>
            <a:pPr algn="just"/>
            <a:endParaRPr lang="es-ES_tradnl" sz="3600" dirty="0"/>
          </a:p>
          <a:p>
            <a:pPr algn="just"/>
            <a:r>
              <a:rPr lang="es-ES_tradnl" sz="3600" dirty="0" smtClean="0"/>
              <a:t>La respuesta del comando “status” muestra que hay dos elementos Untracked (sin seguimiento), estos son:  .vscode/  y demo.html</a:t>
            </a:r>
          </a:p>
          <a:p>
            <a:pPr algn="just"/>
            <a:endParaRPr lang="es-ES_tradnl" sz="3600" dirty="0"/>
          </a:p>
          <a:p>
            <a:pPr algn="just"/>
            <a:endParaRPr lang="es-ES_tradnl" sz="3600" dirty="0" smtClean="0"/>
          </a:p>
          <a:p>
            <a:pPr algn="just"/>
            <a:endParaRPr lang="es-ES_tradnl" sz="3600" dirty="0"/>
          </a:p>
          <a:p>
            <a:pPr algn="just"/>
            <a:r>
              <a:rPr lang="es-ES_tradnl" sz="3600" dirty="0" smtClean="0"/>
              <a:t> </a:t>
            </a:r>
            <a:endParaRPr lang="es-CL" dirty="0"/>
          </a:p>
        </p:txBody>
      </p:sp>
      <p:pic>
        <p:nvPicPr>
          <p:cNvPr id="9" name="Imagen 8"/>
          <p:cNvPicPr>
            <a:picLocks noChangeAspect="1"/>
          </p:cNvPicPr>
          <p:nvPr/>
        </p:nvPicPr>
        <p:blipFill>
          <a:blip r:embed="rId2"/>
          <a:stretch>
            <a:fillRect/>
          </a:stretch>
        </p:blipFill>
        <p:spPr>
          <a:xfrm>
            <a:off x="11423650" y="2530475"/>
            <a:ext cx="7010400" cy="6877771"/>
          </a:xfrm>
          <a:prstGeom prst="rect">
            <a:avLst/>
          </a:prstGeom>
          <a:ln>
            <a:solidFill>
              <a:schemeClr val="tx1">
                <a:lumMod val="50000"/>
                <a:lumOff val="50000"/>
              </a:schemeClr>
            </a:solidFill>
          </a:ln>
        </p:spPr>
      </p:pic>
      <p:pic>
        <p:nvPicPr>
          <p:cNvPr id="5" name="Picture 4" descr="Gi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24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¿CÓMO TRABAJAR CON GIT?</a:t>
            </a:r>
            <a:endParaRPr lang="es-CL" dirty="0"/>
          </a:p>
        </p:txBody>
      </p:sp>
      <p:sp>
        <p:nvSpPr>
          <p:cNvPr id="3" name="Marcador de texto 2"/>
          <p:cNvSpPr>
            <a:spLocks noGrp="1"/>
          </p:cNvSpPr>
          <p:nvPr>
            <p:ph type="body" sz="quarter" idx="12"/>
          </p:nvPr>
        </p:nvSpPr>
        <p:spPr>
          <a:xfrm>
            <a:off x="1974850" y="2454275"/>
            <a:ext cx="9906000" cy="9171742"/>
          </a:xfrm>
        </p:spPr>
        <p:txBody>
          <a:bodyPr/>
          <a:lstStyle/>
          <a:p>
            <a:pPr algn="l"/>
            <a:r>
              <a:rPr lang="es-ES_tradnl" sz="3600" b="1" dirty="0" smtClean="0"/>
              <a:t>Paso n°7:  </a:t>
            </a:r>
            <a:r>
              <a:rPr lang="es-ES_tradnl" sz="3600" dirty="0" smtClean="0"/>
              <a:t>Para pasar los archivos al repositorio usaremos el comando “add” seguido de un “commit”.</a:t>
            </a:r>
          </a:p>
          <a:p>
            <a:pPr algn="just"/>
            <a:endParaRPr lang="es-ES_tradnl" sz="3600" dirty="0"/>
          </a:p>
          <a:p>
            <a:pPr algn="just"/>
            <a:r>
              <a:rPr lang="es-ES_tradnl" sz="3600" dirty="0" smtClean="0"/>
              <a:t>$ git add . </a:t>
            </a:r>
          </a:p>
          <a:p>
            <a:pPr algn="l"/>
            <a:r>
              <a:rPr lang="es-ES_tradnl" sz="3600" dirty="0" smtClean="0"/>
              <a:t>$ </a:t>
            </a:r>
            <a:r>
              <a:rPr lang="es-ES" sz="3600" dirty="0" smtClean="0"/>
              <a:t>git </a:t>
            </a:r>
            <a:r>
              <a:rPr lang="es-ES" sz="3600" dirty="0"/>
              <a:t>commit -m "</a:t>
            </a:r>
            <a:r>
              <a:rPr lang="es-ES" sz="3600" dirty="0" smtClean="0"/>
              <a:t>12-08-22 </a:t>
            </a:r>
            <a:r>
              <a:rPr lang="es-ES" sz="3600" dirty="0"/>
              <a:t>primera </a:t>
            </a:r>
            <a:r>
              <a:rPr lang="es-ES" sz="3600" dirty="0" smtClean="0"/>
              <a:t>actualización“</a:t>
            </a:r>
          </a:p>
          <a:p>
            <a:pPr algn="l"/>
            <a:r>
              <a:rPr lang="es-ES" sz="3600" dirty="0" smtClean="0"/>
              <a:t>$ git status</a:t>
            </a:r>
          </a:p>
          <a:p>
            <a:pPr algn="l"/>
            <a:endParaRPr lang="es-ES" sz="3600" dirty="0"/>
          </a:p>
          <a:p>
            <a:pPr algn="l"/>
            <a:r>
              <a:rPr lang="es-ES" sz="3600" dirty="0" smtClean="0"/>
              <a:t>El comando add los “prepara” para ser enviados al repositorio.  Es el commit quien envía todos los archivos “preparados” al repositorio, con –m podemos agregar un comentario sobre qué tipos de actualizaciones se realizaron al los archivos o proyecto.</a:t>
            </a:r>
          </a:p>
          <a:p>
            <a:pPr algn="l"/>
            <a:r>
              <a:rPr lang="es-ES" sz="3600" dirty="0" smtClean="0"/>
              <a:t>Aplicamos git status para demostrar que ya no hay archivos sin seguimiento (Untracked).</a:t>
            </a:r>
            <a:endParaRPr lang="es-ES_tradnl" sz="3600" dirty="0" smtClean="0"/>
          </a:p>
          <a:p>
            <a:pPr algn="just"/>
            <a:endParaRPr lang="es-CL" dirty="0"/>
          </a:p>
        </p:txBody>
      </p:sp>
      <p:pic>
        <p:nvPicPr>
          <p:cNvPr id="4" name="Imagen 3"/>
          <p:cNvPicPr>
            <a:picLocks noChangeAspect="1"/>
          </p:cNvPicPr>
          <p:nvPr/>
        </p:nvPicPr>
        <p:blipFill>
          <a:blip r:embed="rId2"/>
          <a:stretch>
            <a:fillRect/>
          </a:stretch>
        </p:blipFill>
        <p:spPr>
          <a:xfrm>
            <a:off x="12183903" y="2606675"/>
            <a:ext cx="7079309" cy="3552387"/>
          </a:xfrm>
          <a:prstGeom prst="rect">
            <a:avLst/>
          </a:prstGeom>
        </p:spPr>
      </p:pic>
      <p:pic>
        <p:nvPicPr>
          <p:cNvPr id="5" name="Imagen 4"/>
          <p:cNvPicPr>
            <a:picLocks noChangeAspect="1"/>
          </p:cNvPicPr>
          <p:nvPr/>
        </p:nvPicPr>
        <p:blipFill>
          <a:blip r:embed="rId3"/>
          <a:stretch>
            <a:fillRect/>
          </a:stretch>
        </p:blipFill>
        <p:spPr>
          <a:xfrm>
            <a:off x="12183903" y="7807393"/>
            <a:ext cx="7083031" cy="2038282"/>
          </a:xfrm>
          <a:prstGeom prst="rect">
            <a:avLst/>
          </a:prstGeom>
        </p:spPr>
      </p:pic>
      <p:pic>
        <p:nvPicPr>
          <p:cNvPr id="6" name="Picture 4" descr="Gi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64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¿CÓMO TRABAJAR CON GIT?</a:t>
            </a:r>
            <a:endParaRPr lang="es-CL" dirty="0"/>
          </a:p>
        </p:txBody>
      </p:sp>
      <p:sp>
        <p:nvSpPr>
          <p:cNvPr id="3" name="Marcador de texto 2"/>
          <p:cNvSpPr>
            <a:spLocks noGrp="1"/>
          </p:cNvSpPr>
          <p:nvPr>
            <p:ph type="body" sz="quarter" idx="12"/>
          </p:nvPr>
        </p:nvSpPr>
        <p:spPr>
          <a:xfrm>
            <a:off x="2051050" y="2454275"/>
            <a:ext cx="15544800" cy="5847755"/>
          </a:xfrm>
        </p:spPr>
        <p:txBody>
          <a:bodyPr/>
          <a:lstStyle/>
          <a:p>
            <a:pPr algn="l"/>
            <a:r>
              <a:rPr lang="es-ES_tradnl" sz="3600" b="1" dirty="0" smtClean="0"/>
              <a:t>Paso n°8</a:t>
            </a:r>
            <a:r>
              <a:rPr lang="es-ES_tradnl" sz="3600" dirty="0" smtClean="0"/>
              <a:t>:  En caso de agregar mas archivos al proyecto o actualizar los ya existentes hay que repetir el paso n°7.</a:t>
            </a:r>
          </a:p>
          <a:p>
            <a:pPr algn="l"/>
            <a:endParaRPr lang="es-ES_tradnl" sz="3600" dirty="0"/>
          </a:p>
          <a:p>
            <a:pPr algn="l"/>
            <a:r>
              <a:rPr lang="es-ES_tradnl" sz="3600" dirty="0" smtClean="0"/>
              <a:t>De esta manera estamos trabajando con “</a:t>
            </a:r>
            <a:r>
              <a:rPr lang="es-ES_tradnl" sz="3600" b="1" dirty="0" smtClean="0"/>
              <a:t>VERSIONAMIENTO</a:t>
            </a:r>
            <a:r>
              <a:rPr lang="es-ES_tradnl" sz="3600" dirty="0" smtClean="0"/>
              <a:t>” en nuestro propio computador.  Las diferente versiones de nuestro proyecto corresponde a los </a:t>
            </a:r>
            <a:r>
              <a:rPr lang="es-ES_tradnl" sz="3600" b="1" dirty="0" smtClean="0"/>
              <a:t>COMMIT</a:t>
            </a:r>
            <a:r>
              <a:rPr lang="es-ES_tradnl" sz="3600" dirty="0" smtClean="0"/>
              <a:t> que vamos realizando.</a:t>
            </a:r>
          </a:p>
          <a:p>
            <a:pPr algn="l"/>
            <a:endParaRPr lang="es-ES_tradnl" sz="3600" dirty="0"/>
          </a:p>
          <a:p>
            <a:pPr algn="l"/>
            <a:r>
              <a:rPr lang="es-ES_tradnl" sz="3600" dirty="0" smtClean="0"/>
              <a:t>Pronto aprenderemos cómo volver a una versión anterior y cómo compartir mi repositorio en la nube con GITHUB.</a:t>
            </a:r>
          </a:p>
          <a:p>
            <a:pPr algn="just"/>
            <a:endParaRPr lang="es-ES_tradnl" sz="3600" dirty="0"/>
          </a:p>
          <a:p>
            <a:pPr algn="just"/>
            <a:endParaRPr lang="es-CL" dirty="0"/>
          </a:p>
        </p:txBody>
      </p:sp>
      <p:pic>
        <p:nvPicPr>
          <p:cNvPr id="4" name="Picture 4" descr="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830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54075"/>
            <a:ext cx="10058400" cy="738664"/>
          </a:xfrm>
        </p:spPr>
        <p:txBody>
          <a:bodyPr/>
          <a:lstStyle/>
          <a:p>
            <a:r>
              <a:rPr lang="es-ES_tradnl" dirty="0" smtClean="0"/>
              <a:t>ACTIVIDAD PRÁCTICA</a:t>
            </a:r>
          </a:p>
        </p:txBody>
      </p:sp>
      <p:sp>
        <p:nvSpPr>
          <p:cNvPr id="4" name="Marcador de texto 1">
            <a:extLst>
              <a:ext uri="{FF2B5EF4-FFF2-40B4-BE49-F238E27FC236}">
                <a16:creationId xmlns:a16="http://schemas.microsoft.com/office/drawing/2014/main" xmlns="" id="{F4ACCB78-0E69-4880-A94D-FD412F76E172}"/>
              </a:ext>
            </a:extLst>
          </p:cNvPr>
          <p:cNvSpPr>
            <a:spLocks noGrp="1"/>
          </p:cNvSpPr>
          <p:nvPr>
            <p:ph type="body" idx="4294967295"/>
          </p:nvPr>
        </p:nvSpPr>
        <p:spPr>
          <a:xfrm>
            <a:off x="1212850" y="2987675"/>
            <a:ext cx="17449800" cy="2215991"/>
          </a:xfrm>
          <a:prstGeom prst="rect">
            <a:avLst/>
          </a:prstGeom>
        </p:spPr>
        <p:txBody>
          <a:bodyPr/>
          <a:lstStyle/>
          <a:p>
            <a:r>
              <a:rPr lang="es-CL" sz="3600" dirty="0" smtClean="0">
                <a:latin typeface="Arial" panose="020B0604020202020204" pitchFamily="34" charset="0"/>
                <a:cs typeface="Arial" panose="020B0604020202020204" pitchFamily="34" charset="0"/>
              </a:rPr>
              <a:t>Guía  1.1.- xxx</a:t>
            </a:r>
          </a:p>
          <a:p>
            <a:endParaRPr lang="es-CL" sz="3600" dirty="0">
              <a:latin typeface="Arial" panose="020B0604020202020204" pitchFamily="34" charset="0"/>
              <a:cs typeface="Arial" panose="020B0604020202020204" pitchFamily="34" charset="0"/>
            </a:endParaRPr>
          </a:p>
          <a:p>
            <a:endParaRPr lang="es-CL" sz="3600" dirty="0" smtClean="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p:txBody>
      </p:sp>
      <p:pic>
        <p:nvPicPr>
          <p:cNvPr id="5" name="Picture 4" descr="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784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54075"/>
            <a:ext cx="10058400" cy="738664"/>
          </a:xfrm>
        </p:spPr>
        <p:txBody>
          <a:bodyPr/>
          <a:lstStyle/>
          <a:p>
            <a:r>
              <a:rPr lang="es-ES_tradnl" dirty="0" smtClean="0"/>
              <a:t>RESUMEN DE LA ACTIVIDAD</a:t>
            </a:r>
          </a:p>
        </p:txBody>
      </p:sp>
      <p:sp>
        <p:nvSpPr>
          <p:cNvPr id="4" name="Marcador de texto 1">
            <a:extLst>
              <a:ext uri="{FF2B5EF4-FFF2-40B4-BE49-F238E27FC236}">
                <a16:creationId xmlns:a16="http://schemas.microsoft.com/office/drawing/2014/main" xmlns="" id="{F4ACCB78-0E69-4880-A94D-FD412F76E172}"/>
              </a:ext>
            </a:extLst>
          </p:cNvPr>
          <p:cNvSpPr>
            <a:spLocks noGrp="1"/>
          </p:cNvSpPr>
          <p:nvPr>
            <p:ph type="body" idx="4294967295"/>
          </p:nvPr>
        </p:nvSpPr>
        <p:spPr>
          <a:xfrm>
            <a:off x="1212850" y="2987675"/>
            <a:ext cx="17449800" cy="2215991"/>
          </a:xfrm>
          <a:prstGeom prst="rect">
            <a:avLst/>
          </a:prstGeom>
        </p:spPr>
        <p:txBody>
          <a:bodyPr/>
          <a:lstStyle/>
          <a:p>
            <a:endParaRPr lang="es-CL" sz="3600" dirty="0" smtClean="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smtClean="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p:txBody>
      </p:sp>
      <p:pic>
        <p:nvPicPr>
          <p:cNvPr id="5" name="Picture 4" descr="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98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smtClean="0"/>
              <a:t>INTRODUCCIÓN</a:t>
            </a:r>
            <a:endParaRPr lang="es-CL" dirty="0"/>
          </a:p>
        </p:txBody>
      </p:sp>
      <p:sp>
        <p:nvSpPr>
          <p:cNvPr id="3" name="Marcador de texto 2"/>
          <p:cNvSpPr>
            <a:spLocks noGrp="1"/>
          </p:cNvSpPr>
          <p:nvPr>
            <p:ph type="body" sz="quarter" idx="12"/>
          </p:nvPr>
        </p:nvSpPr>
        <p:spPr>
          <a:xfrm>
            <a:off x="1974850" y="2911475"/>
            <a:ext cx="15621000" cy="4431983"/>
          </a:xfrm>
        </p:spPr>
        <p:txBody>
          <a:bodyPr/>
          <a:lstStyle/>
          <a:p>
            <a:pPr algn="just"/>
            <a:r>
              <a:rPr lang="es-ES_tradnl" sz="3600" dirty="0" smtClean="0"/>
              <a:t>Al trabajar con proyectos es muy común crear copias del proyecto que van conteniendo las versiones de nuestros datos, esto puede ser complejo para una persona, pero es mucho mas complejo si se trata de un equipo de personas.  En esta sesión se explicará que es un sistema de VERSIONAMIENTOS y cómo generar un REPOSITORIO que nos permitirá compartir nuestro proyecto en la nube y poder trabajar en equipo.  En esta oportunidad se entregará el principio básico para crear un repositorio, en futuras secciones avanzaremos al trabajo en la nube y trabajo colaborativo en la nube mediante Github.</a:t>
            </a:r>
            <a:endParaRPr lang="es-CL" dirty="0"/>
          </a:p>
        </p:txBody>
      </p:sp>
      <p:pic>
        <p:nvPicPr>
          <p:cNvPr id="1028" name="Picture 4" descr="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smtClean="0"/>
              <a:t>CONTENIDOS</a:t>
            </a:r>
            <a:endParaRPr lang="es-CL" dirty="0"/>
          </a:p>
        </p:txBody>
      </p:sp>
      <p:sp>
        <p:nvSpPr>
          <p:cNvPr id="3" name="Marcador de texto 2"/>
          <p:cNvSpPr>
            <a:spLocks noGrp="1"/>
          </p:cNvSpPr>
          <p:nvPr>
            <p:ph type="body" sz="quarter" idx="12"/>
          </p:nvPr>
        </p:nvSpPr>
        <p:spPr>
          <a:xfrm>
            <a:off x="2016124" y="3368675"/>
            <a:ext cx="18087976" cy="4739759"/>
          </a:xfrm>
        </p:spPr>
        <p:txBody>
          <a:bodyPr/>
          <a:lstStyle/>
          <a:p>
            <a:pPr marL="342900" indent="-342900" algn="just">
              <a:buFont typeface="Arial" panose="020B0604020202020204" pitchFamily="34" charset="0"/>
              <a:buChar char="•"/>
            </a:pPr>
            <a:r>
              <a:rPr lang="es-ES_tradnl" sz="3600" dirty="0" smtClean="0"/>
              <a:t>¿Qué es Git?</a:t>
            </a:r>
          </a:p>
          <a:p>
            <a:pPr marL="342900" indent="-342900" algn="just">
              <a:buFont typeface="Arial" panose="020B0604020202020204" pitchFamily="34" charset="0"/>
              <a:buChar char="•"/>
            </a:pPr>
            <a:r>
              <a:rPr lang="es-ES_tradnl" sz="3600" dirty="0" smtClean="0"/>
              <a:t>Características</a:t>
            </a:r>
          </a:p>
          <a:p>
            <a:pPr marL="342900" indent="-342900" algn="just">
              <a:buFont typeface="Arial" panose="020B0604020202020204" pitchFamily="34" charset="0"/>
              <a:buChar char="•"/>
            </a:pPr>
            <a:r>
              <a:rPr lang="es-ES_tradnl" sz="3600" dirty="0" smtClean="0"/>
              <a:t>¿Cómo instalar Git?</a:t>
            </a:r>
          </a:p>
          <a:p>
            <a:pPr marL="342900" indent="-342900" algn="just">
              <a:buFont typeface="Arial" panose="020B0604020202020204" pitchFamily="34" charset="0"/>
              <a:buChar char="•"/>
            </a:pPr>
            <a:r>
              <a:rPr lang="es-ES_tradnl" sz="3600" dirty="0" smtClean="0"/>
              <a:t>Estados de un archivo</a:t>
            </a:r>
          </a:p>
          <a:p>
            <a:pPr marL="342900" indent="-342900" algn="just">
              <a:buFont typeface="Arial" panose="020B0604020202020204" pitchFamily="34" charset="0"/>
              <a:buChar char="•"/>
            </a:pPr>
            <a:r>
              <a:rPr lang="es-ES_tradnl" sz="3600" dirty="0" smtClean="0"/>
              <a:t>¿Cómo trabajar con Git?</a:t>
            </a:r>
          </a:p>
          <a:p>
            <a:pPr marL="342900" indent="-342900" algn="just">
              <a:buFont typeface="Arial" panose="020B0604020202020204" pitchFamily="34" charset="0"/>
              <a:buChar char="•"/>
            </a:pPr>
            <a:endParaRPr lang="es-ES_tradnl" sz="3600" dirty="0" smtClean="0"/>
          </a:p>
          <a:p>
            <a:pPr marL="342900" indent="-342900" algn="just">
              <a:buFont typeface="Arial" panose="020B0604020202020204" pitchFamily="34" charset="0"/>
              <a:buChar char="•"/>
            </a:pPr>
            <a:endParaRPr lang="es-ES_tradnl" sz="3600" dirty="0" smtClean="0"/>
          </a:p>
          <a:p>
            <a:pPr marL="342900" indent="-342900" algn="just">
              <a:buFont typeface="Arial" panose="020B0604020202020204" pitchFamily="34" charset="0"/>
              <a:buChar char="•"/>
            </a:pPr>
            <a:endParaRPr lang="es-ES_tradnl" sz="3600" dirty="0" smtClean="0"/>
          </a:p>
          <a:p>
            <a:pPr marL="342900" indent="-342900" algn="just">
              <a:buFont typeface="Arial" panose="020B0604020202020204" pitchFamily="34" charset="0"/>
              <a:buChar char="•"/>
            </a:pPr>
            <a:endParaRPr lang="es-CL" dirty="0"/>
          </a:p>
        </p:txBody>
      </p:sp>
      <p:pic>
        <p:nvPicPr>
          <p:cNvPr id="4" name="Picture 4" descr="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smtClean="0"/>
              <a:t>¿QUE ES GIT?</a:t>
            </a:r>
            <a:endParaRPr lang="es-CL" dirty="0"/>
          </a:p>
        </p:txBody>
      </p:sp>
      <p:sp>
        <p:nvSpPr>
          <p:cNvPr id="3" name="Marcador de texto 2"/>
          <p:cNvSpPr>
            <a:spLocks noGrp="1"/>
          </p:cNvSpPr>
          <p:nvPr>
            <p:ph type="body" sz="quarter" idx="12"/>
          </p:nvPr>
        </p:nvSpPr>
        <p:spPr>
          <a:xfrm>
            <a:off x="1974850" y="2911475"/>
            <a:ext cx="15621000" cy="3323987"/>
          </a:xfrm>
        </p:spPr>
        <p:txBody>
          <a:bodyPr/>
          <a:lstStyle/>
          <a:p>
            <a:pPr algn="just"/>
            <a:r>
              <a:rPr lang="es-ES" sz="3600" dirty="0" smtClean="0"/>
              <a:t>GIT es </a:t>
            </a:r>
            <a:r>
              <a:rPr lang="es-ES" sz="3600" dirty="0"/>
              <a:t>un software de control de versiones diseñado por Linus Torvalds, pensando en la eficiencia, la confiabilidad y compatibilidad del mantenimiento de versiones de aplicaciones cuando estas tienen un gran número de archivos de código fuente. Su propósito es llevar registro de los cambios en archivos de computadora incluyendo coordinar el trabajo que varias personas realizan sobre archivos compartidos en un repositorio de </a:t>
            </a:r>
            <a:r>
              <a:rPr lang="es-ES" sz="3600" dirty="0" smtClean="0"/>
              <a:t>código</a:t>
            </a:r>
            <a:r>
              <a:rPr lang="es-ES_tradnl" sz="3600" dirty="0"/>
              <a:t>.</a:t>
            </a:r>
            <a:endParaRPr lang="es-CL" dirty="0"/>
          </a:p>
        </p:txBody>
      </p:sp>
      <p:pic>
        <p:nvPicPr>
          <p:cNvPr id="6" name="Picture 4" descr="Gi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80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smtClean="0"/>
              <a:t>CARACTERÍSTICAS</a:t>
            </a:r>
            <a:endParaRPr lang="es-CL" dirty="0"/>
          </a:p>
        </p:txBody>
      </p:sp>
      <p:sp>
        <p:nvSpPr>
          <p:cNvPr id="3" name="Marcador de texto 2"/>
          <p:cNvSpPr>
            <a:spLocks noGrp="1"/>
          </p:cNvSpPr>
          <p:nvPr>
            <p:ph type="body" sz="quarter" idx="12"/>
          </p:nvPr>
        </p:nvSpPr>
        <p:spPr>
          <a:xfrm>
            <a:off x="1974851" y="2606675"/>
            <a:ext cx="15697200" cy="7201972"/>
          </a:xfrm>
        </p:spPr>
        <p:txBody>
          <a:bodyPr/>
          <a:lstStyle/>
          <a:p>
            <a:pPr algn="just"/>
            <a:r>
              <a:rPr lang="es-ES" sz="3600" dirty="0" smtClean="0"/>
              <a:t>De esta herramienta se pueden menciona las siguientes características:</a:t>
            </a:r>
          </a:p>
          <a:p>
            <a:pPr algn="just"/>
            <a:endParaRPr lang="es-ES" sz="3600" dirty="0" smtClean="0"/>
          </a:p>
          <a:p>
            <a:pPr marL="571500" indent="-571500" algn="just">
              <a:buFont typeface="Arial" panose="020B0604020202020204" pitchFamily="34" charset="0"/>
              <a:buChar char="•"/>
            </a:pPr>
            <a:r>
              <a:rPr lang="es-ES" sz="3600" dirty="0" smtClean="0"/>
              <a:t>No depende de un </a:t>
            </a:r>
            <a:r>
              <a:rPr lang="es-ES" sz="3600" dirty="0"/>
              <a:t>repositorio </a:t>
            </a:r>
            <a:r>
              <a:rPr lang="es-ES" sz="3600" dirty="0" smtClean="0"/>
              <a:t>central. </a:t>
            </a:r>
            <a:r>
              <a:rPr lang="es-ES" sz="3600" b="1" dirty="0" smtClean="0"/>
              <a:t>El repositorio se crea en NUESTRO computador, para luego subir una copia a un repositorio en la nube</a:t>
            </a:r>
            <a:r>
              <a:rPr lang="es-ES" sz="3600" dirty="0" smtClean="0"/>
              <a:t>.</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dirty="0"/>
              <a:t>Es software </a:t>
            </a:r>
            <a:r>
              <a:rPr lang="es-ES" sz="3600" dirty="0" smtClean="0"/>
              <a:t>libre.</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dirty="0"/>
              <a:t>Con ella podemos mantener un historial completo de </a:t>
            </a:r>
            <a:r>
              <a:rPr lang="es-ES" sz="3600" dirty="0" smtClean="0"/>
              <a:t>versiones</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dirty="0"/>
              <a:t>Podemos movernos, como si tuviéramos un puntero en el tiempo, por todas las revisiones de código y desplazarnos una manera muy ágil</a:t>
            </a:r>
            <a:r>
              <a:rPr lang="es-ES" sz="3600" dirty="0" smtClean="0"/>
              <a:t>.</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dirty="0"/>
              <a:t>Es muy </a:t>
            </a:r>
            <a:r>
              <a:rPr lang="es-ES" sz="3600" dirty="0" smtClean="0"/>
              <a:t>rápida.</a:t>
            </a:r>
            <a:endParaRPr lang="es-ES" sz="3600" dirty="0"/>
          </a:p>
        </p:txBody>
      </p:sp>
      <p:pic>
        <p:nvPicPr>
          <p:cNvPr id="4" name="Picture 4" descr="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68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smtClean="0"/>
              <a:t>CARACTERÍSTICAS</a:t>
            </a:r>
            <a:endParaRPr lang="es-CL" dirty="0"/>
          </a:p>
        </p:txBody>
      </p:sp>
      <p:sp>
        <p:nvSpPr>
          <p:cNvPr id="3" name="Marcador de texto 2"/>
          <p:cNvSpPr>
            <a:spLocks noGrp="1"/>
          </p:cNvSpPr>
          <p:nvPr>
            <p:ph type="body" sz="quarter" idx="12"/>
          </p:nvPr>
        </p:nvSpPr>
        <p:spPr>
          <a:xfrm>
            <a:off x="1974850" y="2530475"/>
            <a:ext cx="15697200" cy="5539978"/>
          </a:xfrm>
        </p:spPr>
        <p:txBody>
          <a:bodyPr/>
          <a:lstStyle/>
          <a:p>
            <a:pPr marL="571500" indent="-571500" algn="just">
              <a:buFont typeface="Arial" panose="020B0604020202020204" pitchFamily="34" charset="0"/>
              <a:buChar char="•"/>
            </a:pPr>
            <a:r>
              <a:rPr lang="es-ES" sz="3600" dirty="0" smtClean="0"/>
              <a:t>Tiene un sistema de trabajo con ramas que lo hace especialmente potente.</a:t>
            </a:r>
          </a:p>
          <a:p>
            <a:pPr marL="571500" indent="-571500" algn="just">
              <a:buFont typeface="Arial" panose="020B0604020202020204" pitchFamily="34" charset="0"/>
              <a:buChar char="•"/>
            </a:pPr>
            <a:endParaRPr lang="es-ES" sz="3600" dirty="0" smtClean="0"/>
          </a:p>
          <a:p>
            <a:pPr marL="571500" indent="-571500" algn="just">
              <a:buFont typeface="Arial" panose="020B0604020202020204" pitchFamily="34" charset="0"/>
              <a:buChar char="•"/>
            </a:pPr>
            <a:r>
              <a:rPr lang="es-ES" sz="3600" dirty="0" smtClean="0"/>
              <a:t>En </a:t>
            </a:r>
            <a:r>
              <a:rPr lang="es-ES" sz="3600" dirty="0"/>
              <a:t>cuanto a la funcionalidad de las ramas, las mismas están destinadas a provocar proyectos divergentes de un proyecto principal, para hacer experimentos o para probar nuevas funcionalidades</a:t>
            </a:r>
            <a:r>
              <a:rPr lang="es-ES" sz="3600" dirty="0" smtClean="0"/>
              <a:t>.</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dirty="0"/>
              <a:t>Las ramas pueden tener una línea de progreso diferente de la rama principal donde está el </a:t>
            </a:r>
            <a:r>
              <a:rPr lang="es-ES" sz="3600" dirty="0" err="1"/>
              <a:t>core</a:t>
            </a:r>
            <a:r>
              <a:rPr lang="es-ES" sz="3600" dirty="0"/>
              <a:t> de nuestro desarrollo. En algún momento podemos llegar a probar algunas de esas mejoras o cambios en el código y hacer una fusión a nuestro proyecto principal, ya que todo esto lo maneja Git de una forma muy eficiente</a:t>
            </a:r>
            <a:r>
              <a:rPr lang="es-ES_tradnl" sz="3600" dirty="0" smtClean="0"/>
              <a:t>XTO</a:t>
            </a:r>
            <a:endParaRPr lang="es-CL" dirty="0"/>
          </a:p>
        </p:txBody>
      </p:sp>
      <p:pic>
        <p:nvPicPr>
          <p:cNvPr id="4" name="Picture 4" descr="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18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smtClean="0"/>
              <a:t>¿CÓMO INSTALAR GIT?</a:t>
            </a:r>
            <a:endParaRPr lang="es-CL" dirty="0"/>
          </a:p>
        </p:txBody>
      </p:sp>
      <p:sp>
        <p:nvSpPr>
          <p:cNvPr id="3" name="Marcador de texto 2"/>
          <p:cNvSpPr>
            <a:spLocks noGrp="1"/>
          </p:cNvSpPr>
          <p:nvPr>
            <p:ph type="body" sz="quarter" idx="12"/>
          </p:nvPr>
        </p:nvSpPr>
        <p:spPr>
          <a:xfrm>
            <a:off x="2051050" y="2530476"/>
            <a:ext cx="15544800" cy="2895600"/>
          </a:xfrm>
        </p:spPr>
        <p:txBody>
          <a:bodyPr/>
          <a:lstStyle/>
          <a:p>
            <a:pPr algn="just"/>
            <a:r>
              <a:rPr lang="es-ES" sz="3600" b="1" dirty="0" smtClean="0"/>
              <a:t>Instalación </a:t>
            </a:r>
            <a:r>
              <a:rPr lang="es-ES" sz="3600" b="1" dirty="0"/>
              <a:t>en </a:t>
            </a:r>
            <a:r>
              <a:rPr lang="es-ES" sz="3600" b="1" dirty="0" smtClean="0"/>
              <a:t>Windows</a:t>
            </a:r>
          </a:p>
          <a:p>
            <a:pPr algn="just"/>
            <a:endParaRPr lang="es-ES" sz="3600" dirty="0"/>
          </a:p>
          <a:p>
            <a:pPr algn="just"/>
            <a:r>
              <a:rPr lang="es-ES" sz="3600" dirty="0"/>
              <a:t>También hay varias maneras de instalar Git en Windows. La forma más oficial está disponible para ser descargada en el sitio web de Git. </a:t>
            </a:r>
            <a:r>
              <a:rPr lang="es-ES" sz="3600" dirty="0" smtClean="0"/>
              <a:t> Descargar Git desde el siguiente </a:t>
            </a:r>
            <a:r>
              <a:rPr lang="es-ES" sz="3600" dirty="0"/>
              <a:t>enlace:  </a:t>
            </a:r>
            <a:r>
              <a:rPr lang="es-ES" sz="3600" dirty="0">
                <a:hlinkClick r:id="rId3"/>
              </a:rPr>
              <a:t>https://</a:t>
            </a:r>
            <a:r>
              <a:rPr lang="es-ES" sz="3600" dirty="0" smtClean="0">
                <a:hlinkClick r:id="rId3"/>
              </a:rPr>
              <a:t>git-scm.com/downloads</a:t>
            </a:r>
            <a:r>
              <a:rPr lang="es-ES" sz="3600" dirty="0" smtClean="0"/>
              <a:t>    </a:t>
            </a:r>
          </a:p>
          <a:p>
            <a:pPr algn="just"/>
            <a:endParaRPr lang="es-ES" sz="3600" dirty="0"/>
          </a:p>
          <a:p>
            <a:pPr algn="just"/>
            <a:endParaRPr lang="es-ES" sz="3600" dirty="0" smtClean="0"/>
          </a:p>
        </p:txBody>
      </p:sp>
      <p:pic>
        <p:nvPicPr>
          <p:cNvPr id="4" name="Imagen 3"/>
          <p:cNvPicPr>
            <a:picLocks noChangeAspect="1"/>
          </p:cNvPicPr>
          <p:nvPr/>
        </p:nvPicPr>
        <p:blipFill>
          <a:blip r:embed="rId4"/>
          <a:stretch>
            <a:fillRect/>
          </a:stretch>
        </p:blipFill>
        <p:spPr>
          <a:xfrm>
            <a:off x="2018424" y="5426076"/>
            <a:ext cx="11865969" cy="4659834"/>
          </a:xfrm>
          <a:prstGeom prst="rect">
            <a:avLst/>
          </a:prstGeom>
        </p:spPr>
      </p:pic>
      <p:sp>
        <p:nvSpPr>
          <p:cNvPr id="5" name="Marcador de texto 2"/>
          <p:cNvSpPr txBox="1">
            <a:spLocks/>
          </p:cNvSpPr>
          <p:nvPr/>
        </p:nvSpPr>
        <p:spPr>
          <a:xfrm>
            <a:off x="14166850" y="5730875"/>
            <a:ext cx="3429000" cy="2769989"/>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ES" sz="3600" kern="0" dirty="0" smtClean="0">
                <a:solidFill>
                  <a:sysClr val="windowText" lastClr="000000"/>
                </a:solidFill>
              </a:rPr>
              <a:t>Descargar y luego ejecutar para instalar Git.</a:t>
            </a:r>
          </a:p>
          <a:p>
            <a:pPr algn="just"/>
            <a:endParaRPr lang="es-ES" sz="3600" kern="0" dirty="0" smtClean="0">
              <a:solidFill>
                <a:sysClr val="windowText" lastClr="000000"/>
              </a:solidFill>
            </a:endParaRPr>
          </a:p>
          <a:p>
            <a:pPr algn="just"/>
            <a:endParaRPr lang="es-ES" sz="3600" kern="0" dirty="0" smtClean="0">
              <a:solidFill>
                <a:sysClr val="windowText" lastClr="000000"/>
              </a:solidFill>
            </a:endParaRPr>
          </a:p>
        </p:txBody>
      </p:sp>
      <p:pic>
        <p:nvPicPr>
          <p:cNvPr id="6" name="Picture 4" descr="Git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32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smtClean="0"/>
              <a:t>ESTADOS DE UN FICHERO GIT</a:t>
            </a:r>
            <a:endParaRPr lang="es-CL" dirty="0"/>
          </a:p>
        </p:txBody>
      </p:sp>
      <p:sp>
        <p:nvSpPr>
          <p:cNvPr id="3" name="Marcador de texto 2"/>
          <p:cNvSpPr>
            <a:spLocks noGrp="1"/>
          </p:cNvSpPr>
          <p:nvPr>
            <p:ph type="body" sz="quarter" idx="12"/>
          </p:nvPr>
        </p:nvSpPr>
        <p:spPr>
          <a:xfrm>
            <a:off x="1974850" y="2835275"/>
            <a:ext cx="15621000" cy="6955750"/>
          </a:xfrm>
        </p:spPr>
        <p:txBody>
          <a:bodyPr/>
          <a:lstStyle/>
          <a:p>
            <a:pPr algn="just"/>
            <a:r>
              <a:rPr lang="es-ES" sz="3600" dirty="0" smtClean="0"/>
              <a:t>Existen </a:t>
            </a:r>
            <a:r>
              <a:rPr lang="es-ES" sz="3600" dirty="0"/>
              <a:t>tres tipos de estado de un </a:t>
            </a:r>
            <a:r>
              <a:rPr lang="es-ES" sz="3600" dirty="0" smtClean="0"/>
              <a:t>fichero Git:</a:t>
            </a:r>
          </a:p>
          <a:p>
            <a:pPr algn="just"/>
            <a:endParaRPr lang="es-ES" sz="3600" dirty="0"/>
          </a:p>
          <a:p>
            <a:pPr marL="571500" indent="-571500" algn="just">
              <a:buFont typeface="Arial" panose="020B0604020202020204" pitchFamily="34" charset="0"/>
              <a:buChar char="•"/>
            </a:pPr>
            <a:r>
              <a:rPr lang="es-ES" sz="3600" b="1" dirty="0" smtClean="0"/>
              <a:t>Confirmado</a:t>
            </a:r>
            <a:r>
              <a:rPr lang="es-ES" sz="3600" dirty="0"/>
              <a:t>: </a:t>
            </a:r>
            <a:r>
              <a:rPr lang="es-ES" sz="3600" dirty="0" smtClean="0"/>
              <a:t>Tenemos </a:t>
            </a:r>
            <a:r>
              <a:rPr lang="es-ES" sz="3600" dirty="0"/>
              <a:t>un fichero con el que hemos estado trabajando, hemos aprobado todos sus cambios y va en una nueva revisión, es decir, una especie de paquete dónde van todos los cambios</a:t>
            </a:r>
            <a:r>
              <a:rPr lang="es-ES" sz="3600" dirty="0" smtClean="0"/>
              <a:t>.</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b="1" dirty="0"/>
              <a:t>Modificado</a:t>
            </a:r>
            <a:r>
              <a:rPr lang="es-ES" sz="3600" dirty="0"/>
              <a:t>: E</a:t>
            </a:r>
            <a:r>
              <a:rPr lang="es-ES" sz="3600" dirty="0" smtClean="0"/>
              <a:t>stamos </a:t>
            </a:r>
            <a:r>
              <a:rPr lang="es-ES" sz="3600" dirty="0"/>
              <a:t>trabajando en el directorio de trabajo (o working directory) y consideramos que ese cambio debe de ir en una revisión, en esa especie de paquete, para formar la revisión</a:t>
            </a:r>
            <a:r>
              <a:rPr lang="es-ES" sz="3600" dirty="0" smtClean="0"/>
              <a:t>.</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b="1" dirty="0"/>
              <a:t>Preparado</a:t>
            </a:r>
            <a:r>
              <a:rPr lang="es-ES" sz="3600" dirty="0"/>
              <a:t>: </a:t>
            </a:r>
            <a:r>
              <a:rPr lang="es-ES" sz="3600" dirty="0" smtClean="0"/>
              <a:t>Hemos </a:t>
            </a:r>
            <a:r>
              <a:rPr lang="es-ES" sz="3600" dirty="0"/>
              <a:t>marcado un archivo para que vaya una revisión </a:t>
            </a:r>
            <a:r>
              <a:rPr lang="es-ES" sz="3600" dirty="0" smtClean="0"/>
              <a:t>Git</a:t>
            </a:r>
            <a:r>
              <a:rPr lang="es-ES" sz="3600" dirty="0"/>
              <a:t> </a:t>
            </a:r>
            <a:r>
              <a:rPr lang="es-ES" sz="3600" dirty="0" smtClean="0"/>
              <a:t>(repositorio)</a:t>
            </a:r>
          </a:p>
          <a:p>
            <a:pPr algn="just"/>
            <a:endParaRPr lang="es-ES" sz="3600" dirty="0"/>
          </a:p>
          <a:p>
            <a:pPr algn="just"/>
            <a:endParaRPr lang="es-CL" dirty="0"/>
          </a:p>
        </p:txBody>
      </p:sp>
      <p:pic>
        <p:nvPicPr>
          <p:cNvPr id="4" name="Picture 4" descr="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16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1477328"/>
          </a:xfrm>
        </p:spPr>
        <p:txBody>
          <a:bodyPr/>
          <a:lstStyle/>
          <a:p>
            <a:r>
              <a:rPr lang="es-ES_tradnl" dirty="0"/>
              <a:t>ESTADOS DE UN </a:t>
            </a:r>
            <a:r>
              <a:rPr lang="es-ES_tradnl" dirty="0" smtClean="0"/>
              <a:t>ARCHIVO GIT</a:t>
            </a:r>
            <a:endParaRPr lang="es-CL" dirty="0"/>
          </a:p>
          <a:p>
            <a:endParaRPr lang="es-CL" dirty="0"/>
          </a:p>
        </p:txBody>
      </p:sp>
      <p:sp>
        <p:nvSpPr>
          <p:cNvPr id="3" name="Marcador de texto 2"/>
          <p:cNvSpPr>
            <a:spLocks noGrp="1"/>
          </p:cNvSpPr>
          <p:nvPr>
            <p:ph type="body" sz="quarter" idx="12"/>
          </p:nvPr>
        </p:nvSpPr>
        <p:spPr>
          <a:xfrm>
            <a:off x="1974850" y="2911475"/>
            <a:ext cx="15697200" cy="2215991"/>
          </a:xfrm>
        </p:spPr>
        <p:txBody>
          <a:bodyPr/>
          <a:lstStyle/>
          <a:p>
            <a:pPr algn="just"/>
            <a:r>
              <a:rPr lang="es-ES_tradnl" sz="3600" dirty="0"/>
              <a:t>A</a:t>
            </a:r>
            <a:r>
              <a:rPr lang="es-ES_tradnl" sz="3600" dirty="0" smtClean="0"/>
              <a:t>l crear un archivo en la carpeta está en el paso 1 Working Directory. Luego con un comando de Git se pasa ese archivo,  o varios, al área de Staging. Finalmente, con otro comando de Git, se pasa el archivo al área Git Directory. Esta última área corresponde a los archivos del proyecto actualizados y listos para compartir.</a:t>
            </a:r>
            <a:endParaRPr lang="es-CL" dirty="0"/>
          </a:p>
        </p:txBody>
      </p:sp>
      <p:pic>
        <p:nvPicPr>
          <p:cNvPr id="4" name="Imagen 3"/>
          <p:cNvPicPr>
            <a:picLocks noChangeAspect="1"/>
          </p:cNvPicPr>
          <p:nvPr/>
        </p:nvPicPr>
        <p:blipFill>
          <a:blip r:embed="rId2"/>
          <a:stretch>
            <a:fillRect/>
          </a:stretch>
        </p:blipFill>
        <p:spPr>
          <a:xfrm>
            <a:off x="4032250" y="5659172"/>
            <a:ext cx="11889441" cy="4186238"/>
          </a:xfrm>
          <a:prstGeom prst="rect">
            <a:avLst/>
          </a:prstGeom>
        </p:spPr>
      </p:pic>
      <p:pic>
        <p:nvPicPr>
          <p:cNvPr id="5" name="Picture 4" descr="Gi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7050" y="428584"/>
            <a:ext cx="2635477" cy="16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876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5" ma:contentTypeDescription="Crear nuevo documento." ma:contentTypeScope="" ma:versionID="5a8c42bce16feb034342143ca39b5e50">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53da97a4ced114409c87e362687c061a"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E2100A9-8E99-46CB-9349-E6D47206BF4F}"/>
</file>

<file path=customXml/itemProps3.xml><?xml version="1.0" encoding="utf-8"?>
<ds:datastoreItem xmlns:ds="http://schemas.openxmlformats.org/officeDocument/2006/customXml" ds:itemID="{A583F0A7-7662-4660-B058-12D1EAB18B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1735</TotalTime>
  <Words>1151</Words>
  <Application>Microsoft Office PowerPoint</Application>
  <PresentationFormat>Personalizado</PresentationFormat>
  <Paragraphs>113</Paragraphs>
  <Slides>19</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Cuenta Microsoft</cp:lastModifiedBy>
  <cp:revision>86</cp:revision>
  <dcterms:created xsi:type="dcterms:W3CDTF">2021-04-02T01:36:00Z</dcterms:created>
  <dcterms:modified xsi:type="dcterms:W3CDTF">2022-08-19T00:30:35Z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ies>
</file>