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5"/>
  </p:handoutMasterIdLst>
  <p:sldIdLst>
    <p:sldId id="267" r:id="rId5"/>
    <p:sldId id="277" r:id="rId6"/>
    <p:sldId id="296" r:id="rId7"/>
    <p:sldId id="307" r:id="rId8"/>
    <p:sldId id="317"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F8480-A57D-4034-AA00-3CF69F377B3B}" v="7" dt="2023-01-03T14:54:48.4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49" d="100"/>
          <a:sy n="49" d="100"/>
        </p:scale>
        <p:origin x="893" y="4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enares A." userId="S::pmenaresa@duoc.cl::a95b9275-3465-4317-aedc-8c1ab3c21493" providerId="AD" clId="Web-{6FDF8480-A57D-4034-AA00-3CF69F377B3B}"/>
    <pc:docChg chg="addSld delSld modSld">
      <pc:chgData name="Pamela Menares A." userId="S::pmenaresa@duoc.cl::a95b9275-3465-4317-aedc-8c1ab3c21493" providerId="AD" clId="Web-{6FDF8480-A57D-4034-AA00-3CF69F377B3B}" dt="2023-01-03T14:54:46.021" v="3" actId="20577"/>
      <pc:docMkLst>
        <pc:docMk/>
      </pc:docMkLst>
      <pc:sldChg chg="modSp">
        <pc:chgData name="Pamela Menares A." userId="S::pmenaresa@duoc.cl::a95b9275-3465-4317-aedc-8c1ab3c21493" providerId="AD" clId="Web-{6FDF8480-A57D-4034-AA00-3CF69F377B3B}" dt="2023-01-03T14:54:46.021" v="3" actId="20577"/>
        <pc:sldMkLst>
          <pc:docMk/>
          <pc:sldMk cId="2042176908" sldId="277"/>
        </pc:sldMkLst>
        <pc:spChg chg="mod">
          <ac:chgData name="Pamela Menares A." userId="S::pmenaresa@duoc.cl::a95b9275-3465-4317-aedc-8c1ab3c21493" providerId="AD" clId="Web-{6FDF8480-A57D-4034-AA00-3CF69F377B3B}" dt="2023-01-03T14:54:46.021" v="3" actId="20577"/>
          <ac:spMkLst>
            <pc:docMk/>
            <pc:sldMk cId="2042176908" sldId="277"/>
            <ac:spMk id="3" creationId="{00000000-0000-0000-0000-000000000000}"/>
          </ac:spMkLst>
        </pc:spChg>
      </pc:sldChg>
      <pc:sldChg chg="del">
        <pc:chgData name="Pamela Menares A." userId="S::pmenaresa@duoc.cl::a95b9275-3465-4317-aedc-8c1ab3c21493" providerId="AD" clId="Web-{6FDF8480-A57D-4034-AA00-3CF69F377B3B}" dt="2023-01-03T14:54:23.287" v="0"/>
        <pc:sldMkLst>
          <pc:docMk/>
          <pc:sldMk cId="4258784292" sldId="291"/>
        </pc:sldMkLst>
      </pc:sldChg>
      <pc:sldChg chg="del">
        <pc:chgData name="Pamela Menares A." userId="S::pmenaresa@duoc.cl::a95b9275-3465-4317-aedc-8c1ab3c21493" providerId="AD" clId="Web-{6FDF8480-A57D-4034-AA00-3CF69F377B3B}" dt="2023-01-03T14:54:24.474" v="1"/>
        <pc:sldMkLst>
          <pc:docMk/>
          <pc:sldMk cId="926987900" sldId="293"/>
        </pc:sldMkLst>
      </pc:sldChg>
      <pc:sldChg chg="add replId">
        <pc:chgData name="Pamela Menares A." userId="S::pmenaresa@duoc.cl::a95b9275-3465-4317-aedc-8c1ab3c21493" providerId="AD" clId="Web-{6FDF8480-A57D-4034-AA00-3CF69F377B3B}" dt="2023-01-03T14:54:30.599" v="2"/>
        <pc:sldMkLst>
          <pc:docMk/>
          <pc:sldMk cId="889662225" sldId="33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03-01-2023</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502275"/>
            <a:ext cx="10668000" cy="1661993"/>
          </a:xfrm>
          <a:solidFill>
            <a:srgbClr val="317DE2"/>
          </a:solidFill>
        </p:spPr>
        <p:txBody>
          <a:bodyPr/>
          <a:lstStyle/>
          <a:p>
            <a:r>
              <a:rPr lang="es-CL" dirty="0"/>
              <a:t>INTRODUCCIÓN A  BOOTSTRAP I</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FUNCIÓN Y ESTRUCTURAS</a:t>
            </a:r>
            <a:endParaRPr lang="es-CL" dirty="0"/>
          </a:p>
        </p:txBody>
      </p:sp>
      <p:sp>
        <p:nvSpPr>
          <p:cNvPr id="3" name="Marcador de texto 2"/>
          <p:cNvSpPr>
            <a:spLocks noGrp="1"/>
          </p:cNvSpPr>
          <p:nvPr>
            <p:ph type="body" sz="quarter" idx="12"/>
          </p:nvPr>
        </p:nvSpPr>
        <p:spPr>
          <a:xfrm>
            <a:off x="1974850" y="2911475"/>
            <a:ext cx="15697200" cy="5847755"/>
          </a:xfrm>
        </p:spPr>
        <p:txBody>
          <a:bodyPr/>
          <a:lstStyle/>
          <a:p>
            <a:pPr algn="just"/>
            <a:r>
              <a:rPr lang="es-ES" sz="3600" dirty="0"/>
              <a:t>Bootstrap le ha asignado al elemento &lt;div&gt; una característica de class container, que funciona para determinar las dimensiones apropiadas para los elementos insertados en ese espacio.</a:t>
            </a:r>
          </a:p>
          <a:p>
            <a:pPr algn="just"/>
            <a:endParaRPr lang="es-ES" sz="3600" dirty="0"/>
          </a:p>
          <a:p>
            <a:pPr marL="571500" indent="-571500" algn="just">
              <a:buFont typeface="Arial" panose="020B0604020202020204" pitchFamily="34" charset="0"/>
              <a:buChar char="•"/>
            </a:pPr>
            <a:r>
              <a:rPr lang="es-ES" sz="3600" b="1" dirty="0"/>
              <a:t>Container</a:t>
            </a:r>
            <a:r>
              <a:rPr lang="es-ES" sz="3600" dirty="0"/>
              <a:t>: contenedor con una propiedad de ancho máximo, que determina qué tamaño del lienzo es ideal para crear el diseño de página.</a:t>
            </a:r>
          </a:p>
          <a:p>
            <a:pPr marL="571500" indent="-571500" algn="just">
              <a:buFont typeface="Arial" panose="020B0604020202020204" pitchFamily="34" charset="0"/>
              <a:buChar char="•"/>
            </a:pPr>
            <a:r>
              <a:rPr lang="es-ES" sz="3600" b="1" dirty="0"/>
              <a:t>Container-fluid</a:t>
            </a:r>
            <a:r>
              <a:rPr lang="es-ES" sz="3600" dirty="0"/>
              <a:t>: considera la longitud total del lienzo del dispositivo para definir el diseño. Para esto, se considera la propiedad width en 100% en todos los límites de tamaño de lienz</a:t>
            </a:r>
          </a:p>
          <a:p>
            <a:pPr marL="571500" indent="-571500" algn="just">
              <a:buFont typeface="Arial" panose="020B0604020202020204" pitchFamily="34" charset="0"/>
              <a:buChar char="•"/>
            </a:pPr>
            <a:r>
              <a:rPr lang="es-ES" sz="3600" b="1" dirty="0"/>
              <a:t>Container-{ breakpoint}:</a:t>
            </a:r>
            <a:r>
              <a:rPr lang="es-ES" sz="3600" dirty="0"/>
              <a:t> considera width en 100% hasta alcanzar un cierto tamaño.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319656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FUNCIÓN Y ESTRUCTURAS</a:t>
            </a:r>
            <a:endParaRPr lang="es-CL" dirty="0"/>
          </a:p>
        </p:txBody>
      </p:sp>
      <p:sp>
        <p:nvSpPr>
          <p:cNvPr id="3" name="Marcador de texto 2"/>
          <p:cNvSpPr>
            <a:spLocks noGrp="1"/>
          </p:cNvSpPr>
          <p:nvPr>
            <p:ph type="body" sz="quarter" idx="12"/>
          </p:nvPr>
        </p:nvSpPr>
        <p:spPr>
          <a:xfrm>
            <a:off x="1898650" y="2911475"/>
            <a:ext cx="15773400" cy="6647974"/>
          </a:xfrm>
        </p:spPr>
        <p:txBody>
          <a:bodyPr/>
          <a:lstStyle/>
          <a:p>
            <a:pPr algn="just"/>
            <a:r>
              <a:rPr lang="es-ES" sz="3600" dirty="0"/>
              <a:t>Define el concepto de contenedor que es capaz de adecuar su tamaño a las distintas resoluciones.</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Cada contenedor permanece a todo el ancho de la pantalla hasta que ocurre el quiebre definido en la tabla anterior.</a:t>
            </a:r>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Imagen 4"/>
          <p:cNvPicPr>
            <a:picLocks noChangeAspect="1"/>
          </p:cNvPicPr>
          <p:nvPr/>
        </p:nvPicPr>
        <p:blipFill>
          <a:blip r:embed="rId3"/>
          <a:stretch>
            <a:fillRect/>
          </a:stretch>
        </p:blipFill>
        <p:spPr>
          <a:xfrm>
            <a:off x="2645212" y="4178062"/>
            <a:ext cx="13946900" cy="4114800"/>
          </a:xfrm>
          <a:prstGeom prst="rect">
            <a:avLst/>
          </a:prstGeom>
        </p:spPr>
      </p:pic>
    </p:spTree>
    <p:extLst>
      <p:ext uri="{BB962C8B-B14F-4D97-AF65-F5344CB8AC3E}">
        <p14:creationId xmlns:p14="http://schemas.microsoft.com/office/powerpoint/2010/main" val="388715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FUNCIÓN Y ESTRUCTURAS</a:t>
            </a:r>
            <a:endParaRPr lang="es-CL" dirty="0"/>
          </a:p>
        </p:txBody>
      </p:sp>
      <p:sp>
        <p:nvSpPr>
          <p:cNvPr id="3" name="Marcador de texto 2"/>
          <p:cNvSpPr>
            <a:spLocks noGrp="1"/>
          </p:cNvSpPr>
          <p:nvPr>
            <p:ph type="body" sz="quarter" idx="12"/>
          </p:nvPr>
        </p:nvSpPr>
        <p:spPr>
          <a:xfrm>
            <a:off x="2051050" y="2848029"/>
            <a:ext cx="7772400" cy="5847755"/>
          </a:xfrm>
        </p:spPr>
        <p:txBody>
          <a:bodyPr/>
          <a:lstStyle/>
          <a:p>
            <a:pPr algn="just"/>
            <a:r>
              <a:rPr lang="es-ES" sz="3600" dirty="0"/>
              <a:t>Por ejemplo, para crear una sección en tu página que esté definida por un contenedor fluido, se podría hacer de la siguiente forma:</a:t>
            </a:r>
          </a:p>
          <a:p>
            <a:pPr algn="just"/>
            <a:endParaRPr lang="es-ES" sz="3600" dirty="0"/>
          </a:p>
          <a:p>
            <a:pPr algn="just"/>
            <a:endParaRPr lang="es-ES" sz="3600" dirty="0"/>
          </a:p>
          <a:p>
            <a:pPr algn="just"/>
            <a:r>
              <a:rPr lang="es-ES" sz="3600" dirty="0"/>
              <a:t>Fíjate que la aplicación del comportamiento se realiza utilizando las clases existentes en el framework:</a:t>
            </a:r>
          </a:p>
          <a:p>
            <a:pPr algn="just"/>
            <a:endParaRPr lang="es-ES" sz="3600" dirty="0"/>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235;p17"/>
          <p:cNvPicPr preferRelativeResize="0"/>
          <p:nvPr/>
        </p:nvPicPr>
        <p:blipFill rotWithShape="1">
          <a:blip r:embed="rId3">
            <a:alphaModFix/>
          </a:blip>
          <a:srcRect/>
          <a:stretch/>
        </p:blipFill>
        <p:spPr>
          <a:xfrm>
            <a:off x="10166350" y="2880855"/>
            <a:ext cx="5067300" cy="2392820"/>
          </a:xfrm>
          <a:prstGeom prst="rect">
            <a:avLst/>
          </a:prstGeom>
          <a:noFill/>
          <a:ln>
            <a:noFill/>
          </a:ln>
        </p:spPr>
      </p:pic>
      <p:pic>
        <p:nvPicPr>
          <p:cNvPr id="6" name="Google Shape;236;p17"/>
          <p:cNvPicPr preferRelativeResize="0"/>
          <p:nvPr/>
        </p:nvPicPr>
        <p:blipFill rotWithShape="1">
          <a:blip r:embed="rId4">
            <a:alphaModFix/>
          </a:blip>
          <a:srcRect/>
          <a:stretch/>
        </p:blipFill>
        <p:spPr>
          <a:xfrm>
            <a:off x="10134169" y="6008349"/>
            <a:ext cx="5099481" cy="2313325"/>
          </a:xfrm>
          <a:prstGeom prst="rect">
            <a:avLst/>
          </a:prstGeom>
          <a:noFill/>
          <a:ln>
            <a:noFill/>
          </a:ln>
        </p:spPr>
      </p:pic>
    </p:spTree>
    <p:extLst>
      <p:ext uri="{BB962C8B-B14F-4D97-AF65-F5344CB8AC3E}">
        <p14:creationId xmlns:p14="http://schemas.microsoft.com/office/powerpoint/2010/main" val="279672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1974850" y="2911475"/>
            <a:ext cx="15697200" cy="3077766"/>
          </a:xfrm>
        </p:spPr>
        <p:txBody>
          <a:bodyPr/>
          <a:lstStyle/>
          <a:p>
            <a:pPr algn="just"/>
            <a:r>
              <a:rPr lang="es-ES" sz="3600" dirty="0"/>
              <a:t>Además de la definición del un contenedor para los elementos BootStrap define el concepto de grilla.</a:t>
            </a:r>
          </a:p>
          <a:p>
            <a:pPr algn="just"/>
            <a:endParaRPr lang="es-ES" sz="3600" dirty="0"/>
          </a:p>
          <a:p>
            <a:pPr algn="just"/>
            <a:r>
              <a:rPr lang="es-ES" sz="3600" dirty="0"/>
              <a:t>Este sistema de grilla utiliza una serie de contenedores, filas y columnas (12 columnas máximo) para definir el diseño y alinear el contenido. </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Imagen 4">
            <a:extLst>
              <a:ext uri="{FF2B5EF4-FFF2-40B4-BE49-F238E27FC236}">
                <a16:creationId xmlns:a16="http://schemas.microsoft.com/office/drawing/2014/main" id="{A6BC44A6-CA4C-8F4C-B0EF-7F9D142C16F8}"/>
              </a:ext>
            </a:extLst>
          </p:cNvPr>
          <p:cNvPicPr>
            <a:picLocks noChangeAspect="1"/>
          </p:cNvPicPr>
          <p:nvPr/>
        </p:nvPicPr>
        <p:blipFill>
          <a:blip r:embed="rId3"/>
          <a:stretch>
            <a:fillRect/>
          </a:stretch>
        </p:blipFill>
        <p:spPr>
          <a:xfrm>
            <a:off x="3097448" y="5807075"/>
            <a:ext cx="13452004" cy="4542234"/>
          </a:xfrm>
          <a:prstGeom prst="rect">
            <a:avLst/>
          </a:prstGeom>
        </p:spPr>
      </p:pic>
    </p:spTree>
    <p:extLst>
      <p:ext uri="{BB962C8B-B14F-4D97-AF65-F5344CB8AC3E}">
        <p14:creationId xmlns:p14="http://schemas.microsoft.com/office/powerpoint/2010/main" val="73502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1974850" y="2911475"/>
            <a:ext cx="15621000" cy="1415772"/>
          </a:xfrm>
        </p:spPr>
        <p:txBody>
          <a:bodyPr/>
          <a:lstStyle/>
          <a:p>
            <a:pPr algn="just"/>
            <a:r>
              <a:rPr lang="es-ES" sz="3600" dirty="0"/>
              <a:t>Por ejemplo acá se define un contenedor que a su vez contiene una fila para el contenido.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6" name="Google Shape;254;p20"/>
          <p:cNvPicPr preferRelativeResize="0"/>
          <p:nvPr/>
        </p:nvPicPr>
        <p:blipFill rotWithShape="1">
          <a:blip r:embed="rId3">
            <a:alphaModFix/>
          </a:blip>
          <a:srcRect/>
          <a:stretch/>
        </p:blipFill>
        <p:spPr>
          <a:xfrm>
            <a:off x="5397500" y="4327247"/>
            <a:ext cx="7848600" cy="3530151"/>
          </a:xfrm>
          <a:prstGeom prst="rect">
            <a:avLst/>
          </a:prstGeom>
          <a:noFill/>
          <a:ln>
            <a:noFill/>
          </a:ln>
        </p:spPr>
      </p:pic>
    </p:spTree>
    <p:extLst>
      <p:ext uri="{BB962C8B-B14F-4D97-AF65-F5344CB8AC3E}">
        <p14:creationId xmlns:p14="http://schemas.microsoft.com/office/powerpoint/2010/main" val="362538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1974850" y="2911475"/>
            <a:ext cx="15621000" cy="6401753"/>
          </a:xfrm>
        </p:spPr>
        <p:txBody>
          <a:bodyPr/>
          <a:lstStyle/>
          <a:p>
            <a:pPr algn="just"/>
            <a:r>
              <a:rPr lang="es-ES" sz="3600" dirty="0"/>
              <a:t>Cada fila puede contener hasta 12 columnas.</a:t>
            </a:r>
          </a:p>
          <a:p>
            <a:pPr algn="just"/>
            <a:r>
              <a:rPr lang="es-ES" sz="3600" dirty="0"/>
              <a:t>Las columnas se definen utilizando la clase col. Por ejemplo:</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Divide la fila en 3 columnas del mismo tamaño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7" name="Google Shape;261;p21"/>
          <p:cNvPicPr preferRelativeResize="0"/>
          <p:nvPr/>
        </p:nvPicPr>
        <p:blipFill rotWithShape="1">
          <a:blip r:embed="rId3">
            <a:alphaModFix/>
          </a:blip>
          <a:srcRect/>
          <a:stretch/>
        </p:blipFill>
        <p:spPr>
          <a:xfrm>
            <a:off x="5415581" y="4512151"/>
            <a:ext cx="8153400" cy="3200400"/>
          </a:xfrm>
          <a:prstGeom prst="rect">
            <a:avLst/>
          </a:prstGeom>
          <a:noFill/>
          <a:ln>
            <a:noFill/>
          </a:ln>
        </p:spPr>
      </p:pic>
    </p:spTree>
    <p:extLst>
      <p:ext uri="{BB962C8B-B14F-4D97-AF65-F5344CB8AC3E}">
        <p14:creationId xmlns:p14="http://schemas.microsoft.com/office/powerpoint/2010/main" val="70168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2051050" y="2911475"/>
            <a:ext cx="15087600" cy="7391400"/>
          </a:xfrm>
        </p:spPr>
        <p:txBody>
          <a:bodyPr/>
          <a:lstStyle/>
          <a:p>
            <a:pPr algn="just"/>
            <a:r>
              <a:rPr lang="es-ES" sz="3600" dirty="0"/>
              <a:t>Adicionalmente la clase col puede ser acompañada por la cantidad de columnas que va a ocupar, la suma de estas columnas no puede ser mayor a 12.</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En este caso la primera columna ocupa 8 de las posibles 12 columnas y la segunda ocupa 4 de las posibles 12.</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6" name="Google Shape;268;p22"/>
          <p:cNvPicPr preferRelativeResize="0"/>
          <p:nvPr/>
        </p:nvPicPr>
        <p:blipFill rotWithShape="1">
          <a:blip r:embed="rId3">
            <a:alphaModFix/>
          </a:blip>
          <a:srcRect/>
          <a:stretch/>
        </p:blipFill>
        <p:spPr>
          <a:xfrm>
            <a:off x="4718050" y="4727740"/>
            <a:ext cx="9525000" cy="3758870"/>
          </a:xfrm>
          <a:prstGeom prst="rect">
            <a:avLst/>
          </a:prstGeom>
          <a:noFill/>
          <a:ln>
            <a:noFill/>
          </a:ln>
        </p:spPr>
      </p:pic>
    </p:spTree>
    <p:extLst>
      <p:ext uri="{BB962C8B-B14F-4D97-AF65-F5344CB8AC3E}">
        <p14:creationId xmlns:p14="http://schemas.microsoft.com/office/powerpoint/2010/main" val="39095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2051050" y="2911475"/>
            <a:ext cx="15087600" cy="5847755"/>
          </a:xfrm>
        </p:spPr>
        <p:txBody>
          <a:bodyPr/>
          <a:lstStyle/>
          <a:p>
            <a:pPr algn="just"/>
            <a:r>
              <a:rPr lang="es-ES" sz="3600" dirty="0"/>
              <a:t>Existe una tercera alternativa que es el utilizar puntos de quiebre específicos para cada tamaño y así definir con mayor exactitud el comportamiento de las columnas.</a:t>
            </a:r>
          </a:p>
          <a:p>
            <a:pPr algn="just"/>
            <a:endParaRPr lang="es-ES" sz="3600" dirty="0"/>
          </a:p>
          <a:p>
            <a:pPr algn="just"/>
            <a:r>
              <a:rPr lang="es-ES" sz="3600" dirty="0"/>
              <a:t>Los puntos de quiebre funcionan asignando el comportamiento para un ancho específico de columna y desde ahí hacia arriba.</a:t>
            </a:r>
          </a:p>
          <a:p>
            <a:pPr algn="just"/>
            <a:endParaRPr lang="es-ES" sz="3600" dirty="0"/>
          </a:p>
          <a:p>
            <a:pPr algn="just"/>
            <a:r>
              <a:rPr lang="es-ES" sz="3600" dirty="0"/>
              <a:t>Por ejemplo, la clase col-sm-4, definirá una columna que ocupa 4 posiciones para un dispositivo mayor o igual a 576px de ancho total de pantalla.</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453139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2051050" y="2911475"/>
            <a:ext cx="15087600" cy="861774"/>
          </a:xfrm>
        </p:spPr>
        <p:txBody>
          <a:bodyPr/>
          <a:lstStyle/>
          <a:p>
            <a:pPr algn="just"/>
            <a:r>
              <a:rPr lang="es-ES" sz="3600" dirty="0"/>
              <a:t>Esta tabla resume el comportamiento de las columnas.</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graphicFrame>
        <p:nvGraphicFramePr>
          <p:cNvPr id="6" name="Google Shape;281;p24"/>
          <p:cNvGraphicFramePr/>
          <p:nvPr>
            <p:extLst>
              <p:ext uri="{D42A27DB-BD31-4B8C-83A1-F6EECF244321}">
                <p14:modId xmlns:p14="http://schemas.microsoft.com/office/powerpoint/2010/main" val="2989880488"/>
              </p:ext>
            </p:extLst>
          </p:nvPr>
        </p:nvGraphicFramePr>
        <p:xfrm>
          <a:off x="3194050" y="3978275"/>
          <a:ext cx="13335000" cy="4876799"/>
        </p:xfrm>
        <a:graphic>
          <a:graphicData uri="http://schemas.openxmlformats.org/drawingml/2006/table">
            <a:tbl>
              <a:tblPr>
                <a:noFill/>
              </a:tblPr>
              <a:tblGrid>
                <a:gridCol w="22225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gridCol w="2222500">
                  <a:extLst>
                    <a:ext uri="{9D8B030D-6E8A-4147-A177-3AD203B41FA5}">
                      <a16:colId xmlns:a16="http://schemas.microsoft.com/office/drawing/2014/main" val="20002"/>
                    </a:ext>
                  </a:extLst>
                </a:gridCol>
                <a:gridCol w="2222500">
                  <a:extLst>
                    <a:ext uri="{9D8B030D-6E8A-4147-A177-3AD203B41FA5}">
                      <a16:colId xmlns:a16="http://schemas.microsoft.com/office/drawing/2014/main" val="20003"/>
                    </a:ext>
                  </a:extLst>
                </a:gridCol>
                <a:gridCol w="2222500">
                  <a:extLst>
                    <a:ext uri="{9D8B030D-6E8A-4147-A177-3AD203B41FA5}">
                      <a16:colId xmlns:a16="http://schemas.microsoft.com/office/drawing/2014/main" val="20004"/>
                    </a:ext>
                  </a:extLst>
                </a:gridCol>
                <a:gridCol w="2222500">
                  <a:extLst>
                    <a:ext uri="{9D8B030D-6E8A-4147-A177-3AD203B41FA5}">
                      <a16:colId xmlns:a16="http://schemas.microsoft.com/office/drawing/2014/main" val="20005"/>
                    </a:ext>
                  </a:extLst>
                </a:gridCol>
              </a:tblGrid>
              <a:tr h="1359105">
                <a:tc>
                  <a:txBody>
                    <a:bodyPr/>
                    <a:lstStyle/>
                    <a:p>
                      <a:pPr marL="0" marR="0" lvl="0" indent="0" algn="l" rtl="0">
                        <a:lnSpc>
                          <a:spcPct val="100000"/>
                        </a:lnSpc>
                        <a:spcBef>
                          <a:spcPts val="0"/>
                        </a:spcBef>
                        <a:spcAft>
                          <a:spcPts val="0"/>
                        </a:spcAft>
                        <a:buNone/>
                      </a:pPr>
                      <a:endParaRPr sz="2400" u="none" strike="noStrike" cap="none" dirty="0"/>
                    </a:p>
                  </a:txBody>
                  <a:tcPr marL="91450" marR="91450" marT="45725" marB="45725" anchor="ctr">
                    <a:solidFill>
                      <a:srgbClr val="ADC2E5"/>
                    </a:solidFill>
                  </a:tcPr>
                </a:tc>
                <a:tc>
                  <a:txBody>
                    <a:bodyPr/>
                    <a:lstStyle/>
                    <a:p>
                      <a:pPr marL="0" marR="0" lvl="0" indent="0" algn="l" rtl="0">
                        <a:lnSpc>
                          <a:spcPct val="100000"/>
                        </a:lnSpc>
                        <a:spcBef>
                          <a:spcPts val="0"/>
                        </a:spcBef>
                        <a:spcAft>
                          <a:spcPts val="0"/>
                        </a:spcAft>
                        <a:buNone/>
                      </a:pPr>
                      <a:r>
                        <a:rPr lang="es-ES" sz="2400" u="none" strike="noStrike" cap="none" dirty="0"/>
                        <a:t>Extra </a:t>
                      </a:r>
                      <a:r>
                        <a:rPr lang="es-ES" sz="2400" u="none" strike="noStrike" cap="none" dirty="0" err="1"/>
                        <a:t>small</a:t>
                      </a:r>
                      <a:br>
                        <a:rPr lang="es-ES" sz="2400" u="none" strike="noStrike" cap="none" dirty="0"/>
                      </a:br>
                      <a:r>
                        <a:rPr lang="es-ES" sz="2400" u="none" strike="noStrike" cap="none" dirty="0"/>
                        <a:t>&lt;576px </a:t>
                      </a:r>
                      <a:endParaRPr sz="3200" dirty="0"/>
                    </a:p>
                  </a:txBody>
                  <a:tcPr marL="91450" marR="91450" marT="45725" marB="45725" anchor="ctr">
                    <a:solidFill>
                      <a:srgbClr val="ADC2E5"/>
                    </a:solidFill>
                  </a:tcPr>
                </a:tc>
                <a:tc>
                  <a:txBody>
                    <a:bodyPr/>
                    <a:lstStyle/>
                    <a:p>
                      <a:pPr marL="0" marR="0" lvl="0" indent="0" algn="l" rtl="0">
                        <a:lnSpc>
                          <a:spcPct val="100000"/>
                        </a:lnSpc>
                        <a:spcBef>
                          <a:spcPts val="0"/>
                        </a:spcBef>
                        <a:spcAft>
                          <a:spcPts val="0"/>
                        </a:spcAft>
                        <a:buNone/>
                      </a:pPr>
                      <a:r>
                        <a:rPr lang="es-ES" sz="2400" u="none" strike="noStrike" cap="none" dirty="0"/>
                        <a:t>Small</a:t>
                      </a:r>
                      <a:br>
                        <a:rPr lang="es-ES" sz="2400" u="none" strike="noStrike" cap="none" dirty="0"/>
                      </a:br>
                      <a:r>
                        <a:rPr lang="es-ES" sz="2400" u="none" strike="noStrike" cap="none" dirty="0"/>
                        <a:t>≥576px </a:t>
                      </a:r>
                      <a:endParaRPr sz="3200" dirty="0"/>
                    </a:p>
                  </a:txBody>
                  <a:tcPr marL="91450" marR="91450" marT="45725" marB="45725" anchor="ctr">
                    <a:solidFill>
                      <a:srgbClr val="ADC2E5"/>
                    </a:solidFill>
                  </a:tcPr>
                </a:tc>
                <a:tc>
                  <a:txBody>
                    <a:bodyPr/>
                    <a:lstStyle/>
                    <a:p>
                      <a:pPr marL="0" marR="0" lvl="0" indent="0" algn="l" rtl="0">
                        <a:lnSpc>
                          <a:spcPct val="100000"/>
                        </a:lnSpc>
                        <a:spcBef>
                          <a:spcPts val="0"/>
                        </a:spcBef>
                        <a:spcAft>
                          <a:spcPts val="0"/>
                        </a:spcAft>
                        <a:buNone/>
                      </a:pPr>
                      <a:r>
                        <a:rPr lang="es-ES" sz="2400" u="none" strike="noStrike" cap="none" dirty="0"/>
                        <a:t>Medium</a:t>
                      </a:r>
                      <a:br>
                        <a:rPr lang="es-ES" sz="2400" u="none" strike="noStrike" cap="none" dirty="0"/>
                      </a:br>
                      <a:r>
                        <a:rPr lang="es-ES" sz="2400" u="none" strike="noStrike" cap="none" dirty="0"/>
                        <a:t>≥768px </a:t>
                      </a:r>
                      <a:endParaRPr sz="3200" dirty="0"/>
                    </a:p>
                  </a:txBody>
                  <a:tcPr marL="91450" marR="91450" marT="45725" marB="45725" anchor="ctr">
                    <a:solidFill>
                      <a:srgbClr val="ADC2E5"/>
                    </a:solidFill>
                  </a:tcPr>
                </a:tc>
                <a:tc>
                  <a:txBody>
                    <a:bodyPr/>
                    <a:lstStyle/>
                    <a:p>
                      <a:pPr marL="0" marR="0" lvl="0" indent="0" algn="l" rtl="0">
                        <a:lnSpc>
                          <a:spcPct val="100000"/>
                        </a:lnSpc>
                        <a:spcBef>
                          <a:spcPts val="0"/>
                        </a:spcBef>
                        <a:spcAft>
                          <a:spcPts val="0"/>
                        </a:spcAft>
                        <a:buNone/>
                      </a:pPr>
                      <a:r>
                        <a:rPr lang="es-ES" sz="2400" u="none" strike="noStrike" cap="none"/>
                        <a:t>Large</a:t>
                      </a:r>
                      <a:br>
                        <a:rPr lang="es-ES" sz="2400" u="none" strike="noStrike" cap="none"/>
                      </a:br>
                      <a:r>
                        <a:rPr lang="es-ES" sz="2400" u="none" strike="noStrike" cap="none"/>
                        <a:t>≥992px </a:t>
                      </a:r>
                      <a:endParaRPr sz="3200"/>
                    </a:p>
                  </a:txBody>
                  <a:tcPr marL="91450" marR="91450" marT="45725" marB="45725" anchor="ctr">
                    <a:solidFill>
                      <a:srgbClr val="ADC2E5"/>
                    </a:solidFill>
                  </a:tcPr>
                </a:tc>
                <a:tc>
                  <a:txBody>
                    <a:bodyPr/>
                    <a:lstStyle/>
                    <a:p>
                      <a:pPr marL="0" marR="0" lvl="0" indent="0" algn="l" rtl="0">
                        <a:lnSpc>
                          <a:spcPct val="100000"/>
                        </a:lnSpc>
                        <a:spcBef>
                          <a:spcPts val="0"/>
                        </a:spcBef>
                        <a:spcAft>
                          <a:spcPts val="0"/>
                        </a:spcAft>
                        <a:buNone/>
                      </a:pPr>
                      <a:r>
                        <a:rPr lang="es-ES" sz="2400" u="none" strike="noStrike" cap="none"/>
                        <a:t>Extra large</a:t>
                      </a:r>
                      <a:br>
                        <a:rPr lang="es-ES" sz="2400" u="none" strike="noStrike" cap="none"/>
                      </a:br>
                      <a:r>
                        <a:rPr lang="es-ES" sz="2400" u="none" strike="noStrike" cap="none"/>
                        <a:t>≥1200px </a:t>
                      </a:r>
                      <a:endParaRPr sz="3200"/>
                    </a:p>
                  </a:txBody>
                  <a:tcPr marL="91450" marR="91450" marT="45725" marB="45725" anchor="ctr">
                    <a:solidFill>
                      <a:srgbClr val="ADC2E5"/>
                    </a:solidFill>
                  </a:tcPr>
                </a:tc>
                <a:extLst>
                  <a:ext uri="{0D108BD9-81ED-4DB2-BD59-A6C34878D82A}">
                    <a16:rowId xmlns:a16="http://schemas.microsoft.com/office/drawing/2014/main" val="10000"/>
                  </a:ext>
                </a:extLst>
              </a:tr>
              <a:tr h="1359105">
                <a:tc>
                  <a:txBody>
                    <a:bodyPr/>
                    <a:lstStyle/>
                    <a:p>
                      <a:pPr marL="0" marR="0" lvl="0" indent="0" algn="l" rtl="0">
                        <a:lnSpc>
                          <a:spcPct val="100000"/>
                        </a:lnSpc>
                        <a:spcBef>
                          <a:spcPts val="0"/>
                        </a:spcBef>
                        <a:spcAft>
                          <a:spcPts val="0"/>
                        </a:spcAft>
                        <a:buNone/>
                      </a:pPr>
                      <a:r>
                        <a:rPr lang="es-ES" sz="2400" u="none" strike="noStrike" cap="none"/>
                        <a:t>Ancho máximo del contenedor</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a:t>None (auto)</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a:t>540px</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dirty="0"/>
                        <a:t>720px</a:t>
                      </a:r>
                      <a:endParaRPr sz="3200" dirty="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dirty="0"/>
                        <a:t>960px</a:t>
                      </a:r>
                      <a:endParaRPr sz="3200" dirty="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dirty="0"/>
                        <a:t>1140px</a:t>
                      </a:r>
                      <a:endParaRPr sz="3200" dirty="0"/>
                    </a:p>
                  </a:txBody>
                  <a:tcPr marL="91450" marR="91450" marT="45725" marB="45725" anchor="ctr"/>
                </a:tc>
                <a:extLst>
                  <a:ext uri="{0D108BD9-81ED-4DB2-BD59-A6C34878D82A}">
                    <a16:rowId xmlns:a16="http://schemas.microsoft.com/office/drawing/2014/main" val="10001"/>
                  </a:ext>
                </a:extLst>
              </a:tr>
              <a:tr h="1359105">
                <a:tc>
                  <a:txBody>
                    <a:bodyPr/>
                    <a:lstStyle/>
                    <a:p>
                      <a:pPr marL="0" marR="0" lvl="0" indent="0" algn="l" rtl="0">
                        <a:lnSpc>
                          <a:spcPct val="100000"/>
                        </a:lnSpc>
                        <a:spcBef>
                          <a:spcPts val="0"/>
                        </a:spcBef>
                        <a:spcAft>
                          <a:spcPts val="0"/>
                        </a:spcAft>
                        <a:buNone/>
                      </a:pPr>
                      <a:r>
                        <a:rPr lang="es-ES" sz="2400" u="none" strike="noStrike" cap="none"/>
                        <a:t>Prefijo de la clase</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a:t>.col-</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dirty="0"/>
                        <a:t>.col-</a:t>
                      </a:r>
                      <a:r>
                        <a:rPr lang="es-ES" sz="2400" u="none" strike="noStrike" cap="none" dirty="0" err="1"/>
                        <a:t>sm</a:t>
                      </a:r>
                      <a:r>
                        <a:rPr lang="es-ES" sz="2400" u="none" strike="noStrike" cap="none" dirty="0"/>
                        <a:t>-</a:t>
                      </a:r>
                      <a:endParaRPr sz="3200" dirty="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a:t>.col-md-</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a:t>.col-lg-</a:t>
                      </a:r>
                      <a:endParaRPr sz="3200"/>
                    </a:p>
                  </a:txBody>
                  <a:tcPr marL="91450" marR="91450" marT="45725" marB="45725" anchor="ctr"/>
                </a:tc>
                <a:tc>
                  <a:txBody>
                    <a:bodyPr/>
                    <a:lstStyle/>
                    <a:p>
                      <a:pPr marL="0" marR="0" lvl="0" indent="0" algn="l" rtl="0">
                        <a:lnSpc>
                          <a:spcPct val="100000"/>
                        </a:lnSpc>
                        <a:spcBef>
                          <a:spcPts val="0"/>
                        </a:spcBef>
                        <a:spcAft>
                          <a:spcPts val="0"/>
                        </a:spcAft>
                        <a:buNone/>
                      </a:pPr>
                      <a:r>
                        <a:rPr lang="es-ES" sz="2400" u="none" strike="noStrike" cap="none" dirty="0"/>
                        <a:t>.col-xl-</a:t>
                      </a:r>
                      <a:endParaRPr sz="3200" dirty="0"/>
                    </a:p>
                  </a:txBody>
                  <a:tcPr marL="91450" marR="91450" marT="45725" marB="45725" anchor="ctr"/>
                </a:tc>
                <a:extLst>
                  <a:ext uri="{0D108BD9-81ED-4DB2-BD59-A6C34878D82A}">
                    <a16:rowId xmlns:a16="http://schemas.microsoft.com/office/drawing/2014/main" val="10002"/>
                  </a:ext>
                </a:extLst>
              </a:tr>
              <a:tr h="799484">
                <a:tc>
                  <a:txBody>
                    <a:bodyPr/>
                    <a:lstStyle/>
                    <a:p>
                      <a:pPr marL="0" marR="0" lvl="0" indent="0" algn="l" rtl="0">
                        <a:lnSpc>
                          <a:spcPct val="100000"/>
                        </a:lnSpc>
                        <a:spcBef>
                          <a:spcPts val="0"/>
                        </a:spcBef>
                        <a:spcAft>
                          <a:spcPts val="0"/>
                        </a:spcAft>
                        <a:buNone/>
                      </a:pPr>
                      <a:r>
                        <a:rPr lang="es-ES" sz="2400" u="none" strike="noStrike" cap="none"/>
                        <a:t># de columnas</a:t>
                      </a:r>
                      <a:endParaRPr sz="3200"/>
                    </a:p>
                  </a:txBody>
                  <a:tcPr marL="91450" marR="91450" marT="45725" marB="45725" anchor="ctr"/>
                </a:tc>
                <a:tc gridSpan="5">
                  <a:txBody>
                    <a:bodyPr/>
                    <a:lstStyle/>
                    <a:p>
                      <a:pPr marL="0" marR="0" lvl="0" indent="0" algn="l" rtl="0">
                        <a:lnSpc>
                          <a:spcPct val="100000"/>
                        </a:lnSpc>
                        <a:spcBef>
                          <a:spcPts val="0"/>
                        </a:spcBef>
                        <a:spcAft>
                          <a:spcPts val="0"/>
                        </a:spcAft>
                        <a:buNone/>
                      </a:pPr>
                      <a:r>
                        <a:rPr lang="es-ES" sz="2400" u="none" strike="noStrike" cap="none" dirty="0"/>
                        <a:t>12</a:t>
                      </a:r>
                      <a:endParaRPr sz="3200" dirty="0"/>
                    </a:p>
                  </a:txBody>
                  <a:tcPr marL="91450" marR="91450" marT="45725" marB="45725" anchor="ct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552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DISEÑO DEL FRAMEWORK</a:t>
            </a:r>
            <a:endParaRPr lang="es-CL" dirty="0"/>
          </a:p>
        </p:txBody>
      </p:sp>
      <p:sp>
        <p:nvSpPr>
          <p:cNvPr id="3" name="Marcador de texto 2"/>
          <p:cNvSpPr>
            <a:spLocks noGrp="1"/>
          </p:cNvSpPr>
          <p:nvPr>
            <p:ph type="body" sz="quarter" idx="12"/>
          </p:nvPr>
        </p:nvSpPr>
        <p:spPr>
          <a:xfrm>
            <a:off x="2014780" y="2911475"/>
            <a:ext cx="15123870" cy="5847755"/>
          </a:xfrm>
        </p:spPr>
        <p:txBody>
          <a:bodyPr/>
          <a:lstStyle/>
          <a:p>
            <a:pPr algn="just"/>
            <a:r>
              <a:rPr lang="es-ES" sz="3600" dirty="0"/>
              <a:t>Utilizando estas clases, se puede hacer una definición del comportamiento de los elementos de forma más precisa, pues las clases se pueden combinar para obtener mejores resultados.</a:t>
            </a:r>
          </a:p>
          <a:p>
            <a:pPr algn="just"/>
            <a:endParaRPr lang="es-ES" sz="3600" dirty="0"/>
          </a:p>
          <a:p>
            <a:pPr algn="just"/>
            <a:r>
              <a:rPr lang="es-ES" sz="3600" dirty="0"/>
              <a:t>Por ejemplo, se podría definir una columna de la siguiente forma:</a:t>
            </a:r>
          </a:p>
          <a:p>
            <a:pPr algn="just"/>
            <a:endParaRPr lang="es-ES" sz="3600" dirty="0"/>
          </a:p>
          <a:p>
            <a:pPr algn="just"/>
            <a:endParaRPr lang="es-ES" sz="3600" dirty="0"/>
          </a:p>
          <a:p>
            <a:pPr algn="just"/>
            <a:endParaRPr lang="es-ES" sz="3600" dirty="0"/>
          </a:p>
          <a:p>
            <a:pPr algn="just"/>
            <a:r>
              <a:rPr lang="es-ES" sz="3600" dirty="0"/>
              <a:t>Es decir si el tamaño es pequeño, ocupa la mitad de la pantalla, si la pantalla es mediana o más grande, ocupa un tercio.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288;p25"/>
          <p:cNvPicPr preferRelativeResize="0"/>
          <p:nvPr/>
        </p:nvPicPr>
        <p:blipFill rotWithShape="1">
          <a:blip r:embed="rId3">
            <a:alphaModFix/>
          </a:blip>
          <a:srcRect/>
          <a:stretch/>
        </p:blipFill>
        <p:spPr>
          <a:xfrm>
            <a:off x="2965450" y="5959475"/>
            <a:ext cx="12573000" cy="914400"/>
          </a:xfrm>
          <a:prstGeom prst="rect">
            <a:avLst/>
          </a:prstGeom>
          <a:noFill/>
          <a:ln>
            <a:noFill/>
          </a:ln>
        </p:spPr>
      </p:pic>
    </p:spTree>
    <p:extLst>
      <p:ext uri="{BB962C8B-B14F-4D97-AF65-F5344CB8AC3E}">
        <p14:creationId xmlns:p14="http://schemas.microsoft.com/office/powerpoint/2010/main" val="197724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INTRODUCCIÓN</a:t>
            </a:r>
            <a:endParaRPr lang="es-CL" dirty="0"/>
          </a:p>
        </p:txBody>
      </p:sp>
      <p:sp>
        <p:nvSpPr>
          <p:cNvPr id="3" name="Marcador de texto 2"/>
          <p:cNvSpPr>
            <a:spLocks noGrp="1"/>
          </p:cNvSpPr>
          <p:nvPr>
            <p:ph type="body" sz="quarter" idx="12"/>
          </p:nvPr>
        </p:nvSpPr>
        <p:spPr>
          <a:xfrm>
            <a:off x="1974850" y="2911475"/>
            <a:ext cx="15621000" cy="4185761"/>
          </a:xfrm>
        </p:spPr>
        <p:txBody>
          <a:bodyPr wrap="square" lIns="0" tIns="0" rIns="0" bIns="0" anchor="t">
            <a:spAutoFit/>
          </a:bodyPr>
          <a:lstStyle/>
          <a:p>
            <a:pPr algn="just"/>
            <a:r>
              <a:rPr lang="es-ES" sz="3600" dirty="0">
                <a:latin typeface="Arial"/>
                <a:cs typeface="Arial"/>
              </a:rPr>
              <a:t>Al trabajar con los elementos de HTML (tag) podemos crear páginas web funcionales, pero no atractivas, esto lo podemos mejorar con el uso de hojas de estilo (CSS), esto implica mucho trabajo.  Como solución para mejorar gráficamente nuestras páginas, sin tener que inventar todo desde cero, existen Frameworks que ordenan y agrupan funcionalidades gráficas usando CSS y JavaScript.  En esta sesión usaremos el Framework Bootstrap, se explicará su uso básico, estructura y elementos de diseño.</a:t>
            </a:r>
          </a:p>
          <a:p>
            <a:pPr algn="just"/>
            <a:endParaRPr lang="es-CL" dirty="0"/>
          </a:p>
        </p:txBody>
      </p:sp>
      <p:pic>
        <p:nvPicPr>
          <p:cNvPr id="4" name="Google Shape;184;p9"/>
          <p:cNvPicPr preferRelativeResize="0"/>
          <p:nvPr/>
        </p:nvPicPr>
        <p:blipFill rotWithShape="1">
          <a:blip r:embed="rId2">
            <a:alphaModFix/>
          </a:blip>
          <a:srcRect/>
          <a:stretch/>
        </p:blipFill>
        <p:spPr>
          <a:xfrm>
            <a:off x="17138650" y="781001"/>
            <a:ext cx="1382687" cy="1486147"/>
          </a:xfrm>
          <a:prstGeom prst="rect">
            <a:avLst/>
          </a:prstGeom>
          <a:noFill/>
          <a:ln>
            <a:noFill/>
          </a:ln>
        </p:spPr>
      </p:pic>
    </p:spTree>
    <p:extLst>
      <p:ext uri="{BB962C8B-B14F-4D97-AF65-F5344CB8AC3E}">
        <p14:creationId xmlns:p14="http://schemas.microsoft.com/office/powerpoint/2010/main" val="20421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502275"/>
            <a:ext cx="10668000" cy="1661993"/>
          </a:xfrm>
          <a:solidFill>
            <a:srgbClr val="317DE2"/>
          </a:solidFill>
        </p:spPr>
        <p:txBody>
          <a:bodyPr/>
          <a:lstStyle/>
          <a:p>
            <a:r>
              <a:rPr lang="es-CL" dirty="0"/>
              <a:t>INTRODUCCIÓN A  BOOTSTRAP I</a:t>
            </a:r>
          </a:p>
        </p:txBody>
      </p:sp>
    </p:spTree>
    <p:extLst>
      <p:ext uri="{BB962C8B-B14F-4D97-AF65-F5344CB8AC3E}">
        <p14:creationId xmlns:p14="http://schemas.microsoft.com/office/powerpoint/2010/main" val="88966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CONTENIDOS</a:t>
            </a:r>
            <a:endParaRPr lang="es-CL" dirty="0"/>
          </a:p>
        </p:txBody>
      </p:sp>
      <p:sp>
        <p:nvSpPr>
          <p:cNvPr id="3" name="Marcador de texto 2"/>
          <p:cNvSpPr>
            <a:spLocks noGrp="1"/>
          </p:cNvSpPr>
          <p:nvPr>
            <p:ph type="body" sz="quarter" idx="12"/>
          </p:nvPr>
        </p:nvSpPr>
        <p:spPr>
          <a:xfrm>
            <a:off x="2016124" y="3368675"/>
            <a:ext cx="18087976" cy="3631763"/>
          </a:xfrm>
        </p:spPr>
        <p:txBody>
          <a:bodyPr/>
          <a:lstStyle/>
          <a:p>
            <a:pPr marL="342900" indent="-342900" algn="just">
              <a:buFont typeface="Arial" panose="020B0604020202020204" pitchFamily="34" charset="0"/>
              <a:buChar char="•"/>
            </a:pPr>
            <a:r>
              <a:rPr lang="es-ES" sz="3600" dirty="0"/>
              <a:t>Qué es Bootstrap.</a:t>
            </a:r>
          </a:p>
          <a:p>
            <a:pPr marL="342900" indent="-342900" algn="just">
              <a:buFont typeface="Arial" panose="020B0604020202020204" pitchFamily="34" charset="0"/>
              <a:buChar char="•"/>
            </a:pPr>
            <a:r>
              <a:rPr lang="es-ES" sz="3600" dirty="0"/>
              <a:t>Características del framework.</a:t>
            </a:r>
          </a:p>
          <a:p>
            <a:pPr marL="342900" indent="-342900" algn="just">
              <a:buFont typeface="Arial" panose="020B0604020202020204" pitchFamily="34" charset="0"/>
              <a:buChar char="•"/>
            </a:pPr>
            <a:r>
              <a:rPr lang="es-ES" sz="3600" dirty="0"/>
              <a:t>Función y estructura del framework.</a:t>
            </a:r>
          </a:p>
          <a:p>
            <a:pPr marL="342900" indent="-342900" algn="just">
              <a:buFont typeface="Arial" panose="020B0604020202020204" pitchFamily="34" charset="0"/>
              <a:buChar char="•"/>
            </a:pPr>
            <a:r>
              <a:rPr lang="es-ES" sz="3600" dirty="0"/>
              <a:t>Diseño del framework.</a:t>
            </a:r>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ES_tradnl" sz="3600" dirty="0"/>
          </a:p>
          <a:p>
            <a:pPr marL="342900" indent="-342900" algn="just">
              <a:buFont typeface="Arial" panose="020B0604020202020204" pitchFamily="34" charset="0"/>
              <a:buChar char="•"/>
            </a:pPr>
            <a:endParaRPr lang="es-CL" dirty="0"/>
          </a:p>
        </p:txBody>
      </p:sp>
      <p:pic>
        <p:nvPicPr>
          <p:cNvPr id="4" name="Google Shape;184;p9"/>
          <p:cNvPicPr preferRelativeResize="0"/>
          <p:nvPr/>
        </p:nvPicPr>
        <p:blipFill rotWithShape="1">
          <a:blip r:embed="rId2">
            <a:alphaModFix/>
          </a:blip>
          <a:srcRect/>
          <a:stretch/>
        </p:blipFill>
        <p:spPr>
          <a:xfrm>
            <a:off x="17138650" y="781001"/>
            <a:ext cx="1382687" cy="1486147"/>
          </a:xfrm>
          <a:prstGeom prst="rect">
            <a:avLst/>
          </a:prstGeom>
          <a:noFill/>
          <a:ln>
            <a:noFill/>
          </a:ln>
        </p:spPr>
      </p:pic>
    </p:spTree>
    <p:extLst>
      <p:ext uri="{BB962C8B-B14F-4D97-AF65-F5344CB8AC3E}">
        <p14:creationId xmlns:p14="http://schemas.microsoft.com/office/powerpoint/2010/main" val="414800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¿QUÉ ES BOOTSTRAP?</a:t>
            </a:r>
            <a:endParaRPr lang="es-CL" dirty="0"/>
          </a:p>
        </p:txBody>
      </p:sp>
      <p:sp>
        <p:nvSpPr>
          <p:cNvPr id="3" name="Marcador de texto 2"/>
          <p:cNvSpPr>
            <a:spLocks noGrp="1"/>
          </p:cNvSpPr>
          <p:nvPr>
            <p:ph type="body" sz="quarter" idx="12"/>
          </p:nvPr>
        </p:nvSpPr>
        <p:spPr>
          <a:xfrm>
            <a:off x="2051050" y="2911475"/>
            <a:ext cx="15544800" cy="4739759"/>
          </a:xfrm>
        </p:spPr>
        <p:txBody>
          <a:bodyPr/>
          <a:lstStyle/>
          <a:p>
            <a:pPr algn="just"/>
            <a:r>
              <a:rPr lang="es-ES" sz="3600" dirty="0"/>
              <a:t>Bootstrap es lo que conocemos como framework, es decir, un marco de trabajo que no es más que un conjunto de librerías,   fue creado originalmente para la aplicación de Twitter, y nos permite crear interfaces web con CSS, y con interacción mediante JavaScript. </a:t>
            </a:r>
          </a:p>
          <a:p>
            <a:pPr algn="just"/>
            <a:endParaRPr lang="es-ES" sz="3600" dirty="0"/>
          </a:p>
          <a:p>
            <a:pPr algn="just"/>
            <a:r>
              <a:rPr lang="es-ES" sz="3600" dirty="0"/>
              <a:t>Una de las principales características es la de permitir que la interfaz web se adapte al tamaño del dispositivo en el que se visualice,  esto se conoce como “responsive design”.</a:t>
            </a:r>
          </a:p>
          <a:p>
            <a:pPr algn="just"/>
            <a:endParaRPr lang="es-CL" dirty="0"/>
          </a:p>
        </p:txBody>
      </p:sp>
      <p:pic>
        <p:nvPicPr>
          <p:cNvPr id="6" name="Google Shape;184;p9"/>
          <p:cNvPicPr preferRelativeResize="0"/>
          <p:nvPr/>
        </p:nvPicPr>
        <p:blipFill rotWithShape="1">
          <a:blip r:embed="rId2">
            <a:alphaModFix/>
          </a:blip>
          <a:srcRect/>
          <a:stretch/>
        </p:blipFill>
        <p:spPr>
          <a:xfrm>
            <a:off x="17138650" y="781001"/>
            <a:ext cx="1382687" cy="1486147"/>
          </a:xfrm>
          <a:prstGeom prst="rect">
            <a:avLst/>
          </a:prstGeom>
          <a:noFill/>
          <a:ln>
            <a:noFill/>
          </a:ln>
        </p:spPr>
      </p:pic>
    </p:spTree>
    <p:extLst>
      <p:ext uri="{BB962C8B-B14F-4D97-AF65-F5344CB8AC3E}">
        <p14:creationId xmlns:p14="http://schemas.microsoft.com/office/powerpoint/2010/main" val="417463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¿QUÉ ES BOOTSTRAP?</a:t>
            </a:r>
            <a:endParaRPr lang="es-CL" dirty="0"/>
          </a:p>
        </p:txBody>
      </p:sp>
      <p:sp>
        <p:nvSpPr>
          <p:cNvPr id="3" name="Marcador de texto 2"/>
          <p:cNvSpPr>
            <a:spLocks noGrp="1"/>
          </p:cNvSpPr>
          <p:nvPr>
            <p:ph type="body" sz="quarter" idx="12"/>
          </p:nvPr>
        </p:nvSpPr>
        <p:spPr>
          <a:xfrm>
            <a:off x="2051050" y="2911475"/>
            <a:ext cx="15544800" cy="5293757"/>
          </a:xfrm>
        </p:spPr>
        <p:txBody>
          <a:bodyPr/>
          <a:lstStyle/>
          <a:p>
            <a:pPr algn="just"/>
            <a:r>
              <a:rPr lang="es-ES" sz="3600" dirty="0"/>
              <a:t>Algunas características de Bootstrap:</a:t>
            </a:r>
          </a:p>
          <a:p>
            <a:pPr algn="just"/>
            <a:endParaRPr lang="es-ES" sz="3600" dirty="0"/>
          </a:p>
          <a:p>
            <a:pPr marL="571500" indent="-571500" algn="just">
              <a:buFont typeface="Arial" panose="020B0604020202020204" pitchFamily="34" charset="0"/>
              <a:buChar char="•"/>
            </a:pPr>
            <a:r>
              <a:rPr lang="es-ES" sz="3600" dirty="0"/>
              <a:t>Se ejecuta sin problema en la mayoría de los navegadores y en la mayoría de los dispositivos.</a:t>
            </a:r>
          </a:p>
          <a:p>
            <a:pPr marL="571500" indent="-571500" algn="just">
              <a:buFont typeface="Arial" panose="020B0604020202020204" pitchFamily="34" charset="0"/>
              <a:buChar char="•"/>
            </a:pPr>
            <a:r>
              <a:rPr lang="es-ES" sz="3600" dirty="0"/>
              <a:t>Implementa funcionalidades para diseño web adaptable automáticamente a los dispositivos</a:t>
            </a:r>
          </a:p>
          <a:p>
            <a:pPr marL="571500" indent="-571500" algn="just">
              <a:buFont typeface="Arial" panose="020B0604020202020204" pitchFamily="34" charset="0"/>
              <a:buChar char="•"/>
            </a:pPr>
            <a:r>
              <a:rPr lang="es-ES" sz="3600" dirty="0"/>
              <a:t>Es código abierto, tiene muchos plugins o complementos y un buen soporte de la comunidad.</a:t>
            </a:r>
          </a:p>
          <a:p>
            <a:pPr marL="571500" indent="-571500" algn="just">
              <a:buFont typeface="Arial" panose="020B0604020202020204" pitchFamily="34" charset="0"/>
              <a:buChar char="•"/>
            </a:pPr>
            <a:r>
              <a:rPr lang="es-ES" sz="3600" dirty="0"/>
              <a:t>La creación de diseños gráficos web son simples e intuitivos</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238615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¿QUÉ ES BOOTSTRAP?</a:t>
            </a:r>
            <a:endParaRPr lang="es-CL" dirty="0"/>
          </a:p>
        </p:txBody>
      </p:sp>
      <p:sp>
        <p:nvSpPr>
          <p:cNvPr id="3" name="Marcador de texto 2"/>
          <p:cNvSpPr>
            <a:spLocks noGrp="1"/>
          </p:cNvSpPr>
          <p:nvPr>
            <p:ph type="body" sz="quarter" idx="12"/>
          </p:nvPr>
        </p:nvSpPr>
        <p:spPr>
          <a:xfrm>
            <a:off x="1974850" y="2911475"/>
            <a:ext cx="15697200" cy="5847755"/>
          </a:xfrm>
        </p:spPr>
        <p:txBody>
          <a:bodyPr/>
          <a:lstStyle/>
          <a:p>
            <a:pPr algn="just"/>
            <a:r>
              <a:rPr lang="es-ES" sz="3600" dirty="0"/>
              <a:t>Como funciona Bootstrap:</a:t>
            </a:r>
          </a:p>
          <a:p>
            <a:pPr algn="just"/>
            <a:endParaRPr lang="es-ES" sz="3600" dirty="0"/>
          </a:p>
          <a:p>
            <a:pPr marL="571500" indent="-571500" algn="just">
              <a:buFont typeface="Arial" panose="020B0604020202020204" pitchFamily="34" charset="0"/>
              <a:buChar char="•"/>
            </a:pPr>
            <a:r>
              <a:rPr lang="es-ES" sz="3600" dirty="0"/>
              <a:t>Mediante un conjunto de archivos CSS y JavaScript, específicamente JQuery (un conjunto de librerías orientadas al comportamiento asíncrono de los elementos de una página web) permite asignar características especificas a los elementos de una página.</a:t>
            </a:r>
          </a:p>
          <a:p>
            <a:pPr marL="571500" indent="-571500" algn="just">
              <a:buFont typeface="Arial" panose="020B0604020202020204" pitchFamily="34" charset="0"/>
              <a:buChar char="•"/>
            </a:pPr>
            <a:endParaRPr lang="es-ES" sz="3600" dirty="0"/>
          </a:p>
          <a:p>
            <a:pPr marL="571500" indent="-571500" algn="just">
              <a:buFont typeface="Arial" panose="020B0604020202020204" pitchFamily="34" charset="0"/>
              <a:buChar char="•"/>
            </a:pPr>
            <a:r>
              <a:rPr lang="es-ES" sz="3600" dirty="0"/>
              <a:t>Para asignarle una característica a un elemento, simplemente debemos informar la clase correspondiente en la propiedad “class” del elemento que será estilizado</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38110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CARACTERÍSTICAS</a:t>
            </a:r>
            <a:endParaRPr lang="es-CL" dirty="0"/>
          </a:p>
        </p:txBody>
      </p:sp>
      <p:sp>
        <p:nvSpPr>
          <p:cNvPr id="3" name="Marcador de texto 2"/>
          <p:cNvSpPr>
            <a:spLocks noGrp="1"/>
          </p:cNvSpPr>
          <p:nvPr>
            <p:ph type="body" sz="quarter" idx="12"/>
          </p:nvPr>
        </p:nvSpPr>
        <p:spPr>
          <a:xfrm>
            <a:off x="1974850" y="2911475"/>
            <a:ext cx="15697200" cy="3631763"/>
          </a:xfrm>
        </p:spPr>
        <p:txBody>
          <a:bodyPr/>
          <a:lstStyle/>
          <a:p>
            <a:pPr algn="just"/>
            <a:r>
              <a:rPr lang="es-ES" sz="3600" dirty="0"/>
              <a:t>Está orientado a una filosofía “Mobile First” es decir que se parte del diseño para dispositivos móviles y de ahí se escala al resto.</a:t>
            </a:r>
          </a:p>
          <a:p>
            <a:pPr algn="just"/>
            <a:endParaRPr lang="es-ES" sz="3600" dirty="0"/>
          </a:p>
          <a:p>
            <a:pPr algn="just"/>
            <a:r>
              <a:rPr lang="es-ES" sz="3600" dirty="0"/>
              <a:t>Se puede integrar a tu proyecto descargando las librerías de JavaScript y las hojas de estilo o utilizando un CDN (Content Delivery Network) específico para Bootstrap.</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spTree>
    <p:extLst>
      <p:ext uri="{BB962C8B-B14F-4D97-AF65-F5344CB8AC3E}">
        <p14:creationId xmlns:p14="http://schemas.microsoft.com/office/powerpoint/2010/main" val="198950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CARACTERÍSTICAS</a:t>
            </a:r>
            <a:endParaRPr lang="es-CL" dirty="0"/>
          </a:p>
        </p:txBody>
      </p:sp>
      <p:sp>
        <p:nvSpPr>
          <p:cNvPr id="3" name="Marcador de texto 2"/>
          <p:cNvSpPr>
            <a:spLocks noGrp="1"/>
          </p:cNvSpPr>
          <p:nvPr>
            <p:ph type="body" sz="quarter" idx="12"/>
          </p:nvPr>
        </p:nvSpPr>
        <p:spPr>
          <a:xfrm>
            <a:off x="1898650" y="2481774"/>
            <a:ext cx="3352800" cy="4185761"/>
          </a:xfrm>
        </p:spPr>
        <p:txBody>
          <a:bodyPr/>
          <a:lstStyle/>
          <a:p>
            <a:pPr algn="l"/>
            <a:r>
              <a:rPr lang="es-ES" sz="3600" dirty="0"/>
              <a:t>Para incluir Bootstrap utilizando el CDN lo podemos hacer de la siguiente forma:</a:t>
            </a:r>
          </a:p>
          <a:p>
            <a:pPr algn="l"/>
            <a:endParaRPr lang="es-CL" dirty="0"/>
          </a:p>
        </p:txBody>
      </p:sp>
      <p:pic>
        <p:nvPicPr>
          <p:cNvPr id="4" name="Google Shape;184;p9"/>
          <p:cNvPicPr preferRelativeResize="0"/>
          <p:nvPr/>
        </p:nvPicPr>
        <p:blipFill rotWithShape="1">
          <a:blip r:embed="rId2">
            <a:alphaModFix/>
          </a:blip>
          <a:srcRect/>
          <a:stretch/>
        </p:blipFill>
        <p:spPr>
          <a:xfrm>
            <a:off x="17291050" y="625475"/>
            <a:ext cx="1382687" cy="1486147"/>
          </a:xfrm>
          <a:prstGeom prst="rect">
            <a:avLst/>
          </a:prstGeom>
          <a:noFill/>
          <a:ln>
            <a:noFill/>
          </a:ln>
        </p:spPr>
      </p:pic>
      <p:pic>
        <p:nvPicPr>
          <p:cNvPr id="5" name="Google Shape;208;p13"/>
          <p:cNvPicPr preferRelativeResize="0"/>
          <p:nvPr/>
        </p:nvPicPr>
        <p:blipFill rotWithShape="1">
          <a:blip r:embed="rId3">
            <a:alphaModFix/>
          </a:blip>
          <a:srcRect/>
          <a:stretch/>
        </p:blipFill>
        <p:spPr>
          <a:xfrm>
            <a:off x="5403850" y="2454275"/>
            <a:ext cx="13027672" cy="7943266"/>
          </a:xfrm>
          <a:prstGeom prst="rect">
            <a:avLst/>
          </a:prstGeom>
          <a:noFill/>
          <a:ln>
            <a:noFill/>
          </a:ln>
        </p:spPr>
      </p:pic>
    </p:spTree>
    <p:extLst>
      <p:ext uri="{BB962C8B-B14F-4D97-AF65-F5344CB8AC3E}">
        <p14:creationId xmlns:p14="http://schemas.microsoft.com/office/powerpoint/2010/main" val="194392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50" y="884157"/>
            <a:ext cx="9525000" cy="738664"/>
          </a:xfrm>
        </p:spPr>
        <p:txBody>
          <a:bodyPr/>
          <a:lstStyle/>
          <a:p>
            <a:r>
              <a:rPr lang="es-ES_tradnl" dirty="0"/>
              <a:t>CARACTERÍSTICAS</a:t>
            </a:r>
            <a:endParaRPr lang="es-CL" dirty="0"/>
          </a:p>
        </p:txBody>
      </p:sp>
      <p:sp>
        <p:nvSpPr>
          <p:cNvPr id="3" name="Marcador de texto 2"/>
          <p:cNvSpPr>
            <a:spLocks noGrp="1"/>
          </p:cNvSpPr>
          <p:nvPr>
            <p:ph type="body" sz="quarter" idx="12"/>
          </p:nvPr>
        </p:nvSpPr>
        <p:spPr>
          <a:xfrm>
            <a:off x="1974850" y="2682875"/>
            <a:ext cx="15621000" cy="8063746"/>
          </a:xfrm>
        </p:spPr>
        <p:txBody>
          <a:bodyPr/>
          <a:lstStyle/>
          <a:p>
            <a:pPr algn="just"/>
            <a:r>
              <a:rPr lang="es-ES" sz="3600" dirty="0"/>
              <a:t>Fíjate que en la sección del encabezado se hace la llamada a la hoja de estilo:</a:t>
            </a:r>
          </a:p>
          <a:p>
            <a:pPr algn="just"/>
            <a:endParaRPr lang="es-ES" sz="3600" dirty="0"/>
          </a:p>
          <a:p>
            <a:pPr algn="just"/>
            <a:endParaRPr lang="es-ES" sz="3600" dirty="0"/>
          </a:p>
          <a:p>
            <a:pPr algn="just"/>
            <a:endParaRPr lang="es-ES" sz="3600" dirty="0"/>
          </a:p>
          <a:p>
            <a:pPr algn="just"/>
            <a:r>
              <a:rPr lang="es-ES" sz="3600" dirty="0"/>
              <a:t>Y antes de cerrar el cuerpo de la página se hace la llamada a las librerías de JavaScript.</a:t>
            </a:r>
          </a:p>
          <a:p>
            <a:pPr algn="just"/>
            <a:endParaRPr lang="es-ES" sz="3600" dirty="0"/>
          </a:p>
          <a:p>
            <a:pPr algn="just"/>
            <a:endParaRPr lang="es-ES" sz="3600" dirty="0"/>
          </a:p>
          <a:p>
            <a:pPr algn="just"/>
            <a:endParaRPr lang="es-ES" sz="3600" dirty="0"/>
          </a:p>
          <a:p>
            <a:pPr algn="just"/>
            <a:endParaRPr lang="es-ES" sz="3600" dirty="0"/>
          </a:p>
          <a:p>
            <a:pPr algn="just"/>
            <a:endParaRPr lang="es-ES" sz="3600" dirty="0"/>
          </a:p>
          <a:p>
            <a:pPr algn="just"/>
            <a:r>
              <a:rPr lang="es-ES" sz="3600" dirty="0"/>
              <a:t>El orden del llamado de las librerías es importante, primero jQuery, luego Popper y al final Bootstrap</a:t>
            </a:r>
          </a:p>
          <a:p>
            <a:pPr algn="just"/>
            <a:endParaRPr lang="es-CL" dirty="0"/>
          </a:p>
        </p:txBody>
      </p:sp>
      <p:pic>
        <p:nvPicPr>
          <p:cNvPr id="4" name="Google Shape;184;p9"/>
          <p:cNvPicPr preferRelativeResize="0"/>
          <p:nvPr/>
        </p:nvPicPr>
        <p:blipFill rotWithShape="1">
          <a:blip r:embed="rId2">
            <a:alphaModFix/>
          </a:blip>
          <a:srcRect/>
          <a:stretch/>
        </p:blipFill>
        <p:spPr>
          <a:xfrm>
            <a:off x="17289111" y="781001"/>
            <a:ext cx="1382687" cy="1486147"/>
          </a:xfrm>
          <a:prstGeom prst="rect">
            <a:avLst/>
          </a:prstGeom>
          <a:noFill/>
          <a:ln>
            <a:noFill/>
          </a:ln>
        </p:spPr>
      </p:pic>
      <p:pic>
        <p:nvPicPr>
          <p:cNvPr id="5" name="Google Shape;215;p14"/>
          <p:cNvPicPr preferRelativeResize="0"/>
          <p:nvPr/>
        </p:nvPicPr>
        <p:blipFill rotWithShape="1">
          <a:blip r:embed="rId3">
            <a:alphaModFix/>
          </a:blip>
          <a:srcRect/>
          <a:stretch/>
        </p:blipFill>
        <p:spPr>
          <a:xfrm>
            <a:off x="3270250" y="3561533"/>
            <a:ext cx="13792200" cy="1143000"/>
          </a:xfrm>
          <a:prstGeom prst="rect">
            <a:avLst/>
          </a:prstGeom>
          <a:noFill/>
          <a:ln>
            <a:noFill/>
          </a:ln>
        </p:spPr>
      </p:pic>
      <p:pic>
        <p:nvPicPr>
          <p:cNvPr id="6" name="Google Shape;216;p14"/>
          <p:cNvPicPr preferRelativeResize="0"/>
          <p:nvPr/>
        </p:nvPicPr>
        <p:blipFill rotWithShape="1">
          <a:blip r:embed="rId4">
            <a:alphaModFix/>
          </a:blip>
          <a:srcRect/>
          <a:stretch/>
        </p:blipFill>
        <p:spPr>
          <a:xfrm>
            <a:off x="3270250" y="6569075"/>
            <a:ext cx="13792200" cy="2639790"/>
          </a:xfrm>
          <a:prstGeom prst="rect">
            <a:avLst/>
          </a:prstGeom>
          <a:noFill/>
          <a:ln>
            <a:noFill/>
          </a:ln>
        </p:spPr>
      </p:pic>
    </p:spTree>
    <p:extLst>
      <p:ext uri="{BB962C8B-B14F-4D97-AF65-F5344CB8AC3E}">
        <p14:creationId xmlns:p14="http://schemas.microsoft.com/office/powerpoint/2010/main" val="211852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04E11E-C566-4D19-814E-351B58AE5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e326ec-e75a-44cf-ab99-a84221681e58"/>
    <ds:schemaRef ds:uri="896d676a-77ec-4696-9592-30e71512d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97e326ec-e75a-44cf-ab99-a84221681e58"/>
  </ds:schemaRefs>
</ds:datastoreItem>
</file>

<file path=customXml/itemProps3.xml><?xml version="1.0" encoding="utf-8"?>
<ds:datastoreItem xmlns:ds="http://schemas.openxmlformats.org/officeDocument/2006/customXml" ds:itemID="{A583F0A7-7662-4660-B058-12D1EAB18B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1731</TotalTime>
  <Words>951</Words>
  <Application>Microsoft Office PowerPoint</Application>
  <PresentationFormat>Personalizado</PresentationFormat>
  <Paragraphs>136</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Cuenta Microsoft</cp:lastModifiedBy>
  <cp:revision>105</cp:revision>
  <dcterms:created xsi:type="dcterms:W3CDTF">2021-04-02T01:36:00Z</dcterms:created>
  <dcterms:modified xsi:type="dcterms:W3CDTF">2023-01-03T14:54:54Z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