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7"/>
  </p:handoutMasterIdLst>
  <p:sldIdLst>
    <p:sldId id="267" r:id="rId5"/>
    <p:sldId id="277" r:id="rId6"/>
    <p:sldId id="296"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7D62B-14EC-4345-B73A-4EFF2D146826}" v="28" dt="2023-01-03T15:18:57.3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9" d="100"/>
          <a:sy n="49" d="100"/>
        </p:scale>
        <p:origin x="893" y="4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8D07D62B-14EC-4345-B73A-4EFF2D146826}"/>
    <pc:docChg chg="addSld delSld modSld">
      <pc:chgData name="Pamela Menares A." userId="S::pmenaresa@duoc.cl::a95b9275-3465-4317-aedc-8c1ab3c21493" providerId="AD" clId="Web-{8D07D62B-14EC-4345-B73A-4EFF2D146826}" dt="2023-01-03T15:18:57.363" v="10"/>
      <pc:docMkLst>
        <pc:docMk/>
      </pc:docMkLst>
      <pc:sldChg chg="modSp">
        <pc:chgData name="Pamela Menares A." userId="S::pmenaresa@duoc.cl::a95b9275-3465-4317-aedc-8c1ab3c21493" providerId="AD" clId="Web-{8D07D62B-14EC-4345-B73A-4EFF2D146826}" dt="2023-01-03T15:15:49.640" v="0" actId="20577"/>
        <pc:sldMkLst>
          <pc:docMk/>
          <pc:sldMk cId="2042176908" sldId="277"/>
        </pc:sldMkLst>
        <pc:spChg chg="mod">
          <ac:chgData name="Pamela Menares A." userId="S::pmenaresa@duoc.cl::a95b9275-3465-4317-aedc-8c1ab3c21493" providerId="AD" clId="Web-{8D07D62B-14EC-4345-B73A-4EFF2D146826}" dt="2023-01-03T15:15:49.640" v="0" actId="20577"/>
          <ac:spMkLst>
            <pc:docMk/>
            <pc:sldMk cId="2042176908" sldId="277"/>
            <ac:spMk id="3" creationId="{00000000-0000-0000-0000-000000000000}"/>
          </ac:spMkLst>
        </pc:spChg>
      </pc:sldChg>
      <pc:sldChg chg="del">
        <pc:chgData name="Pamela Menares A." userId="S::pmenaresa@duoc.cl::a95b9275-3465-4317-aedc-8c1ab3c21493" providerId="AD" clId="Web-{8D07D62B-14EC-4345-B73A-4EFF2D146826}" dt="2023-01-03T15:18:52.362" v="8"/>
        <pc:sldMkLst>
          <pc:docMk/>
          <pc:sldMk cId="4258784292" sldId="291"/>
        </pc:sldMkLst>
      </pc:sldChg>
      <pc:sldChg chg="del">
        <pc:chgData name="Pamela Menares A." userId="S::pmenaresa@duoc.cl::a95b9275-3465-4317-aedc-8c1ab3c21493" providerId="AD" clId="Web-{8D07D62B-14EC-4345-B73A-4EFF2D146826}" dt="2023-01-03T15:18:54.534" v="9"/>
        <pc:sldMkLst>
          <pc:docMk/>
          <pc:sldMk cId="926987900" sldId="293"/>
        </pc:sldMkLst>
      </pc:sldChg>
      <pc:sldChg chg="modSp">
        <pc:chgData name="Pamela Menares A." userId="S::pmenaresa@duoc.cl::a95b9275-3465-4317-aedc-8c1ab3c21493" providerId="AD" clId="Web-{8D07D62B-14EC-4345-B73A-4EFF2D146826}" dt="2023-01-03T15:17:29.111" v="2" actId="20577"/>
        <pc:sldMkLst>
          <pc:docMk/>
          <pc:sldMk cId="1827514485" sldId="336"/>
        </pc:sldMkLst>
        <pc:spChg chg="mod">
          <ac:chgData name="Pamela Menares A." userId="S::pmenaresa@duoc.cl::a95b9275-3465-4317-aedc-8c1ab3c21493" providerId="AD" clId="Web-{8D07D62B-14EC-4345-B73A-4EFF2D146826}" dt="2023-01-03T15:17:29.111" v="2" actId="20577"/>
          <ac:spMkLst>
            <pc:docMk/>
            <pc:sldMk cId="1827514485" sldId="336"/>
            <ac:spMk id="3" creationId="{00000000-0000-0000-0000-000000000000}"/>
          </ac:spMkLst>
        </pc:spChg>
      </pc:sldChg>
      <pc:sldChg chg="modSp">
        <pc:chgData name="Pamela Menares A." userId="S::pmenaresa@duoc.cl::a95b9275-3465-4317-aedc-8c1ab3c21493" providerId="AD" clId="Web-{8D07D62B-14EC-4345-B73A-4EFF2D146826}" dt="2023-01-03T15:17:52.674" v="3" actId="20577"/>
        <pc:sldMkLst>
          <pc:docMk/>
          <pc:sldMk cId="1394175719" sldId="340"/>
        </pc:sldMkLst>
        <pc:spChg chg="mod">
          <ac:chgData name="Pamela Menares A." userId="S::pmenaresa@duoc.cl::a95b9275-3465-4317-aedc-8c1ab3c21493" providerId="AD" clId="Web-{8D07D62B-14EC-4345-B73A-4EFF2D146826}" dt="2023-01-03T15:17:52.674" v="3" actId="20577"/>
          <ac:spMkLst>
            <pc:docMk/>
            <pc:sldMk cId="1394175719" sldId="340"/>
            <ac:spMk id="3" creationId="{00000000-0000-0000-0000-000000000000}"/>
          </ac:spMkLst>
        </pc:spChg>
      </pc:sldChg>
      <pc:sldChg chg="modSp">
        <pc:chgData name="Pamela Menares A." userId="S::pmenaresa@duoc.cl::a95b9275-3465-4317-aedc-8c1ab3c21493" providerId="AD" clId="Web-{8D07D62B-14EC-4345-B73A-4EFF2D146826}" dt="2023-01-03T15:18:03.799" v="5" actId="20577"/>
        <pc:sldMkLst>
          <pc:docMk/>
          <pc:sldMk cId="3979414684" sldId="341"/>
        </pc:sldMkLst>
        <pc:spChg chg="mod">
          <ac:chgData name="Pamela Menares A." userId="S::pmenaresa@duoc.cl::a95b9275-3465-4317-aedc-8c1ab3c21493" providerId="AD" clId="Web-{8D07D62B-14EC-4345-B73A-4EFF2D146826}" dt="2023-01-03T15:18:03.799" v="5" actId="20577"/>
          <ac:spMkLst>
            <pc:docMk/>
            <pc:sldMk cId="3979414684" sldId="341"/>
            <ac:spMk id="3" creationId="{00000000-0000-0000-0000-000000000000}"/>
          </ac:spMkLst>
        </pc:spChg>
      </pc:sldChg>
      <pc:sldChg chg="modSp">
        <pc:chgData name="Pamela Menares A." userId="S::pmenaresa@duoc.cl::a95b9275-3465-4317-aedc-8c1ab3c21493" providerId="AD" clId="Web-{8D07D62B-14EC-4345-B73A-4EFF2D146826}" dt="2023-01-03T15:18:16.737" v="6" actId="20577"/>
        <pc:sldMkLst>
          <pc:docMk/>
          <pc:sldMk cId="4050049834" sldId="345"/>
        </pc:sldMkLst>
        <pc:spChg chg="mod">
          <ac:chgData name="Pamela Menares A." userId="S::pmenaresa@duoc.cl::a95b9275-3465-4317-aedc-8c1ab3c21493" providerId="AD" clId="Web-{8D07D62B-14EC-4345-B73A-4EFF2D146826}" dt="2023-01-03T15:18:16.737" v="6" actId="20577"/>
          <ac:spMkLst>
            <pc:docMk/>
            <pc:sldMk cId="4050049834" sldId="345"/>
            <ac:spMk id="3" creationId="{00000000-0000-0000-0000-000000000000}"/>
          </ac:spMkLst>
        </pc:spChg>
      </pc:sldChg>
      <pc:sldChg chg="modSp">
        <pc:chgData name="Pamela Menares A." userId="S::pmenaresa@duoc.cl::a95b9275-3465-4317-aedc-8c1ab3c21493" providerId="AD" clId="Web-{8D07D62B-14EC-4345-B73A-4EFF2D146826}" dt="2023-01-03T15:18:36.940" v="7" actId="20577"/>
        <pc:sldMkLst>
          <pc:docMk/>
          <pc:sldMk cId="1943557116" sldId="349"/>
        </pc:sldMkLst>
        <pc:spChg chg="mod">
          <ac:chgData name="Pamela Menares A." userId="S::pmenaresa@duoc.cl::a95b9275-3465-4317-aedc-8c1ab3c21493" providerId="AD" clId="Web-{8D07D62B-14EC-4345-B73A-4EFF2D146826}" dt="2023-01-03T15:18:36.940" v="7" actId="20577"/>
          <ac:spMkLst>
            <pc:docMk/>
            <pc:sldMk cId="1943557116" sldId="349"/>
            <ac:spMk id="3" creationId="{00000000-0000-0000-0000-000000000000}"/>
          </ac:spMkLst>
        </pc:spChg>
      </pc:sldChg>
      <pc:sldChg chg="add replId">
        <pc:chgData name="Pamela Menares A." userId="S::pmenaresa@duoc.cl::a95b9275-3465-4317-aedc-8c1ab3c21493" providerId="AD" clId="Web-{8D07D62B-14EC-4345-B73A-4EFF2D146826}" dt="2023-01-03T15:18:57.363" v="10"/>
        <pc:sldMkLst>
          <pc:docMk/>
          <pc:sldMk cId="2906446536" sldId="35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03-01-2023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502275"/>
            <a:ext cx="10668000" cy="1661993"/>
          </a:xfrm>
          <a:solidFill>
            <a:srgbClr val="317DE2"/>
          </a:solidFill>
        </p:spPr>
        <p:txBody>
          <a:bodyPr/>
          <a:lstStyle/>
          <a:p>
            <a:r>
              <a:rPr lang="es-CL" dirty="0"/>
              <a:t>INTRODUCCIÓN A  BOOTSTRAP II</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911475"/>
            <a:ext cx="15087600" cy="4185761"/>
          </a:xfrm>
        </p:spPr>
        <p:txBody>
          <a:bodyPr wrap="square" lIns="0" tIns="0" rIns="0" bIns="0" anchor="t">
            <a:spAutoFit/>
          </a:bodyPr>
          <a:lstStyle/>
          <a:p>
            <a:pPr algn="just"/>
            <a:r>
              <a:rPr lang="es-ES" sz="3600" dirty="0">
                <a:latin typeface="Arial"/>
                <a:cs typeface="Arial"/>
              </a:rPr>
              <a:t>Las barras de navegación permiten definir una barra de navegación en la parte superior, esta barra contiene un conjunto de otros elementos que son parte del menú.</a:t>
            </a:r>
          </a:p>
          <a:p>
            <a:pPr algn="just"/>
            <a:endParaRPr lang="es-ES" sz="3600" dirty="0"/>
          </a:p>
          <a:p>
            <a:pPr algn="just"/>
            <a:r>
              <a:rPr lang="es-ES" sz="3600" dirty="0"/>
              <a:t>La barra de navegación se define utilizando le etiqueta </a:t>
            </a:r>
            <a:r>
              <a:rPr lang="es-ES" sz="3600" b="1" dirty="0"/>
              <a:t>nav</a:t>
            </a:r>
            <a:r>
              <a:rPr lang="es-ES" sz="3600" dirty="0"/>
              <a:t> acompañado de las clases correspondientes para el comportamiento y diseño, por ejemplo: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9" name="Google Shape;349;p34"/>
          <p:cNvPicPr preferRelativeResize="0"/>
          <p:nvPr/>
        </p:nvPicPr>
        <p:blipFill rotWithShape="1">
          <a:blip r:embed="rId3">
            <a:alphaModFix/>
          </a:blip>
          <a:srcRect/>
          <a:stretch/>
        </p:blipFill>
        <p:spPr>
          <a:xfrm>
            <a:off x="4580550" y="7097235"/>
            <a:ext cx="10348300" cy="2367439"/>
          </a:xfrm>
          <a:prstGeom prst="rect">
            <a:avLst/>
          </a:prstGeom>
          <a:noFill/>
          <a:ln>
            <a:noFill/>
          </a:ln>
        </p:spPr>
      </p:pic>
    </p:spTree>
    <p:extLst>
      <p:ext uri="{BB962C8B-B14F-4D97-AF65-F5344CB8AC3E}">
        <p14:creationId xmlns:p14="http://schemas.microsoft.com/office/powerpoint/2010/main" val="139417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911475"/>
            <a:ext cx="15087600" cy="7509748"/>
          </a:xfrm>
        </p:spPr>
        <p:txBody>
          <a:bodyPr wrap="square" lIns="0" tIns="0" rIns="0" bIns="0" anchor="t">
            <a:spAutoFit/>
          </a:bodyPr>
          <a:lstStyle/>
          <a:p>
            <a:pPr algn="just"/>
            <a:r>
              <a:rPr lang="es-ES" sz="3600" dirty="0"/>
              <a:t>La mayoría de las veces la barra contiene un conjunto de elementos más o menos definidos, que son:</a:t>
            </a:r>
          </a:p>
          <a:p>
            <a:pPr algn="just"/>
            <a:endParaRPr lang="es-ES" sz="3600" dirty="0"/>
          </a:p>
          <a:p>
            <a:pPr marL="571500" indent="-571500" algn="just">
              <a:buFont typeface="Arial" panose="020B0604020202020204" pitchFamily="34" charset="0"/>
              <a:buChar char="•"/>
            </a:pPr>
            <a:r>
              <a:rPr lang="es-ES" sz="3600" b="1" dirty="0"/>
              <a:t>.navbar-bran </a:t>
            </a:r>
            <a:r>
              <a:rPr lang="es-ES" sz="3600" dirty="0"/>
              <a:t>para definir un estilo para el nombre de tu marca, compañía o producto.</a:t>
            </a:r>
          </a:p>
          <a:p>
            <a:pPr marL="571500" indent="-571500" algn="just">
              <a:buFont typeface="Arial" panose="020B0604020202020204" pitchFamily="34" charset="0"/>
              <a:buChar char="•"/>
            </a:pPr>
            <a:r>
              <a:rPr lang="es-ES" sz="3600" b="1" dirty="0">
                <a:latin typeface="Arial"/>
                <a:cs typeface="Arial"/>
              </a:rPr>
              <a:t>.navbar-nav </a:t>
            </a:r>
            <a:r>
              <a:rPr lang="es-ES" sz="3600" dirty="0">
                <a:latin typeface="Arial"/>
                <a:cs typeface="Arial"/>
              </a:rPr>
              <a:t>permite definir los elementos de la navegación (listas, enlaces, etc.)</a:t>
            </a:r>
          </a:p>
          <a:p>
            <a:pPr marL="571500" indent="-571500" algn="just">
              <a:buFont typeface="Arial" panose="020B0604020202020204" pitchFamily="34" charset="0"/>
              <a:buChar char="•"/>
            </a:pPr>
            <a:r>
              <a:rPr lang="es-ES" sz="3600" b="1" dirty="0">
                <a:latin typeface="Arial"/>
                <a:cs typeface="Arial"/>
              </a:rPr>
              <a:t>.navbar-toggler </a:t>
            </a:r>
            <a:r>
              <a:rPr lang="es-ES" sz="3600" dirty="0">
                <a:latin typeface="Arial"/>
                <a:cs typeface="Arial"/>
              </a:rPr>
              <a:t>para usar con plugins de elementos colapsables y otros comportamientos de estos elementos.</a:t>
            </a:r>
          </a:p>
          <a:p>
            <a:pPr marL="571500" indent="-571500" algn="just">
              <a:buFont typeface="Arial" panose="020B0604020202020204" pitchFamily="34" charset="0"/>
              <a:buChar char="•"/>
            </a:pPr>
            <a:r>
              <a:rPr lang="es-ES" sz="3600" b="1" dirty="0"/>
              <a:t>.</a:t>
            </a:r>
            <a:r>
              <a:rPr lang="es-ES" sz="3600" b="1" dirty="0" err="1"/>
              <a:t>form-inline</a:t>
            </a:r>
            <a:r>
              <a:rPr lang="es-ES" sz="3600" b="1" dirty="0"/>
              <a:t> </a:t>
            </a:r>
            <a:r>
              <a:rPr lang="es-ES" sz="3600" dirty="0"/>
              <a:t>para cualquier acción y control de formulario.</a:t>
            </a:r>
          </a:p>
          <a:p>
            <a:pPr marL="571500" indent="-571500" algn="just">
              <a:buFont typeface="Arial" panose="020B0604020202020204" pitchFamily="34" charset="0"/>
              <a:buChar char="•"/>
            </a:pPr>
            <a:r>
              <a:rPr lang="es-ES" sz="3600" b="1" dirty="0">
                <a:latin typeface="Arial"/>
                <a:cs typeface="Arial"/>
              </a:rPr>
              <a:t>.navbar-text </a:t>
            </a:r>
            <a:r>
              <a:rPr lang="es-ES" sz="3600" dirty="0">
                <a:latin typeface="Arial"/>
                <a:cs typeface="Arial"/>
              </a:rPr>
              <a:t>para centrado adicional vertical de cadenas de texto.</a:t>
            </a:r>
          </a:p>
          <a:p>
            <a:pPr marL="571500" indent="-571500" algn="just">
              <a:buFont typeface="Arial" panose="020B0604020202020204" pitchFamily="34" charset="0"/>
              <a:buChar char="•"/>
            </a:pPr>
            <a:r>
              <a:rPr lang="es-ES" sz="3600" b="1" dirty="0"/>
              <a:t>.collapse.navbar-collapse </a:t>
            </a:r>
            <a:r>
              <a:rPr lang="es-ES" sz="3600" dirty="0"/>
              <a:t>para agrupar y esconder contenido de las barras de navegación.</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397941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5087600" cy="861774"/>
          </a:xfrm>
        </p:spPr>
        <p:txBody>
          <a:bodyPr/>
          <a:lstStyle/>
          <a:p>
            <a:pPr algn="just"/>
            <a:r>
              <a:rPr lang="es-ES" sz="3600" dirty="0"/>
              <a:t>Por ejemplo este código permite crear la barra de navegación.</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Imagen 4"/>
          <p:cNvPicPr>
            <a:picLocks noChangeAspect="1"/>
          </p:cNvPicPr>
          <p:nvPr/>
        </p:nvPicPr>
        <p:blipFill>
          <a:blip r:embed="rId3"/>
          <a:stretch>
            <a:fillRect/>
          </a:stretch>
        </p:blipFill>
        <p:spPr>
          <a:xfrm>
            <a:off x="2919600" y="3025567"/>
            <a:ext cx="12626244" cy="6441721"/>
          </a:xfrm>
          <a:prstGeom prst="rect">
            <a:avLst/>
          </a:prstGeom>
        </p:spPr>
      </p:pic>
      <p:pic>
        <p:nvPicPr>
          <p:cNvPr id="6" name="Google Shape;363;p36"/>
          <p:cNvPicPr preferRelativeResize="0"/>
          <p:nvPr/>
        </p:nvPicPr>
        <p:blipFill rotWithShape="1">
          <a:blip r:embed="rId4">
            <a:alphaModFix/>
          </a:blip>
          <a:srcRect/>
          <a:stretch/>
        </p:blipFill>
        <p:spPr>
          <a:xfrm>
            <a:off x="2919600" y="9734771"/>
            <a:ext cx="12626244" cy="766614"/>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26754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5087600" cy="3077766"/>
          </a:xfrm>
        </p:spPr>
        <p:txBody>
          <a:bodyPr/>
          <a:lstStyle/>
          <a:p>
            <a:pPr algn="just"/>
            <a:r>
              <a:rPr lang="es-ES" sz="3600" dirty="0"/>
              <a:t>El carrusel de imágenes crea un área dónde se muestra imágenes o texto o ambas, estas imágenes o texto rotan de forma alterna, como un carrusel.</a:t>
            </a:r>
          </a:p>
          <a:p>
            <a:pPr algn="just"/>
            <a:endParaRPr lang="es-ES" sz="3600" dirty="0"/>
          </a:p>
          <a:p>
            <a:pPr algn="just"/>
            <a:r>
              <a:rPr lang="es-ES" sz="3600" dirty="0"/>
              <a:t>Por ejemplo, este código crea un carrusel: </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7" name="Google Shape;370;p37"/>
          <p:cNvPicPr preferRelativeResize="0"/>
          <p:nvPr/>
        </p:nvPicPr>
        <p:blipFill rotWithShape="1">
          <a:blip r:embed="rId3">
            <a:alphaModFix/>
          </a:blip>
          <a:srcRect/>
          <a:stretch/>
        </p:blipFill>
        <p:spPr>
          <a:xfrm>
            <a:off x="4032250" y="5121275"/>
            <a:ext cx="11811000" cy="5181600"/>
          </a:xfrm>
          <a:prstGeom prst="rect">
            <a:avLst/>
          </a:prstGeom>
          <a:noFill/>
          <a:ln>
            <a:noFill/>
          </a:ln>
        </p:spPr>
      </p:pic>
    </p:spTree>
    <p:extLst>
      <p:ext uri="{BB962C8B-B14F-4D97-AF65-F5344CB8AC3E}">
        <p14:creationId xmlns:p14="http://schemas.microsoft.com/office/powerpoint/2010/main" val="326963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5087600" cy="2523768"/>
          </a:xfrm>
        </p:spPr>
        <p:txBody>
          <a:bodyPr/>
          <a:lstStyle/>
          <a:p>
            <a:pPr algn="just"/>
            <a:r>
              <a:rPr lang="es-ES" sz="3600" dirty="0"/>
              <a:t>El carrusel además presenta otras características como flechas de control, indicadores de posición, texto descriptivo, efectos de paso entre elementos, y además se puede “reprogramar” utilizando JavaScript y </a:t>
            </a:r>
            <a:r>
              <a:rPr lang="es-ES" sz="3600" dirty="0" err="1"/>
              <a:t>JQuery</a:t>
            </a:r>
            <a:r>
              <a:rPr lang="es-ES" sz="3600" dirty="0"/>
              <a:t>.</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191050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5087600" cy="2523768"/>
          </a:xfrm>
        </p:spPr>
        <p:txBody>
          <a:bodyPr wrap="square" lIns="0" tIns="0" rIns="0" bIns="0" anchor="t">
            <a:spAutoFit/>
          </a:bodyPr>
          <a:lstStyle/>
          <a:p>
            <a:pPr algn="just"/>
            <a:r>
              <a:rPr lang="es-ES" sz="3600" dirty="0"/>
              <a:t>Un Jumbotron es un control definido en BootStrap el cual permite definir un área diferenciada en la página para poner elementos que son importantes de mostrar.</a:t>
            </a:r>
          </a:p>
          <a:p>
            <a:pPr algn="just"/>
            <a:r>
              <a:rPr lang="es-ES" sz="3600" dirty="0">
                <a:latin typeface="Arial"/>
                <a:cs typeface="Arial"/>
              </a:rPr>
              <a:t>Por ejemplo, este código permite generar un </a:t>
            </a:r>
            <a:r>
              <a:rPr lang="es-ES" sz="3600" dirty="0" err="1">
                <a:latin typeface="Arial"/>
                <a:cs typeface="Arial"/>
              </a:rPr>
              <a:t>jumbotron</a:t>
            </a:r>
            <a:r>
              <a:rPr lang="es-ES" sz="3600" dirty="0">
                <a:latin typeface="Arial"/>
                <a:cs typeface="Arial"/>
              </a:rPr>
              <a:t> en la pantalla.</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6" name="Google Shape;383;p39"/>
          <p:cNvPicPr preferRelativeResize="0"/>
          <p:nvPr/>
        </p:nvPicPr>
        <p:blipFill rotWithShape="1">
          <a:blip r:embed="rId3">
            <a:alphaModFix/>
          </a:blip>
          <a:srcRect/>
          <a:stretch/>
        </p:blipFill>
        <p:spPr>
          <a:xfrm>
            <a:off x="2660650" y="4587875"/>
            <a:ext cx="14325600" cy="3004414"/>
          </a:xfrm>
          <a:prstGeom prst="rect">
            <a:avLst/>
          </a:prstGeom>
          <a:noFill/>
          <a:ln>
            <a:noFill/>
          </a:ln>
        </p:spPr>
      </p:pic>
      <p:pic>
        <p:nvPicPr>
          <p:cNvPr id="7" name="Google Shape;384;p39"/>
          <p:cNvPicPr preferRelativeResize="0"/>
          <p:nvPr/>
        </p:nvPicPr>
        <p:blipFill rotWithShape="1">
          <a:blip r:embed="rId4">
            <a:alphaModFix/>
          </a:blip>
          <a:srcRect/>
          <a:stretch/>
        </p:blipFill>
        <p:spPr>
          <a:xfrm>
            <a:off x="4032250" y="7788275"/>
            <a:ext cx="10651501" cy="2327964"/>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405004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6553200" cy="3077766"/>
          </a:xfrm>
        </p:spPr>
        <p:txBody>
          <a:bodyPr/>
          <a:lstStyle/>
          <a:p>
            <a:pPr algn="just"/>
            <a:r>
              <a:rPr lang="es-ES" sz="3600" dirty="0"/>
              <a:t>En el caso de los formularios, Bootstrap crea toda una serie de estilos para permitir crear formularios más amigables.</a:t>
            </a:r>
          </a:p>
          <a:p>
            <a:pPr algn="just"/>
            <a:r>
              <a:rPr lang="es-ES" sz="3600" dirty="0"/>
              <a:t>Por ejemplo: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9" name="Google Shape;391;p40"/>
          <p:cNvPicPr preferRelativeResize="0"/>
          <p:nvPr/>
        </p:nvPicPr>
        <p:blipFill rotWithShape="1">
          <a:blip r:embed="rId3">
            <a:alphaModFix/>
          </a:blip>
          <a:srcRect/>
          <a:stretch/>
        </p:blipFill>
        <p:spPr>
          <a:xfrm>
            <a:off x="9061450" y="2374777"/>
            <a:ext cx="8458200" cy="4270498"/>
          </a:xfrm>
          <a:prstGeom prst="rect">
            <a:avLst/>
          </a:prstGeom>
          <a:noFill/>
          <a:ln>
            <a:noFill/>
          </a:ln>
        </p:spPr>
      </p:pic>
      <p:pic>
        <p:nvPicPr>
          <p:cNvPr id="10" name="Google Shape;392;p40"/>
          <p:cNvPicPr preferRelativeResize="0"/>
          <p:nvPr/>
        </p:nvPicPr>
        <p:blipFill rotWithShape="1">
          <a:blip r:embed="rId4">
            <a:alphaModFix/>
          </a:blip>
          <a:srcRect/>
          <a:stretch/>
        </p:blipFill>
        <p:spPr>
          <a:xfrm>
            <a:off x="9213850" y="7026275"/>
            <a:ext cx="6096000" cy="32766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5011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4859000" cy="1969770"/>
          </a:xfrm>
        </p:spPr>
        <p:txBody>
          <a:bodyPr/>
          <a:lstStyle/>
          <a:p>
            <a:pPr algn="just"/>
            <a:r>
              <a:rPr lang="es-ES" sz="3600" dirty="0"/>
              <a:t>Para el trabajo con formulario, BootStrap define una serie de clases que permiten agrupar los elementos de un formulario, están son las clases .form-</a:t>
            </a:r>
            <a:r>
              <a:rPr lang="es-ES" sz="3600" dirty="0" err="1"/>
              <a:t>group</a:t>
            </a:r>
            <a:r>
              <a:rPr lang="es-ES" sz="3600" dirty="0"/>
              <a:t> y .form-control y las clases para botones .btn</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7" name="Google Shape;399;p41"/>
          <p:cNvPicPr preferRelativeResize="0"/>
          <p:nvPr/>
        </p:nvPicPr>
        <p:blipFill rotWithShape="1">
          <a:blip r:embed="rId3">
            <a:alphaModFix/>
          </a:blip>
          <a:srcRect/>
          <a:stretch/>
        </p:blipFill>
        <p:spPr>
          <a:xfrm>
            <a:off x="3575050" y="4130675"/>
            <a:ext cx="12496800" cy="6400800"/>
          </a:xfrm>
          <a:prstGeom prst="rect">
            <a:avLst/>
          </a:prstGeom>
          <a:noFill/>
          <a:ln>
            <a:noFill/>
          </a:ln>
        </p:spPr>
      </p:pic>
    </p:spTree>
    <p:extLst>
      <p:ext uri="{BB962C8B-B14F-4D97-AF65-F5344CB8AC3E}">
        <p14:creationId xmlns:p14="http://schemas.microsoft.com/office/powerpoint/2010/main" val="92391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4859000" cy="861774"/>
          </a:xfrm>
        </p:spPr>
        <p:txBody>
          <a:bodyPr/>
          <a:lstStyle/>
          <a:p>
            <a:pPr algn="just"/>
            <a:r>
              <a:rPr lang="es-ES" sz="3600" dirty="0"/>
              <a:t>Este es el resultado de aplicar los estilos al formulario.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6" name="Google Shape;404;p42"/>
          <p:cNvPicPr preferRelativeResize="0"/>
          <p:nvPr/>
        </p:nvPicPr>
        <p:blipFill rotWithShape="1">
          <a:blip r:embed="rId3">
            <a:alphaModFix/>
          </a:blip>
          <a:srcRect/>
          <a:stretch/>
        </p:blipFill>
        <p:spPr>
          <a:xfrm>
            <a:off x="2279650" y="3978275"/>
            <a:ext cx="13998736" cy="35052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231354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987675"/>
            <a:ext cx="14859000" cy="2523768"/>
          </a:xfrm>
        </p:spPr>
        <p:txBody>
          <a:bodyPr wrap="square" lIns="0" tIns="0" rIns="0" bIns="0" anchor="t">
            <a:spAutoFit/>
          </a:bodyPr>
          <a:lstStyle/>
          <a:p>
            <a:pPr algn="just"/>
            <a:r>
              <a:rPr lang="es-ES" sz="3600" dirty="0">
                <a:latin typeface="Arial"/>
                <a:cs typeface="Arial"/>
              </a:rPr>
              <a:t>Las tablas también tienen un tratamiento especial. Se basan en la clase .table más un conjunto de otras clases para definir los bordes o si las tablas se definen con colores claros u oscuros o si las filas se pintan con distintos colores fila por medio, etc.</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194355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1974850" y="2911475"/>
            <a:ext cx="15773400" cy="4431983"/>
          </a:xfrm>
        </p:spPr>
        <p:txBody>
          <a:bodyPr wrap="square" lIns="0" tIns="0" rIns="0" bIns="0" anchor="t">
            <a:spAutoFit/>
          </a:bodyPr>
          <a:lstStyle/>
          <a:p>
            <a:pPr algn="just"/>
            <a:r>
              <a:rPr lang="es-ES_tradnl" sz="3600" dirty="0">
                <a:latin typeface="Arial"/>
                <a:cs typeface="Arial"/>
              </a:rPr>
              <a:t>Al trabajar con los elementos de HTML (tag) podemos crear páginas web funcionales, pero no atractivas, esto lo podemos mejorar con el uso de hojas de estilo (CSS), esto implica mucho trabajo.  Como solución para mejorar gráficamente nuestras páginas, sin tener que inventar todo desde cero, existen Frameworks que ordenan y agrupan funcionalidades gráficas usando CSS y JavaScript.  En esta sesión continuaremos usando el Framework Bootstrap para trabajar con el manejo de contenido, componentes y algunas aplicaciones prácticas de mucha utilidad.</a:t>
            </a:r>
            <a:endParaRPr lang="es-CL" dirty="0">
              <a:latin typeface="Arial"/>
              <a:cs typeface="Arial"/>
            </a:endParaRPr>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20421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10052050" y="2361485"/>
            <a:ext cx="7010400" cy="6945047"/>
          </a:xfrm>
        </p:spPr>
        <p:txBody>
          <a:bodyPr/>
          <a:lstStyle/>
          <a:p>
            <a:pPr marL="571500" indent="-571500" algn="just">
              <a:buFont typeface="Arial" panose="020B0604020202020204" pitchFamily="34" charset="0"/>
              <a:buChar char="•"/>
            </a:pPr>
            <a:r>
              <a:rPr lang="es-ES" sz="3600" dirty="0"/>
              <a:t>La clase table define la estructura básica para la tabla.</a:t>
            </a:r>
          </a:p>
          <a:p>
            <a:pPr marL="571500" indent="-571500" algn="just">
              <a:buFont typeface="Arial" panose="020B0604020202020204" pitchFamily="34" charset="0"/>
              <a:buChar char="•"/>
            </a:pPr>
            <a:r>
              <a:rPr lang="es-ES" sz="3600" dirty="0"/>
              <a:t>La clase table-</a:t>
            </a:r>
            <a:r>
              <a:rPr lang="es-ES" sz="3600" dirty="0" err="1"/>
              <a:t>border</a:t>
            </a:r>
            <a:r>
              <a:rPr lang="es-ES" sz="3600" dirty="0"/>
              <a:t> define que se verán los bordes de la tabla.</a:t>
            </a:r>
          </a:p>
          <a:p>
            <a:pPr marL="571500" indent="-571500" algn="just">
              <a:buFont typeface="Arial" panose="020B0604020202020204" pitchFamily="34" charset="0"/>
              <a:buChar char="•"/>
            </a:pPr>
            <a:r>
              <a:rPr lang="es-ES" sz="3600" dirty="0"/>
              <a:t>La clase table-</a:t>
            </a:r>
            <a:r>
              <a:rPr lang="es-ES" sz="3600" dirty="0" err="1"/>
              <a:t>dark</a:t>
            </a:r>
            <a:r>
              <a:rPr lang="es-ES" sz="3600" dirty="0"/>
              <a:t> define que el color de la tabla será oscuro.</a:t>
            </a:r>
          </a:p>
          <a:p>
            <a:pPr marL="571500" indent="-571500" algn="just">
              <a:buFont typeface="Arial" panose="020B0604020202020204" pitchFamily="34" charset="0"/>
              <a:buChar char="•"/>
            </a:pPr>
            <a:r>
              <a:rPr lang="es-ES" sz="3600" dirty="0"/>
              <a:t>La clase table-</a:t>
            </a:r>
            <a:r>
              <a:rPr lang="es-ES" sz="3600" dirty="0" err="1"/>
              <a:t>striped</a:t>
            </a:r>
            <a:r>
              <a:rPr lang="es-ES" sz="3600" dirty="0"/>
              <a:t> define una tabla cuyas filas se pintarán de dos colores distintos fila por medio.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417;p44"/>
          <p:cNvPicPr preferRelativeResize="0"/>
          <p:nvPr/>
        </p:nvPicPr>
        <p:blipFill rotWithShape="1">
          <a:blip r:embed="rId3">
            <a:alphaModFix/>
          </a:blip>
          <a:srcRect/>
          <a:stretch/>
        </p:blipFill>
        <p:spPr>
          <a:xfrm>
            <a:off x="1164422" y="2149475"/>
            <a:ext cx="8478856" cy="8703390"/>
          </a:xfrm>
          <a:prstGeom prst="rect">
            <a:avLst/>
          </a:prstGeom>
          <a:noFill/>
          <a:ln>
            <a:noFill/>
          </a:ln>
        </p:spPr>
      </p:pic>
    </p:spTree>
    <p:extLst>
      <p:ext uri="{BB962C8B-B14F-4D97-AF65-F5344CB8AC3E}">
        <p14:creationId xmlns:p14="http://schemas.microsoft.com/office/powerpoint/2010/main" val="267480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374777"/>
            <a:ext cx="14859000" cy="861774"/>
          </a:xfrm>
        </p:spPr>
        <p:txBody>
          <a:bodyPr/>
          <a:lstStyle/>
          <a:p>
            <a:pPr algn="just"/>
            <a:r>
              <a:rPr lang="es-ES" sz="3600" dirty="0"/>
              <a:t>Este es el resultado: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426;p45"/>
          <p:cNvPicPr preferRelativeResize="0"/>
          <p:nvPr/>
        </p:nvPicPr>
        <p:blipFill rotWithShape="1">
          <a:blip r:embed="rId3">
            <a:alphaModFix/>
          </a:blip>
          <a:srcRect/>
          <a:stretch/>
        </p:blipFill>
        <p:spPr>
          <a:xfrm>
            <a:off x="2084736" y="3597275"/>
            <a:ext cx="14139513" cy="3810000"/>
          </a:xfrm>
          <a:prstGeom prst="rect">
            <a:avLst/>
          </a:prstGeom>
          <a:noFill/>
          <a:ln>
            <a:noFill/>
          </a:ln>
        </p:spPr>
      </p:pic>
    </p:spTree>
    <p:extLst>
      <p:ext uri="{BB962C8B-B14F-4D97-AF65-F5344CB8AC3E}">
        <p14:creationId xmlns:p14="http://schemas.microsoft.com/office/powerpoint/2010/main" val="113287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502275"/>
            <a:ext cx="10668000" cy="1661993"/>
          </a:xfrm>
          <a:solidFill>
            <a:srgbClr val="317DE2"/>
          </a:solidFill>
        </p:spPr>
        <p:txBody>
          <a:bodyPr/>
          <a:lstStyle/>
          <a:p>
            <a:r>
              <a:rPr lang="es-CL" dirty="0"/>
              <a:t>INTRODUCCIÓN A  BOOTSTRAP II</a:t>
            </a:r>
          </a:p>
        </p:txBody>
      </p:sp>
    </p:spTree>
    <p:extLst>
      <p:ext uri="{BB962C8B-B14F-4D97-AF65-F5344CB8AC3E}">
        <p14:creationId xmlns:p14="http://schemas.microsoft.com/office/powerpoint/2010/main" val="290644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5884526" cy="3077766"/>
          </a:xfrm>
        </p:spPr>
        <p:txBody>
          <a:bodyPr/>
          <a:lstStyle/>
          <a:p>
            <a:pPr marL="342900" indent="-342900" algn="just">
              <a:buFont typeface="Arial" panose="020B0604020202020204" pitchFamily="34" charset="0"/>
              <a:buChar char="•"/>
            </a:pPr>
            <a:r>
              <a:rPr lang="es-ES" sz="3600" dirty="0"/>
              <a:t>Contenido del framework.</a:t>
            </a:r>
          </a:p>
          <a:p>
            <a:pPr marL="342900" indent="-342900" algn="just">
              <a:buFont typeface="Arial" panose="020B0604020202020204" pitchFamily="34" charset="0"/>
              <a:buChar char="•"/>
            </a:pPr>
            <a:r>
              <a:rPr lang="es-ES" sz="3600" dirty="0"/>
              <a:t>Componentes del framework.</a:t>
            </a:r>
          </a:p>
          <a:p>
            <a:pPr marL="342900" indent="-342900" algn="just">
              <a:buFont typeface="Arial" panose="020B0604020202020204" pitchFamily="34" charset="0"/>
              <a:buChar char="•"/>
            </a:pPr>
            <a:r>
              <a:rPr lang="es-ES" sz="3600" dirty="0"/>
              <a:t>Aplicación práctica del framework.</a:t>
            </a:r>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 DEL FRAMEWORK</a:t>
            </a:r>
            <a:endParaRPr lang="es-CL" dirty="0"/>
          </a:p>
        </p:txBody>
      </p:sp>
      <p:sp>
        <p:nvSpPr>
          <p:cNvPr id="3" name="Marcador de texto 2"/>
          <p:cNvSpPr>
            <a:spLocks noGrp="1"/>
          </p:cNvSpPr>
          <p:nvPr>
            <p:ph type="body" sz="quarter" idx="12"/>
          </p:nvPr>
        </p:nvSpPr>
        <p:spPr>
          <a:xfrm>
            <a:off x="2051050" y="2911475"/>
            <a:ext cx="15087600" cy="6401753"/>
          </a:xfrm>
        </p:spPr>
        <p:txBody>
          <a:bodyPr/>
          <a:lstStyle/>
          <a:p>
            <a:pPr algn="just"/>
            <a:r>
              <a:rPr lang="es-ES" sz="3600" dirty="0"/>
              <a:t>El framework contiene un conjunto de elementos predefinidos para dar formato al contenido de una página.</a:t>
            </a:r>
          </a:p>
          <a:p>
            <a:pPr algn="just"/>
            <a:endParaRPr lang="es-ES" sz="3600" dirty="0"/>
          </a:p>
          <a:p>
            <a:pPr algn="just"/>
            <a:r>
              <a:rPr lang="es-ES" sz="3600" dirty="0"/>
              <a:t>Entre los elementos que vienen con formato predefinido encontramos:</a:t>
            </a:r>
          </a:p>
          <a:p>
            <a:pPr algn="just"/>
            <a:endParaRPr lang="es-ES" sz="3600" dirty="0"/>
          </a:p>
          <a:p>
            <a:pPr marL="571500" indent="-571500" algn="just">
              <a:buFont typeface="Arial" panose="020B0604020202020204" pitchFamily="34" charset="0"/>
              <a:buChar char="•"/>
            </a:pPr>
            <a:r>
              <a:rPr lang="es-ES" sz="3600" dirty="0"/>
              <a:t>Encabezados.</a:t>
            </a:r>
          </a:p>
          <a:p>
            <a:pPr marL="571500" indent="-571500" algn="just">
              <a:buFont typeface="Arial" panose="020B0604020202020204" pitchFamily="34" charset="0"/>
              <a:buChar char="•"/>
            </a:pPr>
            <a:r>
              <a:rPr lang="es-ES" sz="3600" dirty="0"/>
              <a:t>Listas.</a:t>
            </a:r>
          </a:p>
          <a:p>
            <a:pPr marL="571500" indent="-571500" algn="just">
              <a:buFont typeface="Arial" panose="020B0604020202020204" pitchFamily="34" charset="0"/>
              <a:buChar char="•"/>
            </a:pPr>
            <a:r>
              <a:rPr lang="es-ES" sz="3600" dirty="0"/>
              <a:t>Tablas.</a:t>
            </a:r>
          </a:p>
          <a:p>
            <a:pPr marL="571500" indent="-571500" algn="just">
              <a:buFont typeface="Arial" panose="020B0604020202020204" pitchFamily="34" charset="0"/>
              <a:buChar char="•"/>
            </a:pPr>
            <a:r>
              <a:rPr lang="es-ES" sz="3600" dirty="0"/>
              <a:t>Formularios.</a:t>
            </a:r>
          </a:p>
          <a:p>
            <a:pPr marL="571500" indent="-571500" algn="just">
              <a:buFont typeface="Arial" panose="020B0604020202020204" pitchFamily="34" charset="0"/>
              <a:buChar char="•"/>
            </a:pPr>
            <a:r>
              <a:rPr lang="es-ES" sz="3600" dirty="0"/>
              <a:t>Direcciones.</a:t>
            </a:r>
          </a:p>
          <a:p>
            <a:pPr marL="571500" indent="-571500" algn="just">
              <a:buFont typeface="Arial" panose="020B0604020202020204" pitchFamily="34" charset="0"/>
              <a:buChar char="•"/>
            </a:pPr>
            <a:r>
              <a:rPr lang="es-ES" sz="3600" dirty="0"/>
              <a:t>Imágenes.</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243726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 DEL FRAMEWORK</a:t>
            </a:r>
            <a:endParaRPr lang="es-CL" dirty="0"/>
          </a:p>
        </p:txBody>
      </p:sp>
      <p:sp>
        <p:nvSpPr>
          <p:cNvPr id="3" name="Marcador de texto 2"/>
          <p:cNvSpPr>
            <a:spLocks noGrp="1"/>
          </p:cNvSpPr>
          <p:nvPr>
            <p:ph type="body" sz="quarter" idx="12"/>
          </p:nvPr>
        </p:nvSpPr>
        <p:spPr>
          <a:xfrm>
            <a:off x="2051050" y="2911475"/>
            <a:ext cx="15544800" cy="1415772"/>
          </a:xfrm>
        </p:spPr>
        <p:txBody>
          <a:bodyPr/>
          <a:lstStyle/>
          <a:p>
            <a:pPr algn="just"/>
            <a:r>
              <a:rPr lang="es-ES" sz="3600" dirty="0"/>
              <a:t>Por ejemplo, podemos definir un encabezado y una lista de elementos en la página y el formato se verá así:</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306;p28"/>
          <p:cNvPicPr preferRelativeResize="0"/>
          <p:nvPr/>
        </p:nvPicPr>
        <p:blipFill rotWithShape="1">
          <a:blip r:embed="rId3">
            <a:alphaModFix/>
          </a:blip>
          <a:srcRect/>
          <a:stretch/>
        </p:blipFill>
        <p:spPr>
          <a:xfrm>
            <a:off x="3803650" y="4592534"/>
            <a:ext cx="5558263" cy="4888943"/>
          </a:xfrm>
          <a:prstGeom prst="rect">
            <a:avLst/>
          </a:prstGeom>
          <a:noFill/>
          <a:ln>
            <a:noFill/>
          </a:ln>
        </p:spPr>
      </p:pic>
      <p:pic>
        <p:nvPicPr>
          <p:cNvPr id="6" name="Google Shape;307;p28"/>
          <p:cNvPicPr preferRelativeResize="0"/>
          <p:nvPr/>
        </p:nvPicPr>
        <p:blipFill rotWithShape="1">
          <a:blip r:embed="rId4">
            <a:alphaModFix/>
          </a:blip>
          <a:srcRect/>
          <a:stretch/>
        </p:blipFill>
        <p:spPr>
          <a:xfrm>
            <a:off x="9594850" y="4592534"/>
            <a:ext cx="6909230" cy="3368706"/>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19326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 DEL FRAMEWORK</a:t>
            </a:r>
            <a:endParaRPr lang="es-CL" dirty="0"/>
          </a:p>
        </p:txBody>
      </p:sp>
      <p:sp>
        <p:nvSpPr>
          <p:cNvPr id="3" name="Marcador de texto 2"/>
          <p:cNvSpPr>
            <a:spLocks noGrp="1"/>
          </p:cNvSpPr>
          <p:nvPr>
            <p:ph type="body" sz="quarter" idx="12"/>
          </p:nvPr>
        </p:nvSpPr>
        <p:spPr>
          <a:xfrm>
            <a:off x="2051050" y="2911475"/>
            <a:ext cx="15087600" cy="1415772"/>
          </a:xfrm>
        </p:spPr>
        <p:txBody>
          <a:bodyPr wrap="square" lIns="0" tIns="0" rIns="0" bIns="0" anchor="t">
            <a:spAutoFit/>
          </a:bodyPr>
          <a:lstStyle/>
          <a:p>
            <a:pPr algn="just"/>
            <a:r>
              <a:rPr lang="es-ES" sz="3600" dirty="0">
                <a:latin typeface="Arial"/>
                <a:cs typeface="Arial"/>
              </a:rPr>
              <a:t>Las clases para las imágenes permiten por ejemplo alinear imágenes dentro de un contenedor o ponerles borde redondeado.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8" name="Google Shape;314;p29"/>
          <p:cNvPicPr preferRelativeResize="0"/>
          <p:nvPr/>
        </p:nvPicPr>
        <p:blipFill rotWithShape="1">
          <a:blip r:embed="rId3">
            <a:alphaModFix/>
          </a:blip>
          <a:srcRect/>
          <a:stretch/>
        </p:blipFill>
        <p:spPr>
          <a:xfrm>
            <a:off x="4413250" y="4130675"/>
            <a:ext cx="11340777" cy="1676400"/>
          </a:xfrm>
          <a:prstGeom prst="rect">
            <a:avLst/>
          </a:prstGeom>
          <a:noFill/>
          <a:ln>
            <a:noFill/>
          </a:ln>
        </p:spPr>
      </p:pic>
      <p:pic>
        <p:nvPicPr>
          <p:cNvPr id="9" name="Google Shape;315;p29"/>
          <p:cNvPicPr preferRelativeResize="0"/>
          <p:nvPr/>
        </p:nvPicPr>
        <p:blipFill rotWithShape="1">
          <a:blip r:embed="rId4">
            <a:alphaModFix/>
          </a:blip>
          <a:srcRect/>
          <a:stretch/>
        </p:blipFill>
        <p:spPr>
          <a:xfrm>
            <a:off x="4946650" y="6111875"/>
            <a:ext cx="9770077" cy="39624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82751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61274" y="2911475"/>
            <a:ext cx="15077375" cy="6955750"/>
          </a:xfrm>
        </p:spPr>
        <p:txBody>
          <a:bodyPr/>
          <a:lstStyle/>
          <a:p>
            <a:pPr algn="just"/>
            <a:r>
              <a:rPr lang="es-ES" sz="3600" dirty="0"/>
              <a:t>Además de los estilos para  los elementos básicos, Bootstrap contiene una amplia colección de estilos y comportamientos para controles de interfaz gráfica, algunos ejemplos son:</a:t>
            </a:r>
          </a:p>
          <a:p>
            <a:pPr algn="just"/>
            <a:endParaRPr lang="es-ES" sz="3600" dirty="0"/>
          </a:p>
          <a:p>
            <a:pPr marL="571500" indent="-571500" algn="just">
              <a:buFont typeface="Arial" panose="020B0604020202020204" pitchFamily="34" charset="0"/>
              <a:buChar char="•"/>
            </a:pPr>
            <a:r>
              <a:rPr lang="es-ES" sz="3600" dirty="0"/>
              <a:t>Alertas.</a:t>
            </a:r>
          </a:p>
          <a:p>
            <a:pPr marL="571500" indent="-571500" algn="just">
              <a:buFont typeface="Arial" panose="020B0604020202020204" pitchFamily="34" charset="0"/>
              <a:buChar char="•"/>
            </a:pPr>
            <a:r>
              <a:rPr lang="es-ES" sz="3600" dirty="0"/>
              <a:t>Botones.</a:t>
            </a:r>
          </a:p>
          <a:p>
            <a:pPr marL="571500" indent="-571500" algn="just">
              <a:buFont typeface="Arial" panose="020B0604020202020204" pitchFamily="34" charset="0"/>
              <a:buChar char="•"/>
            </a:pPr>
            <a:r>
              <a:rPr lang="es-ES" sz="3600" dirty="0"/>
              <a:t>Barras de navegación.</a:t>
            </a:r>
          </a:p>
          <a:p>
            <a:pPr marL="571500" indent="-571500" algn="just">
              <a:buFont typeface="Arial" panose="020B0604020202020204" pitchFamily="34" charset="0"/>
              <a:buChar char="•"/>
            </a:pPr>
            <a:r>
              <a:rPr lang="es-ES" sz="3600" dirty="0"/>
              <a:t>Carrusel de imágenes y texto.</a:t>
            </a:r>
          </a:p>
          <a:p>
            <a:pPr marL="571500" indent="-571500" algn="just">
              <a:buFont typeface="Arial" panose="020B0604020202020204" pitchFamily="34" charset="0"/>
              <a:buChar char="•"/>
            </a:pPr>
            <a:r>
              <a:rPr lang="es-ES" sz="3600" dirty="0"/>
              <a:t>Jumbotron</a:t>
            </a:r>
          </a:p>
          <a:p>
            <a:pPr marL="571500" indent="-571500" algn="just">
              <a:buFont typeface="Arial" panose="020B0604020202020204" pitchFamily="34" charset="0"/>
              <a:buChar char="•"/>
            </a:pPr>
            <a:r>
              <a:rPr lang="es-ES" sz="3600" dirty="0"/>
              <a:t>Formularios</a:t>
            </a:r>
          </a:p>
          <a:p>
            <a:pPr marL="571500" indent="-571500" algn="just">
              <a:buFont typeface="Arial" panose="020B0604020202020204" pitchFamily="34" charset="0"/>
              <a:buChar char="•"/>
            </a:pPr>
            <a:r>
              <a:rPr lang="es-ES" sz="3600" dirty="0"/>
              <a:t>Tablas</a:t>
            </a:r>
          </a:p>
          <a:p>
            <a:pPr marL="571500" indent="-571500" algn="just">
              <a:buFont typeface="Arial" panose="020B0604020202020204" pitchFamily="34" charset="0"/>
              <a:buChar char="•"/>
            </a:pPr>
            <a:r>
              <a:rPr lang="es-ES" sz="3600" dirty="0"/>
              <a:t>Etc.</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39766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911475"/>
            <a:ext cx="15087600" cy="5293757"/>
          </a:xfrm>
        </p:spPr>
        <p:txBody>
          <a:bodyPr/>
          <a:lstStyle/>
          <a:p>
            <a:pPr algn="just"/>
            <a:r>
              <a:rPr lang="es-ES" sz="3600" dirty="0"/>
              <a:t>Para definir una alerta se crea un div y se le aplica la clase respectiva.</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El resultado es el siguiente:</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333;p32"/>
          <p:cNvPicPr preferRelativeResize="0"/>
          <p:nvPr/>
        </p:nvPicPr>
        <p:blipFill rotWithShape="1">
          <a:blip r:embed="rId3">
            <a:alphaModFix/>
          </a:blip>
          <a:srcRect/>
          <a:stretch/>
        </p:blipFill>
        <p:spPr>
          <a:xfrm>
            <a:off x="5175250" y="3749675"/>
            <a:ext cx="8581272" cy="2743200"/>
          </a:xfrm>
          <a:prstGeom prst="rect">
            <a:avLst/>
          </a:prstGeom>
          <a:noFill/>
          <a:ln>
            <a:noFill/>
          </a:ln>
        </p:spPr>
      </p:pic>
      <p:pic>
        <p:nvPicPr>
          <p:cNvPr id="6" name="Google Shape;334;p32"/>
          <p:cNvPicPr preferRelativeResize="0"/>
          <p:nvPr/>
        </p:nvPicPr>
        <p:blipFill rotWithShape="1">
          <a:blip r:embed="rId4">
            <a:alphaModFix/>
          </a:blip>
          <a:srcRect/>
          <a:stretch/>
        </p:blipFill>
        <p:spPr>
          <a:xfrm>
            <a:off x="7918450" y="6694878"/>
            <a:ext cx="5105400" cy="1912712"/>
          </a:xfrm>
          <a:prstGeom prst="rect">
            <a:avLst/>
          </a:prstGeom>
          <a:noFill/>
          <a:ln>
            <a:noFill/>
          </a:ln>
        </p:spPr>
      </p:pic>
    </p:spTree>
    <p:extLst>
      <p:ext uri="{BB962C8B-B14F-4D97-AF65-F5344CB8AC3E}">
        <p14:creationId xmlns:p14="http://schemas.microsoft.com/office/powerpoint/2010/main" val="235785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10439400" cy="1477328"/>
          </a:xfrm>
        </p:spPr>
        <p:txBody>
          <a:bodyPr/>
          <a:lstStyle/>
          <a:p>
            <a:r>
              <a:rPr lang="es-ES_tradnl" dirty="0"/>
              <a:t>COMPONENTES DEL FRAMEWORK</a:t>
            </a:r>
            <a:endParaRPr lang="es-CL" dirty="0"/>
          </a:p>
        </p:txBody>
      </p:sp>
      <p:sp>
        <p:nvSpPr>
          <p:cNvPr id="3" name="Marcador de texto 2"/>
          <p:cNvSpPr>
            <a:spLocks noGrp="1"/>
          </p:cNvSpPr>
          <p:nvPr>
            <p:ph type="body" sz="quarter" idx="12"/>
          </p:nvPr>
        </p:nvSpPr>
        <p:spPr>
          <a:xfrm>
            <a:off x="2051050" y="2911475"/>
            <a:ext cx="15087600" cy="6955750"/>
          </a:xfrm>
        </p:spPr>
        <p:txBody>
          <a:bodyPr/>
          <a:lstStyle/>
          <a:p>
            <a:pPr algn="just"/>
            <a:r>
              <a:rPr lang="es-ES" sz="3600" dirty="0"/>
              <a:t>Los botones se definen utilizando la clase </a:t>
            </a:r>
            <a:r>
              <a:rPr lang="es-ES" sz="3600" b="1" dirty="0"/>
              <a:t>btn</a:t>
            </a:r>
            <a:r>
              <a:rPr lang="es-ES" sz="3600" dirty="0"/>
              <a:t> más un modificador de color, por ejemplo:</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Lo que genera el siguiente botón:</a:t>
            </a:r>
          </a:p>
          <a:p>
            <a:pPr algn="just"/>
            <a:endParaRPr lang="es-ES" sz="3600" dirty="0"/>
          </a:p>
          <a:p>
            <a:pPr algn="just"/>
            <a:endParaRPr lang="es-ES" sz="3600" dirty="0"/>
          </a:p>
          <a:p>
            <a:pPr algn="just"/>
            <a:r>
              <a:rPr lang="es-ES" sz="3600" dirty="0"/>
              <a:t>Esta clase también se puede aplicar a otros elementos por ejemplo a los hipervínculos.</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7" name="Google Shape;341;p33"/>
          <p:cNvPicPr preferRelativeResize="0"/>
          <p:nvPr/>
        </p:nvPicPr>
        <p:blipFill rotWithShape="1">
          <a:blip r:embed="rId3">
            <a:alphaModFix/>
          </a:blip>
          <a:srcRect/>
          <a:stretch/>
        </p:blipFill>
        <p:spPr>
          <a:xfrm>
            <a:off x="5937250" y="4206875"/>
            <a:ext cx="9906000" cy="1803822"/>
          </a:xfrm>
          <a:prstGeom prst="rect">
            <a:avLst/>
          </a:prstGeom>
          <a:noFill/>
          <a:ln>
            <a:noFill/>
          </a:ln>
        </p:spPr>
      </p:pic>
      <p:pic>
        <p:nvPicPr>
          <p:cNvPr id="8" name="Google Shape;342;p33"/>
          <p:cNvPicPr preferRelativeResize="0"/>
          <p:nvPr/>
        </p:nvPicPr>
        <p:blipFill rotWithShape="1">
          <a:blip r:embed="rId4">
            <a:alphaModFix/>
          </a:blip>
          <a:srcRect/>
          <a:stretch/>
        </p:blipFill>
        <p:spPr>
          <a:xfrm>
            <a:off x="9137650" y="6389350"/>
            <a:ext cx="3862388" cy="1320378"/>
          </a:xfrm>
          <a:prstGeom prst="rect">
            <a:avLst/>
          </a:prstGeom>
          <a:noFill/>
          <a:ln>
            <a:noFill/>
          </a:ln>
        </p:spPr>
      </p:pic>
    </p:spTree>
    <p:extLst>
      <p:ext uri="{BB962C8B-B14F-4D97-AF65-F5344CB8AC3E}">
        <p14:creationId xmlns:p14="http://schemas.microsoft.com/office/powerpoint/2010/main" val="402291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A0202A06-0EBB-43C5-A218-C6208F2632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docProps/app.xml><?xml version="1.0" encoding="utf-8"?>
<Properties xmlns="http://schemas.openxmlformats.org/officeDocument/2006/extended-properties" xmlns:vt="http://schemas.openxmlformats.org/officeDocument/2006/docPropsVTypes">
  <Template/>
  <TotalTime>1753</TotalTime>
  <Words>828</Words>
  <Application>Microsoft Office PowerPoint</Application>
  <PresentationFormat>Personalizado</PresentationFormat>
  <Paragraphs>101</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114</cp:revision>
  <dcterms:created xsi:type="dcterms:W3CDTF">2021-04-02T01:36:00Z</dcterms:created>
  <dcterms:modified xsi:type="dcterms:W3CDTF">2023-01-03T15:18:58Z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