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0"/>
  </p:notesMasterIdLst>
  <p:handoutMasterIdLst>
    <p:handoutMasterId r:id="rId21"/>
  </p:handoutMasterIdLst>
  <p:sldIdLst>
    <p:sldId id="267" r:id="rId5"/>
    <p:sldId id="277" r:id="rId6"/>
    <p:sldId id="296" r:id="rId7"/>
    <p:sldId id="301" r:id="rId8"/>
    <p:sldId id="295" r:id="rId9"/>
    <p:sldId id="297" r:id="rId10"/>
    <p:sldId id="298" r:id="rId11"/>
    <p:sldId id="299" r:id="rId12"/>
    <p:sldId id="300" r:id="rId13"/>
    <p:sldId id="302" r:id="rId14"/>
    <p:sldId id="303" r:id="rId15"/>
    <p:sldId id="304" r:id="rId16"/>
    <p:sldId id="305" r:id="rId17"/>
    <p:sldId id="306" r:id="rId18"/>
    <p:sldId id="307" r:id="rId19"/>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DE2"/>
    <a:srgbClr val="C9D11E"/>
    <a:srgbClr val="9EA4A8"/>
    <a:srgbClr val="E60C7E"/>
    <a:srgbClr val="434342"/>
    <a:srgbClr val="EB7A2C"/>
    <a:srgbClr val="D52155"/>
    <a:srgbClr val="D6833D"/>
    <a:srgbClr val="00A9D8"/>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D9500E-F644-404E-A849-3540E3D454E4}" v="35" dt="2023-01-03T20:48:54.43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30"/>
    <p:restoredTop sz="94607"/>
  </p:normalViewPr>
  <p:slideViewPr>
    <p:cSldViewPr>
      <p:cViewPr varScale="1">
        <p:scale>
          <a:sx n="49" d="100"/>
          <a:sy n="49" d="100"/>
        </p:scale>
        <p:origin x="893" y="48"/>
      </p:cViewPr>
      <p:guideLst>
        <p:guide orient="horz" pos="2880"/>
        <p:guide pos="2160"/>
      </p:guideLst>
    </p:cSldViewPr>
  </p:slideViewPr>
  <p:notesTextViewPr>
    <p:cViewPr>
      <p:scale>
        <a:sx n="100" d="100"/>
        <a:sy n="100" d="100"/>
      </p:scale>
      <p:origin x="0" y="0"/>
    </p:cViewPr>
  </p:notesText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mela Menares A." userId="S::pmenaresa@duoc.cl::a95b9275-3465-4317-aedc-8c1ab3c21493" providerId="AD" clId="Web-{16D9500E-F644-404E-A849-3540E3D454E4}"/>
    <pc:docChg chg="addSld delSld modSld">
      <pc:chgData name="Pamela Menares A." userId="S::pmenaresa@duoc.cl::a95b9275-3465-4317-aedc-8c1ab3c21493" providerId="AD" clId="Web-{16D9500E-F644-404E-A849-3540E3D454E4}" dt="2023-01-03T20:48:53.860" v="14" actId="20577"/>
      <pc:docMkLst>
        <pc:docMk/>
      </pc:docMkLst>
      <pc:sldChg chg="del">
        <pc:chgData name="Pamela Menares A." userId="S::pmenaresa@duoc.cl::a95b9275-3465-4317-aedc-8c1ab3c21493" providerId="AD" clId="Web-{16D9500E-F644-404E-A849-3540E3D454E4}" dt="2023-01-03T20:45:23.372" v="0"/>
        <pc:sldMkLst>
          <pc:docMk/>
          <pc:sldMk cId="926987900" sldId="293"/>
        </pc:sldMkLst>
      </pc:sldChg>
      <pc:sldChg chg="modSp">
        <pc:chgData name="Pamela Menares A." userId="S::pmenaresa@duoc.cl::a95b9275-3465-4317-aedc-8c1ab3c21493" providerId="AD" clId="Web-{16D9500E-F644-404E-A849-3540E3D454E4}" dt="2023-01-03T20:48:19.453" v="11" actId="20577"/>
        <pc:sldMkLst>
          <pc:docMk/>
          <pc:sldMk cId="2106145393" sldId="297"/>
        </pc:sldMkLst>
        <pc:spChg chg="mod">
          <ac:chgData name="Pamela Menares A." userId="S::pmenaresa@duoc.cl::a95b9275-3465-4317-aedc-8c1ab3c21493" providerId="AD" clId="Web-{16D9500E-F644-404E-A849-3540E3D454E4}" dt="2023-01-03T20:48:19.453" v="11" actId="20577"/>
          <ac:spMkLst>
            <pc:docMk/>
            <pc:sldMk cId="2106145393" sldId="297"/>
            <ac:spMk id="3" creationId="{00000000-0000-0000-0000-000000000000}"/>
          </ac:spMkLst>
        </pc:spChg>
      </pc:sldChg>
      <pc:sldChg chg="modSp">
        <pc:chgData name="Pamela Menares A." userId="S::pmenaresa@duoc.cl::a95b9275-3465-4317-aedc-8c1ab3c21493" providerId="AD" clId="Web-{16D9500E-F644-404E-A849-3540E3D454E4}" dt="2023-01-03T20:48:26.719" v="12" actId="20577"/>
        <pc:sldMkLst>
          <pc:docMk/>
          <pc:sldMk cId="1229414756" sldId="298"/>
        </pc:sldMkLst>
        <pc:spChg chg="mod">
          <ac:chgData name="Pamela Menares A." userId="S::pmenaresa@duoc.cl::a95b9275-3465-4317-aedc-8c1ab3c21493" providerId="AD" clId="Web-{16D9500E-F644-404E-A849-3540E3D454E4}" dt="2023-01-03T20:48:26.719" v="12" actId="20577"/>
          <ac:spMkLst>
            <pc:docMk/>
            <pc:sldMk cId="1229414756" sldId="298"/>
            <ac:spMk id="3" creationId="{00000000-0000-0000-0000-000000000000}"/>
          </ac:spMkLst>
        </pc:spChg>
      </pc:sldChg>
      <pc:sldChg chg="modSp">
        <pc:chgData name="Pamela Menares A." userId="S::pmenaresa@duoc.cl::a95b9275-3465-4317-aedc-8c1ab3c21493" providerId="AD" clId="Web-{16D9500E-F644-404E-A849-3540E3D454E4}" dt="2023-01-03T20:48:42.563" v="13" actId="20577"/>
        <pc:sldMkLst>
          <pc:docMk/>
          <pc:sldMk cId="843300687" sldId="300"/>
        </pc:sldMkLst>
        <pc:spChg chg="mod">
          <ac:chgData name="Pamela Menares A." userId="S::pmenaresa@duoc.cl::a95b9275-3465-4317-aedc-8c1ab3c21493" providerId="AD" clId="Web-{16D9500E-F644-404E-A849-3540E3D454E4}" dt="2023-01-03T20:48:42.563" v="13" actId="20577"/>
          <ac:spMkLst>
            <pc:docMk/>
            <pc:sldMk cId="843300687" sldId="300"/>
            <ac:spMk id="3" creationId="{00000000-0000-0000-0000-000000000000}"/>
          </ac:spMkLst>
        </pc:spChg>
      </pc:sldChg>
      <pc:sldChg chg="modSp">
        <pc:chgData name="Pamela Menares A." userId="S::pmenaresa@duoc.cl::a95b9275-3465-4317-aedc-8c1ab3c21493" providerId="AD" clId="Web-{16D9500E-F644-404E-A849-3540E3D454E4}" dt="2023-01-03T20:48:53.860" v="14" actId="20577"/>
        <pc:sldMkLst>
          <pc:docMk/>
          <pc:sldMk cId="1116188282" sldId="302"/>
        </pc:sldMkLst>
        <pc:spChg chg="mod">
          <ac:chgData name="Pamela Menares A." userId="S::pmenaresa@duoc.cl::a95b9275-3465-4317-aedc-8c1ab3c21493" providerId="AD" clId="Web-{16D9500E-F644-404E-A849-3540E3D454E4}" dt="2023-01-03T20:48:53.860" v="14" actId="20577"/>
          <ac:spMkLst>
            <pc:docMk/>
            <pc:sldMk cId="1116188282" sldId="302"/>
            <ac:spMk id="3" creationId="{00000000-0000-0000-0000-000000000000}"/>
          </ac:spMkLst>
        </pc:spChg>
      </pc:sldChg>
      <pc:sldChg chg="modSp">
        <pc:chgData name="Pamela Menares A." userId="S::pmenaresa@duoc.cl::a95b9275-3465-4317-aedc-8c1ab3c21493" providerId="AD" clId="Web-{16D9500E-F644-404E-A849-3540E3D454E4}" dt="2023-01-03T20:47:26.562" v="2" actId="20577"/>
        <pc:sldMkLst>
          <pc:docMk/>
          <pc:sldMk cId="782839399" sldId="305"/>
        </pc:sldMkLst>
        <pc:spChg chg="mod">
          <ac:chgData name="Pamela Menares A." userId="S::pmenaresa@duoc.cl::a95b9275-3465-4317-aedc-8c1ab3c21493" providerId="AD" clId="Web-{16D9500E-F644-404E-A849-3540E3D454E4}" dt="2023-01-03T20:47:26.562" v="2" actId="20577"/>
          <ac:spMkLst>
            <pc:docMk/>
            <pc:sldMk cId="782839399" sldId="305"/>
            <ac:spMk id="3" creationId="{00000000-0000-0000-0000-000000000000}"/>
          </ac:spMkLst>
        </pc:spChg>
      </pc:sldChg>
      <pc:sldChg chg="add replId">
        <pc:chgData name="Pamela Menares A." userId="S::pmenaresa@duoc.cl::a95b9275-3465-4317-aedc-8c1ab3c21493" providerId="AD" clId="Web-{16D9500E-F644-404E-A849-3540E3D454E4}" dt="2023-01-03T20:45:28.528" v="1"/>
        <pc:sldMkLst>
          <pc:docMk/>
          <pc:sldMk cId="1587849040" sldId="30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03-01-2023</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3616F059-D3E2-4D30-9EB0-2219C30D8EEB}" type="datetimeFigureOut">
              <a:rPr lang="es-CL" smtClean="0"/>
              <a:t>03-01-2023</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F5C51896-F43A-4A89-85A7-E812D2C08879}" type="slidenum">
              <a:rPr lang="es-CL" smtClean="0"/>
              <a:t>‹Nº›</a:t>
            </a:fld>
            <a:endParaRPr lang="es-CL"/>
          </a:p>
        </p:txBody>
      </p:sp>
    </p:spTree>
    <p:extLst>
      <p:ext uri="{BB962C8B-B14F-4D97-AF65-F5344CB8AC3E}">
        <p14:creationId xmlns:p14="http://schemas.microsoft.com/office/powerpoint/2010/main" val="3343721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dirty="0"/>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a16="http://schemas.microsoft.com/office/drawing/2014/main" id="{BEBF0785-D638-6446-9E71-B794CEB230F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1" y="828729"/>
            <a:ext cx="49466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4998572"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40" y="1258411"/>
            <a:ext cx="434340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5" y="2911475"/>
            <a:ext cx="4343400" cy="1231106"/>
          </a:xfrm>
        </p:spPr>
        <p:txBody>
          <a:bodyPr/>
          <a:lstStyle>
            <a:lvl1pPr>
              <a:defRPr sz="20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a16="http://schemas.microsoft.com/office/drawing/2014/main" id="{753FB46B-300A-F44F-AAAA-E67F66AD18C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42" name="Conector recto 41">
            <a:extLst>
              <a:ext uri="{FF2B5EF4-FFF2-40B4-BE49-F238E27FC236}">
                <a16:creationId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9B30EE24-9E48-634A-8BF4-69FBC5B32A9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C5F7328-7DFD-E94A-9B11-C8A589E6CFA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44EDDD6-797D-0C4A-ADDD-F94E27007CF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1/3/2023</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a:xfrm>
            <a:off x="5099050" y="5349875"/>
            <a:ext cx="10649035" cy="1661993"/>
          </a:xfrm>
          <a:solidFill>
            <a:srgbClr val="317DE2"/>
          </a:solidFill>
        </p:spPr>
        <p:txBody>
          <a:bodyPr/>
          <a:lstStyle/>
          <a:p>
            <a:r>
              <a:rPr lang="es-ES" dirty="0"/>
              <a:t>INTRODUCCIÓN A LOS FORMULARIOS WEB</a:t>
            </a:r>
            <a:endParaRPr lang="es-CL" dirty="0"/>
          </a:p>
        </p:txBody>
      </p:sp>
    </p:spTree>
    <p:extLst>
      <p:ext uri="{BB962C8B-B14F-4D97-AF65-F5344CB8AC3E}">
        <p14:creationId xmlns:p14="http://schemas.microsoft.com/office/powerpoint/2010/main" val="412226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2215991"/>
          </a:xfrm>
        </p:spPr>
        <p:txBody>
          <a:bodyPr/>
          <a:lstStyle/>
          <a:p>
            <a:r>
              <a:rPr lang="es-ES_tradnl" dirty="0"/>
              <a:t>¿CÓMO FUNCIONA UN FORMULARIO WEB?</a:t>
            </a:r>
            <a:endParaRPr lang="es-CL" dirty="0"/>
          </a:p>
          <a:p>
            <a:endParaRPr lang="es-CL" dirty="0"/>
          </a:p>
        </p:txBody>
      </p:sp>
      <p:sp>
        <p:nvSpPr>
          <p:cNvPr id="3" name="Marcador de texto 2"/>
          <p:cNvSpPr>
            <a:spLocks noGrp="1"/>
          </p:cNvSpPr>
          <p:nvPr>
            <p:ph type="body" sz="quarter" idx="12"/>
          </p:nvPr>
        </p:nvSpPr>
        <p:spPr>
          <a:xfrm>
            <a:off x="2203450" y="2911475"/>
            <a:ext cx="15392400" cy="6093976"/>
          </a:xfrm>
        </p:spPr>
        <p:txBody>
          <a:bodyPr wrap="square" lIns="0" tIns="0" rIns="0" bIns="0" anchor="t">
            <a:spAutoFit/>
          </a:bodyPr>
          <a:lstStyle/>
          <a:p>
            <a:pPr algn="just"/>
            <a:r>
              <a:rPr lang="es-ES" sz="3600" dirty="0"/>
              <a:t>El proceso por lo tanto consiste en configurar el formulario y los controles que contendrá.</a:t>
            </a:r>
          </a:p>
          <a:p>
            <a:pPr algn="just"/>
            <a:endParaRPr lang="es-ES" sz="3600" dirty="0"/>
          </a:p>
          <a:p>
            <a:pPr algn="just"/>
            <a:r>
              <a:rPr lang="es-ES" sz="3600" dirty="0">
                <a:latin typeface="Arial"/>
                <a:cs typeface="Arial"/>
              </a:rPr>
              <a:t>Además, se debe programar un script o aplicación en el lado del servidor que reciba los datos utilizando el servidor web, estas aplicaciones pueden estar programadas en lenguajes como Python, PHP, JAVA, etc.</a:t>
            </a:r>
          </a:p>
          <a:p>
            <a:pPr algn="just"/>
            <a:endParaRPr lang="es-ES" sz="3600" dirty="0"/>
          </a:p>
          <a:p>
            <a:pPr algn="just"/>
            <a:r>
              <a:rPr lang="es-ES" sz="3600" dirty="0"/>
              <a:t>Los datos que llegan al servidor se pueden utilizar para consultar una base de datos, para guardar los datos en un archivo, incluso puedes subir archivos para que queden almacenados en el servidor.</a:t>
            </a:r>
          </a:p>
          <a:p>
            <a:pPr algn="just"/>
            <a:endParaRPr lang="es-ES_tradnl" sz="3600" dirty="0"/>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spTree>
    <p:extLst>
      <p:ext uri="{BB962C8B-B14F-4D97-AF65-F5344CB8AC3E}">
        <p14:creationId xmlns:p14="http://schemas.microsoft.com/office/powerpoint/2010/main" val="1116188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2215991"/>
          </a:xfrm>
        </p:spPr>
        <p:txBody>
          <a:bodyPr/>
          <a:lstStyle/>
          <a:p>
            <a:r>
              <a:rPr lang="es-ES" dirty="0"/>
              <a:t>¿CÓMO FUNCIONA UN FORMULARIO WEB?</a:t>
            </a:r>
          </a:p>
          <a:p>
            <a:endParaRPr lang="es-CL" dirty="0"/>
          </a:p>
        </p:txBody>
      </p:sp>
      <p:sp>
        <p:nvSpPr>
          <p:cNvPr id="3" name="Marcador de texto 2"/>
          <p:cNvSpPr>
            <a:spLocks noGrp="1"/>
          </p:cNvSpPr>
          <p:nvPr>
            <p:ph type="body" sz="quarter" idx="12"/>
          </p:nvPr>
        </p:nvSpPr>
        <p:spPr>
          <a:xfrm>
            <a:off x="2203450" y="2911475"/>
            <a:ext cx="15392400" cy="2769989"/>
          </a:xfrm>
        </p:spPr>
        <p:txBody>
          <a:bodyPr/>
          <a:lstStyle/>
          <a:p>
            <a:pPr algn="just"/>
            <a:r>
              <a:rPr lang="es-ES" sz="3600" dirty="0"/>
              <a:t>Un formulario está definido por las etiquetas &lt;form&gt; y &lt;/form&gt;</a:t>
            </a:r>
          </a:p>
          <a:p>
            <a:pPr algn="just"/>
            <a:endParaRPr lang="es-ES" sz="3600" dirty="0"/>
          </a:p>
          <a:p>
            <a:pPr algn="just"/>
            <a:r>
              <a:rPr lang="es-ES" sz="3600" dirty="0"/>
              <a:t>Esta etiqueta tiene una serie de propiedades que permiten configurar el comportamiento del formulario y como serán enviados los datos al servidor</a:t>
            </a:r>
          </a:p>
          <a:p>
            <a:pPr algn="just"/>
            <a:endParaRPr lang="es-ES_tradnl" sz="3600" dirty="0"/>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pic>
        <p:nvPicPr>
          <p:cNvPr id="6" name="Imagen 5">
            <a:extLst>
              <a:ext uri="{FF2B5EF4-FFF2-40B4-BE49-F238E27FC236}">
                <a16:creationId xmlns:a16="http://schemas.microsoft.com/office/drawing/2014/main" id="{3820BFCA-7F9C-0649-8CEC-B1D790D7DB7D}"/>
              </a:ext>
            </a:extLst>
          </p:cNvPr>
          <p:cNvPicPr>
            <a:picLocks noChangeAspect="1"/>
          </p:cNvPicPr>
          <p:nvPr/>
        </p:nvPicPr>
        <p:blipFill>
          <a:blip r:embed="rId3"/>
          <a:stretch>
            <a:fillRect/>
          </a:stretch>
        </p:blipFill>
        <p:spPr>
          <a:xfrm>
            <a:off x="4260850" y="5681464"/>
            <a:ext cx="10978422" cy="4800600"/>
          </a:xfrm>
          <a:prstGeom prst="rect">
            <a:avLst/>
          </a:prstGeom>
        </p:spPr>
      </p:pic>
    </p:spTree>
    <p:extLst>
      <p:ext uri="{BB962C8B-B14F-4D97-AF65-F5344CB8AC3E}">
        <p14:creationId xmlns:p14="http://schemas.microsoft.com/office/powerpoint/2010/main" val="3213346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2215991"/>
          </a:xfrm>
        </p:spPr>
        <p:txBody>
          <a:bodyPr/>
          <a:lstStyle/>
          <a:p>
            <a:r>
              <a:rPr lang="es-ES" dirty="0"/>
              <a:t>¿CÓMO FUNCIONA UN FORMULARIO WEB?</a:t>
            </a:r>
          </a:p>
          <a:p>
            <a:endParaRPr lang="es-CL" dirty="0"/>
          </a:p>
        </p:txBody>
      </p:sp>
      <p:sp>
        <p:nvSpPr>
          <p:cNvPr id="3" name="Marcador de texto 2"/>
          <p:cNvSpPr>
            <a:spLocks noGrp="1"/>
          </p:cNvSpPr>
          <p:nvPr>
            <p:ph type="body" sz="quarter" idx="12"/>
          </p:nvPr>
        </p:nvSpPr>
        <p:spPr>
          <a:xfrm>
            <a:off x="2203450" y="2911475"/>
            <a:ext cx="15392400" cy="7201972"/>
          </a:xfrm>
        </p:spPr>
        <p:txBody>
          <a:bodyPr/>
          <a:lstStyle/>
          <a:p>
            <a:pPr algn="just"/>
            <a:r>
              <a:rPr lang="es-ES" sz="3600" dirty="0"/>
              <a:t>Una de las características principales a definir en un formulario es como enviar los datos, existen varios métodos de envío de datos.</a:t>
            </a:r>
          </a:p>
          <a:p>
            <a:pPr algn="just"/>
            <a:endParaRPr lang="es-ES" sz="3600" dirty="0"/>
          </a:p>
          <a:p>
            <a:pPr marL="571500" indent="-571500" algn="just">
              <a:buFont typeface="Arial" panose="020B0604020202020204" pitchFamily="34" charset="0"/>
              <a:buChar char="•"/>
            </a:pPr>
            <a:r>
              <a:rPr lang="es-ES" sz="3600" dirty="0"/>
              <a:t>    GET</a:t>
            </a:r>
          </a:p>
          <a:p>
            <a:pPr marL="571500" indent="-571500" algn="just">
              <a:buFont typeface="Arial" panose="020B0604020202020204" pitchFamily="34" charset="0"/>
              <a:buChar char="•"/>
            </a:pPr>
            <a:r>
              <a:rPr lang="es-ES" sz="3600" dirty="0"/>
              <a:t>    POST</a:t>
            </a:r>
          </a:p>
          <a:p>
            <a:pPr marL="571500" indent="-571500" algn="just">
              <a:buFont typeface="Arial" panose="020B0604020202020204" pitchFamily="34" charset="0"/>
              <a:buChar char="•"/>
            </a:pPr>
            <a:r>
              <a:rPr lang="es-ES" sz="3600" dirty="0"/>
              <a:t>    PUT</a:t>
            </a:r>
          </a:p>
          <a:p>
            <a:pPr marL="571500" indent="-571500" algn="just">
              <a:buFont typeface="Arial" panose="020B0604020202020204" pitchFamily="34" charset="0"/>
              <a:buChar char="•"/>
            </a:pPr>
            <a:r>
              <a:rPr lang="es-ES" sz="3600" dirty="0"/>
              <a:t>    HEAD</a:t>
            </a:r>
          </a:p>
          <a:p>
            <a:pPr marL="571500" indent="-571500" algn="just">
              <a:buFont typeface="Arial" panose="020B0604020202020204" pitchFamily="34" charset="0"/>
              <a:buChar char="•"/>
            </a:pPr>
            <a:r>
              <a:rPr lang="es-ES" sz="3600" dirty="0"/>
              <a:t>    DELETE</a:t>
            </a:r>
          </a:p>
          <a:p>
            <a:pPr marL="571500" indent="-571500" algn="just">
              <a:buFont typeface="Arial" panose="020B0604020202020204" pitchFamily="34" charset="0"/>
              <a:buChar char="•"/>
            </a:pPr>
            <a:r>
              <a:rPr lang="es-ES" sz="3600" dirty="0"/>
              <a:t>    PATCH</a:t>
            </a:r>
          </a:p>
          <a:p>
            <a:pPr marL="571500" indent="-571500" algn="just">
              <a:buFont typeface="Arial" panose="020B0604020202020204" pitchFamily="34" charset="0"/>
              <a:buChar char="•"/>
            </a:pPr>
            <a:r>
              <a:rPr lang="es-ES" sz="3600" dirty="0"/>
              <a:t>    OPTIONS</a:t>
            </a:r>
          </a:p>
          <a:p>
            <a:pPr algn="just"/>
            <a:endParaRPr lang="es-ES" sz="3600" dirty="0"/>
          </a:p>
          <a:p>
            <a:pPr algn="just"/>
            <a:r>
              <a:rPr lang="es-ES" sz="3600" dirty="0"/>
              <a:t>Nos concentraremos en los dos primeros.</a:t>
            </a:r>
          </a:p>
          <a:p>
            <a:pPr algn="just"/>
            <a:endParaRPr lang="es-ES_tradnl" sz="3600" dirty="0"/>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spTree>
    <p:extLst>
      <p:ext uri="{BB962C8B-B14F-4D97-AF65-F5344CB8AC3E}">
        <p14:creationId xmlns:p14="http://schemas.microsoft.com/office/powerpoint/2010/main" val="2847720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2215991"/>
          </a:xfrm>
        </p:spPr>
        <p:txBody>
          <a:bodyPr/>
          <a:lstStyle/>
          <a:p>
            <a:r>
              <a:rPr lang="es-ES" dirty="0"/>
              <a:t>¿CÓMO FUNCIONA UN FORMULARIO WEB?</a:t>
            </a:r>
          </a:p>
          <a:p>
            <a:endParaRPr lang="es-CL" dirty="0"/>
          </a:p>
        </p:txBody>
      </p:sp>
      <p:sp>
        <p:nvSpPr>
          <p:cNvPr id="3" name="Marcador de texto 2"/>
          <p:cNvSpPr>
            <a:spLocks noGrp="1"/>
          </p:cNvSpPr>
          <p:nvPr>
            <p:ph type="body" sz="quarter" idx="12"/>
          </p:nvPr>
        </p:nvSpPr>
        <p:spPr>
          <a:xfrm>
            <a:off x="2203450" y="2911475"/>
            <a:ext cx="15392400" cy="3323987"/>
          </a:xfrm>
        </p:spPr>
        <p:txBody>
          <a:bodyPr wrap="square" lIns="0" tIns="0" rIns="0" bIns="0" anchor="t">
            <a:spAutoFit/>
          </a:bodyPr>
          <a:lstStyle/>
          <a:p>
            <a:pPr algn="just"/>
            <a:r>
              <a:rPr lang="es-ES" sz="3600" dirty="0"/>
              <a:t>El método GET se utiliza fundamentalmente para consultar o recuperar datos desde el servidor.  Los datos son enviados en la cabecera HTTP</a:t>
            </a:r>
          </a:p>
          <a:p>
            <a:pPr algn="just"/>
            <a:r>
              <a:rPr lang="es-ES" sz="3600" dirty="0">
                <a:latin typeface="Arial"/>
                <a:cs typeface="Arial"/>
              </a:rPr>
              <a:t>Sólo se pueden enviar datos en formato de caracteres ASCII. Los datos pasan vía la URL, por lo tanto, son visibles. Se pueden enviar un máximo de 2048 caracteres en la URL incluyendo los datos.</a:t>
            </a:r>
          </a:p>
          <a:p>
            <a:pPr algn="just"/>
            <a:endParaRPr lang="es-ES_tradnl" sz="3600" dirty="0"/>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pic>
        <p:nvPicPr>
          <p:cNvPr id="6" name="Imagen 5">
            <a:extLst>
              <a:ext uri="{FF2B5EF4-FFF2-40B4-BE49-F238E27FC236}">
                <a16:creationId xmlns:a16="http://schemas.microsoft.com/office/drawing/2014/main" id="{1F803CB3-76FF-8946-879D-2763407B545C}"/>
              </a:ext>
            </a:extLst>
          </p:cNvPr>
          <p:cNvPicPr>
            <a:picLocks noChangeAspect="1"/>
          </p:cNvPicPr>
          <p:nvPr/>
        </p:nvPicPr>
        <p:blipFill>
          <a:blip r:embed="rId3"/>
          <a:stretch>
            <a:fillRect/>
          </a:stretch>
        </p:blipFill>
        <p:spPr>
          <a:xfrm>
            <a:off x="3575050" y="6188075"/>
            <a:ext cx="12018940" cy="2196626"/>
          </a:xfrm>
          <a:prstGeom prst="rect">
            <a:avLst/>
          </a:prstGeom>
        </p:spPr>
      </p:pic>
      <p:pic>
        <p:nvPicPr>
          <p:cNvPr id="7" name="Imagen 6">
            <a:extLst>
              <a:ext uri="{FF2B5EF4-FFF2-40B4-BE49-F238E27FC236}">
                <a16:creationId xmlns:a16="http://schemas.microsoft.com/office/drawing/2014/main" id="{84955703-6D0C-C043-9C35-DED3CF7BAD3E}"/>
              </a:ext>
            </a:extLst>
          </p:cNvPr>
          <p:cNvPicPr>
            <a:picLocks noChangeAspect="1"/>
          </p:cNvPicPr>
          <p:nvPr/>
        </p:nvPicPr>
        <p:blipFill>
          <a:blip r:embed="rId4"/>
          <a:stretch>
            <a:fillRect/>
          </a:stretch>
        </p:blipFill>
        <p:spPr>
          <a:xfrm>
            <a:off x="6013450" y="8474075"/>
            <a:ext cx="6298882" cy="2258346"/>
          </a:xfrm>
          <a:prstGeom prst="rect">
            <a:avLst/>
          </a:prstGeom>
        </p:spPr>
      </p:pic>
    </p:spTree>
    <p:extLst>
      <p:ext uri="{BB962C8B-B14F-4D97-AF65-F5344CB8AC3E}">
        <p14:creationId xmlns:p14="http://schemas.microsoft.com/office/powerpoint/2010/main" val="782839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2215991"/>
          </a:xfrm>
        </p:spPr>
        <p:txBody>
          <a:bodyPr/>
          <a:lstStyle/>
          <a:p>
            <a:r>
              <a:rPr lang="es-ES" dirty="0"/>
              <a:t>¿CÓMO FUNCIONA UN FORMULARIO WEB?</a:t>
            </a:r>
          </a:p>
          <a:p>
            <a:endParaRPr lang="es-CL" dirty="0"/>
          </a:p>
        </p:txBody>
      </p:sp>
      <p:sp>
        <p:nvSpPr>
          <p:cNvPr id="3" name="Marcador de texto 2"/>
          <p:cNvSpPr>
            <a:spLocks noGrp="1"/>
          </p:cNvSpPr>
          <p:nvPr>
            <p:ph type="body" sz="quarter" idx="12"/>
          </p:nvPr>
        </p:nvSpPr>
        <p:spPr>
          <a:xfrm>
            <a:off x="2203450" y="2911475"/>
            <a:ext cx="15392400" cy="4431983"/>
          </a:xfrm>
        </p:spPr>
        <p:txBody>
          <a:bodyPr/>
          <a:lstStyle/>
          <a:p>
            <a:pPr algn="just"/>
            <a:r>
              <a:rPr lang="es-ES" sz="3600" dirty="0"/>
              <a:t>El método POST se utiliza principalmente para guardar/modificar datos en el servidor. Se pueden enviar datos de tipos carácter ASCII y datos binarios (documentos, imágenes, audio, videos, etc.) Los datos son enviados en el cuerpo del mensaje HTTP. </a:t>
            </a:r>
          </a:p>
          <a:p>
            <a:pPr algn="just"/>
            <a:r>
              <a:rPr lang="es-ES" sz="3600" dirty="0"/>
              <a:t>Los datos no son visibles pues se pasan como un paquete en una vía separada de comunicación con el script del lado del servidor.</a:t>
            </a:r>
          </a:p>
          <a:p>
            <a:pPr algn="just"/>
            <a:r>
              <a:rPr lang="es-ES" sz="3600" dirty="0"/>
              <a:t>No hay límite para el envío, pero este si puede ser restringido por el servidor que recibe el flujo de datos.</a:t>
            </a:r>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pic>
        <p:nvPicPr>
          <p:cNvPr id="6" name="Imagen 5">
            <a:extLst>
              <a:ext uri="{FF2B5EF4-FFF2-40B4-BE49-F238E27FC236}">
                <a16:creationId xmlns:a16="http://schemas.microsoft.com/office/drawing/2014/main" id="{166DE995-E8DE-8843-BB82-6998CA0F603F}"/>
              </a:ext>
            </a:extLst>
          </p:cNvPr>
          <p:cNvPicPr>
            <a:picLocks noChangeAspect="1"/>
          </p:cNvPicPr>
          <p:nvPr/>
        </p:nvPicPr>
        <p:blipFill>
          <a:blip r:embed="rId3"/>
          <a:stretch>
            <a:fillRect/>
          </a:stretch>
        </p:blipFill>
        <p:spPr>
          <a:xfrm>
            <a:off x="2889250" y="7343458"/>
            <a:ext cx="9212216" cy="3733800"/>
          </a:xfrm>
          <a:prstGeom prst="rect">
            <a:avLst/>
          </a:prstGeom>
        </p:spPr>
      </p:pic>
    </p:spTree>
    <p:extLst>
      <p:ext uri="{BB962C8B-B14F-4D97-AF65-F5344CB8AC3E}">
        <p14:creationId xmlns:p14="http://schemas.microsoft.com/office/powerpoint/2010/main" val="949488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a:xfrm>
            <a:off x="5099050" y="5349875"/>
            <a:ext cx="10649035" cy="1661993"/>
          </a:xfrm>
          <a:solidFill>
            <a:srgbClr val="317DE2"/>
          </a:solidFill>
        </p:spPr>
        <p:txBody>
          <a:bodyPr/>
          <a:lstStyle/>
          <a:p>
            <a:r>
              <a:rPr lang="es-ES" dirty="0"/>
              <a:t>INTRODUCCIÓN A LOS FORMULARIOS WEB</a:t>
            </a:r>
            <a:endParaRPr lang="es-CL" dirty="0"/>
          </a:p>
        </p:txBody>
      </p:sp>
    </p:spTree>
    <p:extLst>
      <p:ext uri="{BB962C8B-B14F-4D97-AF65-F5344CB8AC3E}">
        <p14:creationId xmlns:p14="http://schemas.microsoft.com/office/powerpoint/2010/main" val="1587849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INTRODUCCIÓN</a:t>
            </a:r>
            <a:endParaRPr lang="es-CL" dirty="0"/>
          </a:p>
        </p:txBody>
      </p:sp>
      <p:sp>
        <p:nvSpPr>
          <p:cNvPr id="3" name="Marcador de texto 2"/>
          <p:cNvSpPr>
            <a:spLocks noGrp="1"/>
          </p:cNvSpPr>
          <p:nvPr>
            <p:ph type="body" sz="quarter" idx="12"/>
          </p:nvPr>
        </p:nvSpPr>
        <p:spPr>
          <a:xfrm>
            <a:off x="2203450" y="2911475"/>
            <a:ext cx="15392400" cy="2215991"/>
          </a:xfrm>
        </p:spPr>
        <p:txBody>
          <a:bodyPr/>
          <a:lstStyle/>
          <a:p>
            <a:pPr algn="just"/>
            <a:r>
              <a:rPr lang="es-ES_tradnl" sz="3600" dirty="0"/>
              <a:t>Este este capítulo se explicará lo que pasa internamente al enviar un formulario en la web. Por lo general descansamos en la idea que funciona, pincho aceptar y se envían los datos. A continuación que explicará que sucede internamente al enviar un formulario por la web.</a:t>
            </a:r>
            <a:endParaRPr lang="es-CL" dirty="0"/>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spTree>
    <p:extLst>
      <p:ext uri="{BB962C8B-B14F-4D97-AF65-F5344CB8AC3E}">
        <p14:creationId xmlns:p14="http://schemas.microsoft.com/office/powerpoint/2010/main" val="2042176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CONTENIDOS</a:t>
            </a:r>
            <a:endParaRPr lang="es-CL" dirty="0"/>
          </a:p>
        </p:txBody>
      </p:sp>
      <p:sp>
        <p:nvSpPr>
          <p:cNvPr id="3" name="Marcador de texto 2"/>
          <p:cNvSpPr>
            <a:spLocks noGrp="1"/>
          </p:cNvSpPr>
          <p:nvPr>
            <p:ph type="body" sz="quarter" idx="12"/>
          </p:nvPr>
        </p:nvSpPr>
        <p:spPr>
          <a:xfrm>
            <a:off x="2016124" y="3368675"/>
            <a:ext cx="18087976" cy="1969770"/>
          </a:xfrm>
        </p:spPr>
        <p:txBody>
          <a:bodyPr/>
          <a:lstStyle/>
          <a:p>
            <a:pPr algn="just"/>
            <a:endParaRPr lang="es-ES_tradnl" sz="3600" dirty="0"/>
          </a:p>
          <a:p>
            <a:pPr marL="342900" indent="-342900" algn="just">
              <a:buFont typeface="Arial" panose="020B0604020202020204" pitchFamily="34" charset="0"/>
              <a:buChar char="•"/>
            </a:pPr>
            <a:r>
              <a:rPr lang="es-ES_tradnl" sz="3600" dirty="0"/>
              <a:t>¿Qué es un  formulario?</a:t>
            </a:r>
          </a:p>
          <a:p>
            <a:pPr marL="342900" indent="-342900" algn="just">
              <a:buFont typeface="Arial" panose="020B0604020202020204" pitchFamily="34" charset="0"/>
              <a:buChar char="•"/>
            </a:pPr>
            <a:r>
              <a:rPr lang="es-ES_tradnl" sz="3600" dirty="0"/>
              <a:t>¿Cómo funciona un formulario?</a:t>
            </a:r>
          </a:p>
          <a:p>
            <a:pPr marL="342900" indent="-342900" algn="just">
              <a:buFont typeface="Arial" panose="020B0604020202020204" pitchFamily="34" charset="0"/>
              <a:buChar char="•"/>
            </a:pPr>
            <a:endParaRPr lang="es-CL" dirty="0"/>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spTree>
    <p:extLst>
      <p:ext uri="{BB962C8B-B14F-4D97-AF65-F5344CB8AC3E}">
        <p14:creationId xmlns:p14="http://schemas.microsoft.com/office/powerpoint/2010/main" val="414800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1477328"/>
          </a:xfrm>
        </p:spPr>
        <p:txBody>
          <a:bodyPr/>
          <a:lstStyle/>
          <a:p>
            <a:r>
              <a:rPr lang="es-ES_tradnl" dirty="0"/>
              <a:t>¿QUÉ ES UN FORMULARIO WEB?</a:t>
            </a:r>
            <a:endParaRPr lang="es-CL" dirty="0"/>
          </a:p>
        </p:txBody>
      </p:sp>
      <p:sp>
        <p:nvSpPr>
          <p:cNvPr id="3" name="Marcador de texto 2"/>
          <p:cNvSpPr>
            <a:spLocks noGrp="1"/>
          </p:cNvSpPr>
          <p:nvPr>
            <p:ph type="body" sz="quarter" idx="12"/>
          </p:nvPr>
        </p:nvSpPr>
        <p:spPr>
          <a:xfrm>
            <a:off x="2203450" y="2911475"/>
            <a:ext cx="15392400" cy="2769989"/>
          </a:xfrm>
        </p:spPr>
        <p:txBody>
          <a:bodyPr/>
          <a:lstStyle/>
          <a:p>
            <a:pPr algn="just"/>
            <a:r>
              <a:rPr lang="es-ES" sz="3600" dirty="0"/>
              <a:t>Un formulario web es una estructura HTML compuesta por varios elementos que sirven para que el usuario ingrese datos y envíe estos datos hacia el servidor.</a:t>
            </a:r>
          </a:p>
          <a:p>
            <a:pPr algn="just"/>
            <a:endParaRPr lang="es-ES" sz="3600" dirty="0"/>
          </a:p>
          <a:p>
            <a:pPr algn="just"/>
            <a:endParaRPr lang="es-ES_tradnl" sz="3600" dirty="0"/>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pic>
        <p:nvPicPr>
          <p:cNvPr id="6" name="Imagen 5">
            <a:extLst>
              <a:ext uri="{FF2B5EF4-FFF2-40B4-BE49-F238E27FC236}">
                <a16:creationId xmlns:a16="http://schemas.microsoft.com/office/drawing/2014/main" id="{CE3BC46F-1D1F-0E45-A824-D06F0CA329A5}"/>
              </a:ext>
            </a:extLst>
          </p:cNvPr>
          <p:cNvPicPr>
            <a:picLocks noChangeAspect="1"/>
          </p:cNvPicPr>
          <p:nvPr/>
        </p:nvPicPr>
        <p:blipFill>
          <a:blip r:embed="rId3"/>
          <a:stretch>
            <a:fillRect/>
          </a:stretch>
        </p:blipFill>
        <p:spPr>
          <a:xfrm>
            <a:off x="5861050" y="4664075"/>
            <a:ext cx="8686800" cy="5532042"/>
          </a:xfrm>
          <a:prstGeom prst="rect">
            <a:avLst/>
          </a:prstGeom>
        </p:spPr>
      </p:pic>
    </p:spTree>
    <p:extLst>
      <p:ext uri="{BB962C8B-B14F-4D97-AF65-F5344CB8AC3E}">
        <p14:creationId xmlns:p14="http://schemas.microsoft.com/office/powerpoint/2010/main" val="1674434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1477328"/>
          </a:xfrm>
        </p:spPr>
        <p:txBody>
          <a:bodyPr/>
          <a:lstStyle/>
          <a:p>
            <a:r>
              <a:rPr lang="es-ES_tradnl" dirty="0"/>
              <a:t>¿QUÉ ES UN FORMULARIO WEB?</a:t>
            </a:r>
            <a:endParaRPr lang="es-CL" dirty="0"/>
          </a:p>
        </p:txBody>
      </p:sp>
      <p:sp>
        <p:nvSpPr>
          <p:cNvPr id="3" name="Marcador de texto 2"/>
          <p:cNvSpPr>
            <a:spLocks noGrp="1"/>
          </p:cNvSpPr>
          <p:nvPr>
            <p:ph type="body" sz="quarter" idx="12"/>
          </p:nvPr>
        </p:nvSpPr>
        <p:spPr>
          <a:xfrm>
            <a:off x="2203450" y="2911475"/>
            <a:ext cx="15392400" cy="3323987"/>
          </a:xfrm>
        </p:spPr>
        <p:txBody>
          <a:bodyPr/>
          <a:lstStyle/>
          <a:p>
            <a:pPr algn="just"/>
            <a:r>
              <a:rPr lang="es-ES" sz="3600" dirty="0"/>
              <a:t>Los formularios están compuestos por uno o varios controles de formularios, estos pueden ser campos de texto, botones, casillas de acción o botones de opción, por mencionar algunos, además podemos enviar archivos al servidor mediante un formulario. Cada uno de estos controles debe tener un nombre interno y el usuario ingresará el valor.</a:t>
            </a:r>
          </a:p>
          <a:p>
            <a:pPr algn="just"/>
            <a:endParaRPr lang="es-ES_tradnl" sz="3600" dirty="0"/>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spTree>
    <p:extLst>
      <p:ext uri="{BB962C8B-B14F-4D97-AF65-F5344CB8AC3E}">
        <p14:creationId xmlns:p14="http://schemas.microsoft.com/office/powerpoint/2010/main" val="2848801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439400" cy="1477328"/>
          </a:xfrm>
        </p:spPr>
        <p:txBody>
          <a:bodyPr/>
          <a:lstStyle/>
          <a:p>
            <a:r>
              <a:rPr lang="es-ES_tradnl" dirty="0"/>
              <a:t>¿CÓMO FUNCIONA UN FORMULARIO WEB?</a:t>
            </a:r>
            <a:endParaRPr lang="es-CL" dirty="0"/>
          </a:p>
        </p:txBody>
      </p:sp>
      <p:sp>
        <p:nvSpPr>
          <p:cNvPr id="3" name="Marcador de texto 2"/>
          <p:cNvSpPr>
            <a:spLocks noGrp="1"/>
          </p:cNvSpPr>
          <p:nvPr>
            <p:ph type="body" sz="quarter" idx="12"/>
          </p:nvPr>
        </p:nvSpPr>
        <p:spPr>
          <a:xfrm>
            <a:off x="2203450" y="2911475"/>
            <a:ext cx="15392400" cy="7755969"/>
          </a:xfrm>
        </p:spPr>
        <p:txBody>
          <a:bodyPr wrap="square" lIns="0" tIns="0" rIns="0" bIns="0" anchor="t">
            <a:spAutoFit/>
          </a:bodyPr>
          <a:lstStyle/>
          <a:p>
            <a:pPr algn="just"/>
            <a:r>
              <a:rPr lang="es-ES" sz="3600" dirty="0">
                <a:latin typeface="Arial"/>
                <a:cs typeface="Arial"/>
              </a:rPr>
              <a:t>Como ya sabemos,  las páginas web utilizan el protocolo HTTP para enviar sus peticiones a los servidores, el cual gestiona y responde.</a:t>
            </a:r>
          </a:p>
          <a:p>
            <a:pPr algn="just"/>
            <a:r>
              <a:rPr lang="es-ES" sz="3600" dirty="0"/>
              <a:t>Esta peticiones y respuestas HTTP son mensajes que comparten una estructura similar, compuesta de: </a:t>
            </a:r>
          </a:p>
          <a:p>
            <a:pPr algn="just"/>
            <a:endParaRPr lang="es-ES" sz="3600" dirty="0"/>
          </a:p>
          <a:p>
            <a:pPr marL="571500" indent="-571500" algn="just">
              <a:buFont typeface="Arial" panose="020B0604020202020204" pitchFamily="34" charset="0"/>
              <a:buChar char="•"/>
            </a:pPr>
            <a:r>
              <a:rPr lang="es-ES" sz="3600" dirty="0"/>
              <a:t>Una única línea de inicio describiendo la petición a ser implementada, o su estado, sea de éxito o fracaso</a:t>
            </a:r>
          </a:p>
          <a:p>
            <a:pPr marL="571500" indent="-571500" algn="just">
              <a:buFont typeface="Arial" panose="020B0604020202020204" pitchFamily="34" charset="0"/>
              <a:buChar char="•"/>
            </a:pPr>
            <a:r>
              <a:rPr lang="es-ES" sz="3600" dirty="0"/>
              <a:t>Grupo opcional de opcional de cabeceras HTTP, con indicaciones o descripciones del cuerpo del mensaje </a:t>
            </a:r>
          </a:p>
          <a:p>
            <a:pPr marL="571500" indent="-571500" algn="just">
              <a:buFont typeface="Arial" panose="020B0604020202020204" pitchFamily="34" charset="0"/>
              <a:buChar char="•"/>
            </a:pPr>
            <a:r>
              <a:rPr lang="es-ES" sz="3600" dirty="0"/>
              <a:t>Línea vacía indicando la meta-información que se envío</a:t>
            </a:r>
          </a:p>
          <a:p>
            <a:pPr marL="571500" indent="-571500" algn="just">
              <a:buFont typeface="Arial" panose="020B0604020202020204" pitchFamily="34" charset="0"/>
              <a:buChar char="•"/>
            </a:pPr>
            <a:r>
              <a:rPr lang="es-ES" sz="3600" dirty="0">
                <a:latin typeface="Arial"/>
                <a:cs typeface="Arial"/>
              </a:rPr>
              <a:t>Cuerpo o </a:t>
            </a:r>
            <a:r>
              <a:rPr lang="es-ES" sz="3600" dirty="0" err="1">
                <a:latin typeface="Arial"/>
                <a:cs typeface="Arial"/>
              </a:rPr>
              <a:t>body</a:t>
            </a:r>
            <a:r>
              <a:rPr lang="es-ES" sz="3600" dirty="0">
                <a:latin typeface="Arial"/>
                <a:cs typeface="Arial"/>
              </a:rPr>
              <a:t> del mensaje (opcional) que lleva los datos asociados a la petición, archivos, HTML, etc., la presencia del cuerpo y su peso se indica en la cabecera HTTP</a:t>
            </a:r>
          </a:p>
          <a:p>
            <a:pPr algn="just"/>
            <a:endParaRPr lang="es-ES_tradnl" sz="3600" dirty="0"/>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spTree>
    <p:extLst>
      <p:ext uri="{BB962C8B-B14F-4D97-AF65-F5344CB8AC3E}">
        <p14:creationId xmlns:p14="http://schemas.microsoft.com/office/powerpoint/2010/main" val="2106145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2215991"/>
          </a:xfrm>
        </p:spPr>
        <p:txBody>
          <a:bodyPr/>
          <a:lstStyle/>
          <a:p>
            <a:r>
              <a:rPr lang="es-ES_tradnl" dirty="0"/>
              <a:t>¿CÓMO FUNCIONA UN FORMULARIO WEB?</a:t>
            </a:r>
            <a:endParaRPr lang="es-CL" dirty="0"/>
          </a:p>
          <a:p>
            <a:endParaRPr lang="es-CL" dirty="0"/>
          </a:p>
        </p:txBody>
      </p:sp>
      <p:sp>
        <p:nvSpPr>
          <p:cNvPr id="3" name="Marcador de texto 2"/>
          <p:cNvSpPr>
            <a:spLocks noGrp="1"/>
          </p:cNvSpPr>
          <p:nvPr>
            <p:ph type="body" sz="quarter" idx="12"/>
          </p:nvPr>
        </p:nvSpPr>
        <p:spPr>
          <a:xfrm>
            <a:off x="2203450" y="2911475"/>
            <a:ext cx="15392400" cy="2215991"/>
          </a:xfrm>
        </p:spPr>
        <p:txBody>
          <a:bodyPr wrap="square" lIns="0" tIns="0" rIns="0" bIns="0" anchor="t">
            <a:spAutoFit/>
          </a:bodyPr>
          <a:lstStyle/>
          <a:p>
            <a:pPr algn="just"/>
            <a:r>
              <a:rPr lang="es-ES" sz="3600" dirty="0">
                <a:latin typeface="Arial"/>
                <a:cs typeface="Arial"/>
              </a:rPr>
              <a:t>La línea de inicio y las cabeceras HTTP, son conocidas como la cabeza de las peticiones, mientras que su contenido en datos se conoce como el cuerpo del mensaje.</a:t>
            </a:r>
          </a:p>
          <a:p>
            <a:pPr algn="just"/>
            <a:endParaRPr lang="es-ES_tradnl" sz="3600" dirty="0"/>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pic>
        <p:nvPicPr>
          <p:cNvPr id="6" name="Imagen 5">
            <a:extLst>
              <a:ext uri="{FF2B5EF4-FFF2-40B4-BE49-F238E27FC236}">
                <a16:creationId xmlns:a16="http://schemas.microsoft.com/office/drawing/2014/main" id="{C95A4736-5CD5-354C-881F-8564CD04B4E9}"/>
              </a:ext>
            </a:extLst>
          </p:cNvPr>
          <p:cNvPicPr>
            <a:picLocks noChangeAspect="1"/>
          </p:cNvPicPr>
          <p:nvPr/>
        </p:nvPicPr>
        <p:blipFill>
          <a:blip r:embed="rId3"/>
          <a:stretch>
            <a:fillRect/>
          </a:stretch>
        </p:blipFill>
        <p:spPr>
          <a:xfrm>
            <a:off x="3202517" y="4587875"/>
            <a:ext cx="14421853" cy="5918516"/>
          </a:xfrm>
          <a:prstGeom prst="rect">
            <a:avLst/>
          </a:prstGeom>
        </p:spPr>
      </p:pic>
    </p:spTree>
    <p:extLst>
      <p:ext uri="{BB962C8B-B14F-4D97-AF65-F5344CB8AC3E}">
        <p14:creationId xmlns:p14="http://schemas.microsoft.com/office/powerpoint/2010/main" val="1229414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2215991"/>
          </a:xfrm>
        </p:spPr>
        <p:txBody>
          <a:bodyPr/>
          <a:lstStyle/>
          <a:p>
            <a:r>
              <a:rPr lang="es-ES_tradnl" dirty="0"/>
              <a:t>¿CÓMO FUNCIONA UN FORMULARIO WEB?</a:t>
            </a:r>
            <a:endParaRPr lang="es-CL" dirty="0"/>
          </a:p>
          <a:p>
            <a:endParaRPr lang="es-CL" dirty="0"/>
          </a:p>
        </p:txBody>
      </p:sp>
      <p:sp>
        <p:nvSpPr>
          <p:cNvPr id="3" name="Marcador de texto 2"/>
          <p:cNvSpPr>
            <a:spLocks noGrp="1"/>
          </p:cNvSpPr>
          <p:nvPr>
            <p:ph type="body" sz="quarter" idx="12"/>
          </p:nvPr>
        </p:nvSpPr>
        <p:spPr>
          <a:xfrm>
            <a:off x="2203450" y="2911475"/>
            <a:ext cx="15392400" cy="1107996"/>
          </a:xfrm>
        </p:spPr>
        <p:txBody>
          <a:bodyPr/>
          <a:lstStyle/>
          <a:p>
            <a:pPr algn="just"/>
            <a:r>
              <a:rPr lang="es-ES_tradnl" sz="3600" dirty="0"/>
              <a:t>Respuesta del mensaje:</a:t>
            </a:r>
          </a:p>
          <a:p>
            <a:pPr algn="just"/>
            <a:endParaRPr lang="es-ES_tradnl" sz="3600" dirty="0"/>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pic>
        <p:nvPicPr>
          <p:cNvPr id="6" name="Imagen 5">
            <a:extLst>
              <a:ext uri="{FF2B5EF4-FFF2-40B4-BE49-F238E27FC236}">
                <a16:creationId xmlns:a16="http://schemas.microsoft.com/office/drawing/2014/main" id="{9D2AF3EC-0E12-3C44-860D-7AAD6B3F0400}"/>
              </a:ext>
            </a:extLst>
          </p:cNvPr>
          <p:cNvPicPr>
            <a:picLocks noChangeAspect="1"/>
          </p:cNvPicPr>
          <p:nvPr/>
        </p:nvPicPr>
        <p:blipFill>
          <a:blip r:embed="rId3"/>
          <a:stretch>
            <a:fillRect/>
          </a:stretch>
        </p:blipFill>
        <p:spPr>
          <a:xfrm>
            <a:off x="5175250" y="3673475"/>
            <a:ext cx="9982200" cy="6879349"/>
          </a:xfrm>
          <a:prstGeom prst="rect">
            <a:avLst/>
          </a:prstGeom>
        </p:spPr>
      </p:pic>
    </p:spTree>
    <p:extLst>
      <p:ext uri="{BB962C8B-B14F-4D97-AF65-F5344CB8AC3E}">
        <p14:creationId xmlns:p14="http://schemas.microsoft.com/office/powerpoint/2010/main" val="3673253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2215991"/>
          </a:xfrm>
        </p:spPr>
        <p:txBody>
          <a:bodyPr/>
          <a:lstStyle/>
          <a:p>
            <a:r>
              <a:rPr lang="es-ES_tradnl" dirty="0"/>
              <a:t>¿CÓMO FUNCIONA UN FORMULARIO WEB?</a:t>
            </a:r>
            <a:endParaRPr lang="es-CL" dirty="0"/>
          </a:p>
          <a:p>
            <a:endParaRPr lang="es-CL" dirty="0"/>
          </a:p>
        </p:txBody>
      </p:sp>
      <p:sp>
        <p:nvSpPr>
          <p:cNvPr id="3" name="Marcador de texto 2"/>
          <p:cNvSpPr>
            <a:spLocks noGrp="1"/>
          </p:cNvSpPr>
          <p:nvPr>
            <p:ph type="body" sz="quarter" idx="12"/>
          </p:nvPr>
        </p:nvSpPr>
        <p:spPr>
          <a:xfrm>
            <a:off x="2203450" y="2911475"/>
            <a:ext cx="15392400" cy="5539978"/>
          </a:xfrm>
        </p:spPr>
        <p:txBody>
          <a:bodyPr wrap="square" lIns="0" tIns="0" rIns="0" bIns="0" anchor="t">
            <a:spAutoFit/>
          </a:bodyPr>
          <a:lstStyle/>
          <a:p>
            <a:pPr algn="just"/>
            <a:r>
              <a:rPr lang="es-ES" sz="3600" dirty="0">
                <a:latin typeface="Arial"/>
                <a:cs typeface="Arial"/>
              </a:rPr>
              <a:t>Volvamos a los formularios, que utilizaran al igual que todas las páginas web el protocolo HTTP para pasar datos al servidor </a:t>
            </a:r>
            <a:endParaRPr lang="es-ES" sz="3600" dirty="0"/>
          </a:p>
          <a:p>
            <a:pPr algn="just"/>
            <a:endParaRPr lang="es-ES" sz="3600" dirty="0"/>
          </a:p>
          <a:p>
            <a:pPr algn="just"/>
            <a:r>
              <a:rPr lang="es-ES" sz="3600" dirty="0"/>
              <a:t>Los datos que se envían al servidor pasan como un par ordenado (nombre_control, valor), si el formulario contiene muchos controles, cada par ordenado se separa utilizando un símbolo &amp; (</a:t>
            </a:r>
            <a:r>
              <a:rPr lang="es-ES" sz="3600" dirty="0" err="1"/>
              <a:t>ampersand</a:t>
            </a:r>
            <a:r>
              <a:rPr lang="es-ES" sz="3600" dirty="0"/>
              <a:t> o en español et)</a:t>
            </a:r>
          </a:p>
          <a:p>
            <a:pPr algn="just"/>
            <a:endParaRPr lang="es-ES" sz="3600" dirty="0"/>
          </a:p>
          <a:p>
            <a:pPr algn="just"/>
            <a:r>
              <a:rPr lang="es-ES" sz="3600" dirty="0"/>
              <a:t>Por ejemplo:</a:t>
            </a:r>
          </a:p>
          <a:p>
            <a:pPr algn="just"/>
            <a:endParaRPr lang="es-ES_tradnl" sz="3600" dirty="0"/>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pic>
        <p:nvPicPr>
          <p:cNvPr id="6" name="Imagen 5">
            <a:extLst>
              <a:ext uri="{FF2B5EF4-FFF2-40B4-BE49-F238E27FC236}">
                <a16:creationId xmlns:a16="http://schemas.microsoft.com/office/drawing/2014/main" id="{6E368661-0F3D-4526-9A36-143A6A77812D}"/>
              </a:ext>
            </a:extLst>
          </p:cNvPr>
          <p:cNvPicPr>
            <a:picLocks noChangeAspect="1"/>
          </p:cNvPicPr>
          <p:nvPr/>
        </p:nvPicPr>
        <p:blipFill>
          <a:blip r:embed="rId3"/>
          <a:stretch>
            <a:fillRect/>
          </a:stretch>
        </p:blipFill>
        <p:spPr>
          <a:xfrm>
            <a:off x="4093755" y="8032889"/>
            <a:ext cx="13040107" cy="1888986"/>
          </a:xfrm>
          <a:prstGeom prst="rect">
            <a:avLst/>
          </a:prstGeom>
        </p:spPr>
      </p:pic>
    </p:spTree>
    <p:extLst>
      <p:ext uri="{BB962C8B-B14F-4D97-AF65-F5344CB8AC3E}">
        <p14:creationId xmlns:p14="http://schemas.microsoft.com/office/powerpoint/2010/main" val="843300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B5B75D4D117AD34992BEA64BC812A0C3" ma:contentTypeVersion="10" ma:contentTypeDescription="Crear nuevo documento." ma:contentTypeScope="" ma:versionID="863abe8e4445a4219002ef0e2fa49975">
  <xsd:schema xmlns:xsd="http://www.w3.org/2001/XMLSchema" xmlns:xs="http://www.w3.org/2001/XMLSchema" xmlns:p="http://schemas.microsoft.com/office/2006/metadata/properties" xmlns:ns2="97e326ec-e75a-44cf-ab99-a84221681e58" xmlns:ns3="896d676a-77ec-4696-9592-30e71512d6b5" targetNamespace="http://schemas.microsoft.com/office/2006/metadata/properties" ma:root="true" ma:fieldsID="0277f73b66585d7c92c94cf4002b1b61" ns2:_="" ns3:_="">
    <xsd:import namespace="97e326ec-e75a-44cf-ab99-a84221681e58"/>
    <xsd:import namespace="896d676a-77ec-4696-9592-30e71512d6b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DateTaken" minOccurs="0"/>
                <xsd:element ref="ns2:lcf76f155ced4ddcb4097134ff3c332f"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e326ec-e75a-44cf-ab99-a84221681e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MediaLengthInSeconds" ma:hidden="true" ma:internalName="MediaLengthInSeconds" ma:readOnly="true">
      <xsd:simpleType>
        <xsd:restriction base="dms:Unknown"/>
      </xsd:simpleType>
    </xsd:element>
    <xsd:element name="MediaServiceDateTaken" ma:index="13" nillable="true" ma:displayName="MediaServiceDateTaken" ma:internalName="MediaServiceDateTaken" ma:readOnly="true">
      <xsd:simpleType>
        <xsd:restriction base="dms:Text"/>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96d676a-77ec-4696-9592-30e71512d6b5"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7e326ec-e75a-44cf-ab99-a84221681e5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583F0A7-7662-4660-B058-12D1EAB18B27}">
  <ds:schemaRefs>
    <ds:schemaRef ds:uri="http://schemas.microsoft.com/sharepoint/v3/contenttype/forms"/>
  </ds:schemaRefs>
</ds:datastoreItem>
</file>

<file path=customXml/itemProps2.xml><?xml version="1.0" encoding="utf-8"?>
<ds:datastoreItem xmlns:ds="http://schemas.openxmlformats.org/officeDocument/2006/customXml" ds:itemID="{BA6690FE-973D-4EE9-BAE1-657C41ACFD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e326ec-e75a-44cf-ab99-a84221681e58"/>
    <ds:schemaRef ds:uri="896d676a-77ec-4696-9592-30e71512d6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0A64F5-C04B-4FDE-9289-FEC6D6F8A495}">
  <ds:schemaRefs>
    <ds:schemaRef ds:uri="http://schemas.microsoft.com/office/2006/metadata/properties"/>
    <ds:schemaRef ds:uri="http://schemas.microsoft.com/office/infopath/2007/PartnerControls"/>
    <ds:schemaRef ds:uri="97e326ec-e75a-44cf-ab99-a84221681e58"/>
  </ds:schemaRefs>
</ds:datastoreItem>
</file>

<file path=docProps/app.xml><?xml version="1.0" encoding="utf-8"?>
<Properties xmlns="http://schemas.openxmlformats.org/officeDocument/2006/extended-properties" xmlns:vt="http://schemas.openxmlformats.org/officeDocument/2006/docPropsVTypes">
  <Template/>
  <TotalTime>2909</TotalTime>
  <Words>686</Words>
  <Application>Microsoft Office PowerPoint</Application>
  <PresentationFormat>Personalizado</PresentationFormat>
  <Paragraphs>61</Paragraphs>
  <Slides>15</Slides>
  <Notes>0</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cp:lastModifiedBy>Cuenta Microsoft</cp:lastModifiedBy>
  <cp:revision>123</cp:revision>
  <dcterms:created xsi:type="dcterms:W3CDTF">2021-04-02T01:36:00Z</dcterms:created>
  <dcterms:modified xsi:type="dcterms:W3CDTF">2023-01-03T20:48:58Z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0x010100B5B75D4D117AD34992BEA64BC812A0C3</vt:lpwstr>
  </property>
  <property fmtid="{D5CDD505-2E9C-101B-9397-08002B2CF9AE}" pid="6" name="MediaServiceImageTags">
    <vt:lpwstr/>
  </property>
</Properties>
</file>