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7"/>
  </p:notesMasterIdLst>
  <p:handoutMasterIdLst>
    <p:handoutMasterId r:id="rId28"/>
  </p:handoutMasterIdLst>
  <p:sldIdLst>
    <p:sldId id="267" r:id="rId5"/>
    <p:sldId id="277" r:id="rId6"/>
    <p:sldId id="296" r:id="rId7"/>
    <p:sldId id="301" r:id="rId8"/>
    <p:sldId id="302"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C9D11E"/>
    <a:srgbClr val="9EA4A8"/>
    <a:srgbClr val="E60C7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AD2154-25B3-4E90-90E5-39AB28795677}" v="2" dt="2023-01-03T20:50:40.22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0"/>
    <p:restoredTop sz="94607"/>
  </p:normalViewPr>
  <p:slideViewPr>
    <p:cSldViewPr>
      <p:cViewPr varScale="1">
        <p:scale>
          <a:sx n="49" d="100"/>
          <a:sy n="49" d="100"/>
        </p:scale>
        <p:origin x="893" y="48"/>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mela Menares A." userId="S::pmenaresa@duoc.cl::a95b9275-3465-4317-aedc-8c1ab3c21493" providerId="AD" clId="Web-{75AD2154-25B3-4E90-90E5-39AB28795677}"/>
    <pc:docChg chg="addSld delSld">
      <pc:chgData name="Pamela Menares A." userId="S::pmenaresa@duoc.cl::a95b9275-3465-4317-aedc-8c1ab3c21493" providerId="AD" clId="Web-{75AD2154-25B3-4E90-90E5-39AB28795677}" dt="2023-01-03T20:50:40.222" v="1"/>
      <pc:docMkLst>
        <pc:docMk/>
      </pc:docMkLst>
      <pc:sldChg chg="del">
        <pc:chgData name="Pamela Menares A." userId="S::pmenaresa@duoc.cl::a95b9275-3465-4317-aedc-8c1ab3c21493" providerId="AD" clId="Web-{75AD2154-25B3-4E90-90E5-39AB28795677}" dt="2023-01-03T20:50:34.440" v="0"/>
        <pc:sldMkLst>
          <pc:docMk/>
          <pc:sldMk cId="926987900" sldId="293"/>
        </pc:sldMkLst>
      </pc:sldChg>
      <pc:sldChg chg="add replId">
        <pc:chgData name="Pamela Menares A." userId="S::pmenaresa@duoc.cl::a95b9275-3465-4317-aedc-8c1ab3c21493" providerId="AD" clId="Web-{75AD2154-25B3-4E90-90E5-39AB28795677}" dt="2023-01-03T20:50:40.222" v="1"/>
        <pc:sldMkLst>
          <pc:docMk/>
          <pc:sldMk cId="2631228171" sldId="32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03-01-2023</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3616F059-D3E2-4D30-9EB0-2219C30D8EEB}" type="datetimeFigureOut">
              <a:rPr lang="es-CL" smtClean="0"/>
              <a:t>03-01-2023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F5C51896-F43A-4A89-85A7-E812D2C08879}" type="slidenum">
              <a:rPr lang="es-CL" smtClean="0"/>
              <a:t>‹Nº›</a:t>
            </a:fld>
            <a:endParaRPr lang="es-CL"/>
          </a:p>
        </p:txBody>
      </p:sp>
    </p:spTree>
    <p:extLst>
      <p:ext uri="{BB962C8B-B14F-4D97-AF65-F5344CB8AC3E}">
        <p14:creationId xmlns:p14="http://schemas.microsoft.com/office/powerpoint/2010/main" val="334372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1/3/2023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5349875"/>
            <a:ext cx="10649035" cy="1661993"/>
          </a:xfrm>
          <a:solidFill>
            <a:srgbClr val="317DE2"/>
          </a:solidFill>
        </p:spPr>
        <p:txBody>
          <a:bodyPr/>
          <a:lstStyle/>
          <a:p>
            <a:r>
              <a:rPr lang="es-ES" dirty="0"/>
              <a:t>INTRODUCCIÓN A LOS FORMULARIOS WEB</a:t>
            </a:r>
            <a:endParaRPr lang="es-CL" dirty="0"/>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782637"/>
            <a:ext cx="11201400" cy="2215991"/>
          </a:xfrm>
        </p:spPr>
        <p:txBody>
          <a:bodyPr/>
          <a:lstStyle/>
          <a:p>
            <a:r>
              <a:rPr lang="es-ES_tradnl" dirty="0"/>
              <a:t>COMPONENTES DE UN FORMULARIO</a:t>
            </a:r>
            <a:endParaRPr lang="es-CL" dirty="0"/>
          </a:p>
          <a:p>
            <a:endParaRPr lang="es-CL" dirty="0"/>
          </a:p>
        </p:txBody>
      </p:sp>
      <p:sp>
        <p:nvSpPr>
          <p:cNvPr id="3" name="Marcador de texto 2"/>
          <p:cNvSpPr>
            <a:spLocks noGrp="1"/>
          </p:cNvSpPr>
          <p:nvPr>
            <p:ph type="body" sz="quarter" idx="12"/>
          </p:nvPr>
        </p:nvSpPr>
        <p:spPr>
          <a:xfrm>
            <a:off x="1974849" y="2949306"/>
            <a:ext cx="15621000" cy="6494085"/>
          </a:xfrm>
        </p:spPr>
        <p:txBody>
          <a:bodyPr/>
          <a:lstStyle/>
          <a:p>
            <a:pPr algn="just"/>
            <a:r>
              <a:rPr lang="es-ES" sz="3600" dirty="0"/>
              <a:t>Elemento input.</a:t>
            </a:r>
          </a:p>
          <a:p>
            <a:pPr algn="just"/>
            <a:endParaRPr lang="es-ES" sz="3600" dirty="0"/>
          </a:p>
          <a:p>
            <a:pPr marL="571500" indent="-571500" algn="just">
              <a:buFont typeface="Arial" panose="020B0604020202020204" pitchFamily="34" charset="0"/>
              <a:buChar char="•"/>
            </a:pPr>
            <a:r>
              <a:rPr lang="es-ES" sz="3600" dirty="0"/>
              <a:t>Define un control de entrada de texto.</a:t>
            </a:r>
          </a:p>
          <a:p>
            <a:pPr marL="571500" indent="-571500" algn="just">
              <a:buFont typeface="Arial" panose="020B0604020202020204" pitchFamily="34" charset="0"/>
              <a:buChar char="•"/>
            </a:pPr>
            <a:r>
              <a:rPr lang="es-ES" sz="3600" dirty="0"/>
              <a:t>Posee un conjunto a de atributos, los cuales modifican el comportamiento del control</a:t>
            </a:r>
          </a:p>
          <a:p>
            <a:pPr marL="1485900" lvl="2" indent="-571500" algn="just">
              <a:buFont typeface="Arial" panose="020B0604020202020204" pitchFamily="34" charset="0"/>
              <a:buChar char="•"/>
            </a:pPr>
            <a:r>
              <a:rPr lang="es-ES" sz="3400" dirty="0"/>
              <a:t>Placeholder: define un texto que aparecerá en el input, cuando el usuario seleccione el control, el placeholder desaparecerá.</a:t>
            </a:r>
          </a:p>
          <a:p>
            <a:pPr marL="1485900" lvl="2" indent="-571500" algn="just">
              <a:buFont typeface="Arial" panose="020B0604020202020204" pitchFamily="34" charset="0"/>
              <a:buChar char="•"/>
            </a:pPr>
            <a:r>
              <a:rPr lang="es-ES" sz="3400" dirty="0"/>
              <a:t>Name: define el nombre del control.</a:t>
            </a:r>
          </a:p>
          <a:p>
            <a:pPr marL="1485900" lvl="2" indent="-571500" algn="just">
              <a:buFont typeface="Arial" panose="020B0604020202020204" pitchFamily="34" charset="0"/>
              <a:buChar char="•"/>
            </a:pPr>
            <a:r>
              <a:rPr lang="es-ES" sz="3400" dirty="0"/>
              <a:t>Readonly: define si el control se dibujará de sólo lectura.</a:t>
            </a:r>
          </a:p>
          <a:p>
            <a:pPr marL="1485900" lvl="2" indent="-571500" algn="just">
              <a:buFont typeface="Arial" panose="020B0604020202020204" pitchFamily="34" charset="0"/>
              <a:buChar char="•"/>
            </a:pPr>
            <a:r>
              <a:rPr lang="es-ES" sz="3400" dirty="0"/>
              <a:t>Value: permite definir un valor para el control.</a:t>
            </a:r>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7" name="Imagen 6">
            <a:extLst>
              <a:ext uri="{FF2B5EF4-FFF2-40B4-BE49-F238E27FC236}">
                <a16:creationId xmlns:a16="http://schemas.microsoft.com/office/drawing/2014/main" id="{9B90E002-3F49-9240-9FDF-D1FA4639B64A}"/>
              </a:ext>
            </a:extLst>
          </p:cNvPr>
          <p:cNvPicPr>
            <a:picLocks noChangeAspect="1"/>
          </p:cNvPicPr>
          <p:nvPr/>
        </p:nvPicPr>
        <p:blipFill>
          <a:blip r:embed="rId3"/>
          <a:stretch>
            <a:fillRect/>
          </a:stretch>
        </p:blipFill>
        <p:spPr>
          <a:xfrm>
            <a:off x="2889250" y="8145656"/>
            <a:ext cx="14590255" cy="2595469"/>
          </a:xfrm>
          <a:prstGeom prst="rect">
            <a:avLst/>
          </a:prstGeom>
        </p:spPr>
      </p:pic>
    </p:spTree>
    <p:extLst>
      <p:ext uri="{BB962C8B-B14F-4D97-AF65-F5344CB8AC3E}">
        <p14:creationId xmlns:p14="http://schemas.microsoft.com/office/powerpoint/2010/main" val="362891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782637"/>
            <a:ext cx="11201400" cy="2215991"/>
          </a:xfrm>
        </p:spPr>
        <p:txBody>
          <a:bodyPr/>
          <a:lstStyle/>
          <a:p>
            <a:r>
              <a:rPr lang="es-ES_tradnl" dirty="0"/>
              <a:t>COMPONENTES DE UN FORMULARIO</a:t>
            </a:r>
            <a:endParaRPr lang="es-CL" dirty="0"/>
          </a:p>
          <a:p>
            <a:endParaRPr lang="es-CL" dirty="0"/>
          </a:p>
        </p:txBody>
      </p:sp>
      <p:sp>
        <p:nvSpPr>
          <p:cNvPr id="3" name="Marcador de texto 2"/>
          <p:cNvSpPr>
            <a:spLocks noGrp="1"/>
          </p:cNvSpPr>
          <p:nvPr>
            <p:ph type="body" sz="quarter" idx="12"/>
          </p:nvPr>
        </p:nvSpPr>
        <p:spPr>
          <a:xfrm>
            <a:off x="1974849" y="2949306"/>
            <a:ext cx="15621000" cy="2769989"/>
          </a:xfrm>
        </p:spPr>
        <p:txBody>
          <a:bodyPr/>
          <a:lstStyle/>
          <a:p>
            <a:pPr algn="just"/>
            <a:r>
              <a:rPr lang="es-ES" sz="3600" dirty="0"/>
              <a:t>Además de los otros atributos, existe uno que permite definir el tipo de control que se va a usar ese es el atributo type.</a:t>
            </a:r>
          </a:p>
          <a:p>
            <a:pPr algn="just"/>
            <a:r>
              <a:rPr lang="es-ES" sz="3600" dirty="0"/>
              <a:t>Los posibles valores para type son:</a:t>
            </a:r>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sp>
        <p:nvSpPr>
          <p:cNvPr id="8" name="CuadroTexto 7">
            <a:extLst>
              <a:ext uri="{FF2B5EF4-FFF2-40B4-BE49-F238E27FC236}">
                <a16:creationId xmlns:a16="http://schemas.microsoft.com/office/drawing/2014/main" id="{4C59E0A9-B251-4D9E-87FA-06915AA8728F}"/>
              </a:ext>
            </a:extLst>
          </p:cNvPr>
          <p:cNvSpPr txBox="1"/>
          <p:nvPr/>
        </p:nvSpPr>
        <p:spPr>
          <a:xfrm>
            <a:off x="4193288" y="5165297"/>
            <a:ext cx="1524000" cy="3994667"/>
          </a:xfrm>
          <a:prstGeom prst="rect">
            <a:avLst/>
          </a:prstGeom>
          <a:noFill/>
          <a:ln>
            <a:noFill/>
          </a:ln>
        </p:spPr>
        <p:txBody>
          <a:bodyPr spcFirstLastPara="1" wrap="none" lIns="91425" tIns="45700" rIns="91425" bIns="45700" rtlCol="0" anchor="t" anchorCtr="0">
            <a:noAutofit/>
          </a:bodyPr>
          <a:lstStyle/>
          <a:p>
            <a:pPr lvl="1"/>
            <a:r>
              <a:rPr lang="en-US" sz="2400" dirty="0">
                <a:solidFill>
                  <a:schemeClr val="bg1">
                    <a:lumMod val="50000"/>
                  </a:schemeClr>
                </a:solidFill>
                <a:latin typeface="Franklin Gothic" panose="020B0604020202020204" charset="0"/>
                <a:cs typeface="Franklin Gothic" panose="020B0604020202020204" charset="0"/>
              </a:rPr>
              <a:t>number </a:t>
            </a:r>
            <a:br>
              <a:rPr lang="en-US" sz="2400" dirty="0">
                <a:solidFill>
                  <a:schemeClr val="bg1">
                    <a:lumMod val="50000"/>
                  </a:schemeClr>
                </a:solidFill>
                <a:latin typeface="Franklin Gothic" panose="020B0604020202020204" charset="0"/>
                <a:cs typeface="Franklin Gothic" panose="020B0604020202020204" charset="0"/>
              </a:rPr>
            </a:br>
            <a:r>
              <a:rPr lang="en-US" sz="2400" dirty="0">
                <a:solidFill>
                  <a:schemeClr val="bg1">
                    <a:lumMod val="50000"/>
                  </a:schemeClr>
                </a:solidFill>
                <a:latin typeface="Franklin Gothic" panose="020B0604020202020204" charset="0"/>
                <a:cs typeface="Franklin Gothic" panose="020B0604020202020204" charset="0"/>
              </a:rPr>
              <a:t>password</a:t>
            </a:r>
            <a:br>
              <a:rPr lang="en-US" sz="2400" dirty="0">
                <a:solidFill>
                  <a:schemeClr val="bg1">
                    <a:lumMod val="50000"/>
                  </a:schemeClr>
                </a:solidFill>
                <a:latin typeface="Franklin Gothic" panose="020B0604020202020204" charset="0"/>
                <a:cs typeface="Franklin Gothic" panose="020B0604020202020204" charset="0"/>
              </a:rPr>
            </a:br>
            <a:r>
              <a:rPr lang="en-US" sz="2400" dirty="0">
                <a:solidFill>
                  <a:schemeClr val="bg1">
                    <a:lumMod val="50000"/>
                  </a:schemeClr>
                </a:solidFill>
                <a:latin typeface="Franklin Gothic" panose="020B0604020202020204" charset="0"/>
                <a:cs typeface="Franklin Gothic" panose="020B0604020202020204" charset="0"/>
              </a:rPr>
              <a:t>radio</a:t>
            </a:r>
            <a:br>
              <a:rPr lang="en-US" sz="2400" dirty="0">
                <a:solidFill>
                  <a:schemeClr val="bg1">
                    <a:lumMod val="50000"/>
                  </a:schemeClr>
                </a:solidFill>
                <a:latin typeface="Franklin Gothic" panose="020B0604020202020204" charset="0"/>
                <a:cs typeface="Franklin Gothic" panose="020B0604020202020204" charset="0"/>
              </a:rPr>
            </a:br>
            <a:r>
              <a:rPr lang="en-US" sz="2400" dirty="0">
                <a:solidFill>
                  <a:schemeClr val="bg1">
                    <a:lumMod val="50000"/>
                  </a:schemeClr>
                </a:solidFill>
                <a:latin typeface="Franklin Gothic" panose="020B0604020202020204" charset="0"/>
                <a:cs typeface="Franklin Gothic" panose="020B0604020202020204" charset="0"/>
              </a:rPr>
              <a:t>range </a:t>
            </a:r>
            <a:br>
              <a:rPr lang="en-US" sz="2400" dirty="0">
                <a:solidFill>
                  <a:schemeClr val="bg1">
                    <a:lumMod val="50000"/>
                  </a:schemeClr>
                </a:solidFill>
                <a:latin typeface="Franklin Gothic" panose="020B0604020202020204" charset="0"/>
                <a:cs typeface="Franklin Gothic" panose="020B0604020202020204" charset="0"/>
              </a:rPr>
            </a:br>
            <a:r>
              <a:rPr lang="en-US" sz="2400" dirty="0">
                <a:solidFill>
                  <a:schemeClr val="bg1">
                    <a:lumMod val="50000"/>
                  </a:schemeClr>
                </a:solidFill>
                <a:latin typeface="Franklin Gothic" panose="020B0604020202020204" charset="0"/>
                <a:cs typeface="Franklin Gothic" panose="020B0604020202020204" charset="0"/>
              </a:rPr>
              <a:t>reset</a:t>
            </a:r>
            <a:br>
              <a:rPr lang="en-US" sz="2400" dirty="0">
                <a:solidFill>
                  <a:schemeClr val="bg1">
                    <a:lumMod val="50000"/>
                  </a:schemeClr>
                </a:solidFill>
                <a:latin typeface="Franklin Gothic" panose="020B0604020202020204" charset="0"/>
                <a:cs typeface="Franklin Gothic" panose="020B0604020202020204" charset="0"/>
              </a:rPr>
            </a:br>
            <a:r>
              <a:rPr lang="en-US" sz="2400" dirty="0">
                <a:solidFill>
                  <a:schemeClr val="bg1">
                    <a:lumMod val="50000"/>
                  </a:schemeClr>
                </a:solidFill>
                <a:latin typeface="Franklin Gothic" panose="020B0604020202020204" charset="0"/>
                <a:cs typeface="Franklin Gothic" panose="020B0604020202020204" charset="0"/>
              </a:rPr>
              <a:t>search</a:t>
            </a:r>
            <a:br>
              <a:rPr lang="en-US" sz="2400" dirty="0">
                <a:solidFill>
                  <a:schemeClr val="bg1">
                    <a:lumMod val="50000"/>
                  </a:schemeClr>
                </a:solidFill>
                <a:latin typeface="Franklin Gothic" panose="020B0604020202020204" charset="0"/>
                <a:cs typeface="Franklin Gothic" panose="020B0604020202020204" charset="0"/>
              </a:rPr>
            </a:br>
            <a:r>
              <a:rPr lang="en-US" sz="2400" dirty="0">
                <a:solidFill>
                  <a:schemeClr val="bg1">
                    <a:lumMod val="50000"/>
                  </a:schemeClr>
                </a:solidFill>
                <a:latin typeface="Franklin Gothic" panose="020B0604020202020204" charset="0"/>
                <a:cs typeface="Franklin Gothic" panose="020B0604020202020204" charset="0"/>
              </a:rPr>
              <a:t>submit</a:t>
            </a:r>
            <a:br>
              <a:rPr lang="en-US" sz="2400" dirty="0">
                <a:solidFill>
                  <a:schemeClr val="bg1">
                    <a:lumMod val="50000"/>
                  </a:schemeClr>
                </a:solidFill>
                <a:latin typeface="Franklin Gothic" panose="020B0604020202020204" charset="0"/>
                <a:cs typeface="Franklin Gothic" panose="020B0604020202020204" charset="0"/>
              </a:rPr>
            </a:br>
            <a:r>
              <a:rPr lang="en-US" sz="2400" dirty="0" err="1">
                <a:solidFill>
                  <a:schemeClr val="bg1">
                    <a:lumMod val="50000"/>
                  </a:schemeClr>
                </a:solidFill>
                <a:latin typeface="Franklin Gothic" panose="020B0604020202020204" charset="0"/>
                <a:cs typeface="Franklin Gothic" panose="020B0604020202020204" charset="0"/>
              </a:rPr>
              <a:t>tel</a:t>
            </a:r>
            <a:br>
              <a:rPr lang="en-US" sz="2400" dirty="0">
                <a:solidFill>
                  <a:schemeClr val="bg1">
                    <a:lumMod val="50000"/>
                  </a:schemeClr>
                </a:solidFill>
                <a:latin typeface="Franklin Gothic" panose="020B0604020202020204" charset="0"/>
                <a:cs typeface="Franklin Gothic" panose="020B0604020202020204" charset="0"/>
              </a:rPr>
            </a:br>
            <a:r>
              <a:rPr lang="en-US" sz="2400" dirty="0">
                <a:solidFill>
                  <a:schemeClr val="bg1">
                    <a:lumMod val="50000"/>
                  </a:schemeClr>
                </a:solidFill>
                <a:latin typeface="Franklin Gothic" panose="020B0604020202020204" charset="0"/>
                <a:cs typeface="Franklin Gothic" panose="020B0604020202020204" charset="0"/>
              </a:rPr>
              <a:t>text</a:t>
            </a:r>
            <a:br>
              <a:rPr lang="en-US" sz="2400" dirty="0">
                <a:solidFill>
                  <a:schemeClr val="bg1">
                    <a:lumMod val="50000"/>
                  </a:schemeClr>
                </a:solidFill>
                <a:latin typeface="Franklin Gothic" panose="020B0604020202020204" charset="0"/>
                <a:cs typeface="Franklin Gothic" panose="020B0604020202020204" charset="0"/>
              </a:rPr>
            </a:br>
            <a:r>
              <a:rPr lang="en-US" sz="2400" dirty="0">
                <a:solidFill>
                  <a:schemeClr val="bg1">
                    <a:lumMod val="50000"/>
                  </a:schemeClr>
                </a:solidFill>
                <a:latin typeface="Franklin Gothic" panose="020B0604020202020204" charset="0"/>
                <a:cs typeface="Franklin Gothic" panose="020B0604020202020204" charset="0"/>
              </a:rPr>
              <a:t>time </a:t>
            </a:r>
            <a:br>
              <a:rPr lang="en-US" sz="2400" dirty="0">
                <a:solidFill>
                  <a:schemeClr val="bg1">
                    <a:lumMod val="50000"/>
                  </a:schemeClr>
                </a:solidFill>
                <a:latin typeface="Franklin Gothic" panose="020B0604020202020204" charset="0"/>
                <a:cs typeface="Franklin Gothic" panose="020B0604020202020204" charset="0"/>
              </a:rPr>
            </a:br>
            <a:r>
              <a:rPr lang="en-US" sz="2400" dirty="0" err="1">
                <a:solidFill>
                  <a:schemeClr val="bg1">
                    <a:lumMod val="50000"/>
                  </a:schemeClr>
                </a:solidFill>
                <a:latin typeface="Franklin Gothic" panose="020B0604020202020204" charset="0"/>
                <a:cs typeface="Franklin Gothic" panose="020B0604020202020204" charset="0"/>
              </a:rPr>
              <a:t>url</a:t>
            </a:r>
            <a:br>
              <a:rPr lang="en-US" sz="2400" dirty="0">
                <a:solidFill>
                  <a:schemeClr val="bg1">
                    <a:lumMod val="50000"/>
                  </a:schemeClr>
                </a:solidFill>
                <a:latin typeface="Franklin Gothic" panose="020B0604020202020204" charset="0"/>
                <a:cs typeface="Franklin Gothic" panose="020B0604020202020204" charset="0"/>
              </a:rPr>
            </a:br>
            <a:r>
              <a:rPr lang="en-US" sz="2400" dirty="0">
                <a:solidFill>
                  <a:schemeClr val="bg1">
                    <a:lumMod val="50000"/>
                  </a:schemeClr>
                </a:solidFill>
                <a:latin typeface="Franklin Gothic" panose="020B0604020202020204" charset="0"/>
                <a:cs typeface="Franklin Gothic" panose="020B0604020202020204" charset="0"/>
              </a:rPr>
              <a:t>week</a:t>
            </a:r>
            <a:endParaRPr lang="es-CL" sz="2400" dirty="0">
              <a:solidFill>
                <a:schemeClr val="bg1">
                  <a:lumMod val="50000"/>
                </a:schemeClr>
              </a:solidFill>
              <a:latin typeface="Franklin Gothic" panose="020B0604020202020204" charset="0"/>
              <a:cs typeface="Franklin Gothic" panose="020B0604020202020204" charset="0"/>
            </a:endParaRPr>
          </a:p>
        </p:txBody>
      </p:sp>
      <p:sp>
        <p:nvSpPr>
          <p:cNvPr id="9" name="CuadroTexto 8">
            <a:extLst>
              <a:ext uri="{FF2B5EF4-FFF2-40B4-BE49-F238E27FC236}">
                <a16:creationId xmlns:a16="http://schemas.microsoft.com/office/drawing/2014/main" id="{BD686D06-F59A-4D27-A4C2-46F4413324F5}"/>
              </a:ext>
            </a:extLst>
          </p:cNvPr>
          <p:cNvSpPr txBox="1"/>
          <p:nvPr/>
        </p:nvSpPr>
        <p:spPr>
          <a:xfrm>
            <a:off x="1593850" y="5169886"/>
            <a:ext cx="1751632" cy="3133819"/>
          </a:xfrm>
          <a:prstGeom prst="rect">
            <a:avLst/>
          </a:prstGeom>
          <a:noFill/>
          <a:ln>
            <a:noFill/>
          </a:ln>
        </p:spPr>
        <p:txBody>
          <a:bodyPr spcFirstLastPara="1" wrap="none" lIns="91425" tIns="45700" rIns="91425" bIns="45700" rtlCol="0" anchor="t" anchorCtr="0">
            <a:noAutofit/>
          </a:bodyPr>
          <a:lstStyle/>
          <a:p>
            <a:pPr lvl="1"/>
            <a:r>
              <a:rPr lang="en-US" sz="2800" dirty="0">
                <a:solidFill>
                  <a:schemeClr val="bg1">
                    <a:lumMod val="50000"/>
                  </a:schemeClr>
                </a:solidFill>
                <a:latin typeface="Franklin Gothic" panose="020B0604020202020204" charset="0"/>
                <a:cs typeface="Franklin Gothic" panose="020B0604020202020204" charset="0"/>
              </a:rPr>
              <a:t>button</a:t>
            </a:r>
            <a:br>
              <a:rPr lang="en-US" sz="2800" dirty="0">
                <a:solidFill>
                  <a:schemeClr val="bg1">
                    <a:lumMod val="50000"/>
                  </a:schemeClr>
                </a:solidFill>
                <a:latin typeface="Franklin Gothic" panose="020B0604020202020204" charset="0"/>
                <a:cs typeface="Franklin Gothic" panose="020B0604020202020204" charset="0"/>
              </a:rPr>
            </a:br>
            <a:r>
              <a:rPr lang="en-US" sz="2800" dirty="0">
                <a:solidFill>
                  <a:schemeClr val="bg1">
                    <a:lumMod val="50000"/>
                  </a:schemeClr>
                </a:solidFill>
                <a:latin typeface="Franklin Gothic" panose="020B0604020202020204" charset="0"/>
                <a:cs typeface="Franklin Gothic" panose="020B0604020202020204" charset="0"/>
              </a:rPr>
              <a:t>checkbox</a:t>
            </a:r>
            <a:br>
              <a:rPr lang="en-US" sz="2800" dirty="0">
                <a:solidFill>
                  <a:schemeClr val="bg1">
                    <a:lumMod val="50000"/>
                  </a:schemeClr>
                </a:solidFill>
                <a:latin typeface="Franklin Gothic" panose="020B0604020202020204" charset="0"/>
                <a:cs typeface="Franklin Gothic" panose="020B0604020202020204" charset="0"/>
              </a:rPr>
            </a:br>
            <a:r>
              <a:rPr lang="en-US" sz="2800" dirty="0">
                <a:solidFill>
                  <a:schemeClr val="bg1">
                    <a:lumMod val="50000"/>
                  </a:schemeClr>
                </a:solidFill>
                <a:latin typeface="Franklin Gothic" panose="020B0604020202020204" charset="0"/>
                <a:cs typeface="Franklin Gothic" panose="020B0604020202020204" charset="0"/>
              </a:rPr>
              <a:t>color</a:t>
            </a:r>
            <a:br>
              <a:rPr lang="en-US" sz="2800" dirty="0">
                <a:solidFill>
                  <a:schemeClr val="bg1">
                    <a:lumMod val="50000"/>
                  </a:schemeClr>
                </a:solidFill>
                <a:latin typeface="Franklin Gothic" panose="020B0604020202020204" charset="0"/>
                <a:cs typeface="Franklin Gothic" panose="020B0604020202020204" charset="0"/>
              </a:rPr>
            </a:br>
            <a:r>
              <a:rPr lang="en-US" sz="2800" dirty="0">
                <a:solidFill>
                  <a:schemeClr val="bg1">
                    <a:lumMod val="50000"/>
                  </a:schemeClr>
                </a:solidFill>
                <a:latin typeface="Franklin Gothic" panose="020B0604020202020204" charset="0"/>
                <a:cs typeface="Franklin Gothic" panose="020B0604020202020204" charset="0"/>
              </a:rPr>
              <a:t>date </a:t>
            </a:r>
            <a:br>
              <a:rPr lang="en-US" sz="2800" dirty="0">
                <a:solidFill>
                  <a:schemeClr val="bg1">
                    <a:lumMod val="50000"/>
                  </a:schemeClr>
                </a:solidFill>
                <a:latin typeface="Franklin Gothic" panose="020B0604020202020204" charset="0"/>
                <a:cs typeface="Franklin Gothic" panose="020B0604020202020204" charset="0"/>
              </a:rPr>
            </a:br>
            <a:r>
              <a:rPr lang="en-US" sz="2800" dirty="0">
                <a:solidFill>
                  <a:schemeClr val="bg1">
                    <a:lumMod val="50000"/>
                  </a:schemeClr>
                </a:solidFill>
                <a:latin typeface="Franklin Gothic" panose="020B0604020202020204" charset="0"/>
                <a:cs typeface="Franklin Gothic" panose="020B0604020202020204" charset="0"/>
              </a:rPr>
              <a:t>datetime-local </a:t>
            </a:r>
            <a:br>
              <a:rPr lang="en-US" sz="2800" dirty="0">
                <a:solidFill>
                  <a:schemeClr val="bg1">
                    <a:lumMod val="50000"/>
                  </a:schemeClr>
                </a:solidFill>
                <a:latin typeface="Franklin Gothic" panose="020B0604020202020204" charset="0"/>
                <a:cs typeface="Franklin Gothic" panose="020B0604020202020204" charset="0"/>
              </a:rPr>
            </a:br>
            <a:r>
              <a:rPr lang="en-US" sz="2800" dirty="0">
                <a:solidFill>
                  <a:schemeClr val="bg1">
                    <a:lumMod val="50000"/>
                  </a:schemeClr>
                </a:solidFill>
                <a:latin typeface="Franklin Gothic" panose="020B0604020202020204" charset="0"/>
                <a:cs typeface="Franklin Gothic" panose="020B0604020202020204" charset="0"/>
              </a:rPr>
              <a:t>email </a:t>
            </a:r>
            <a:br>
              <a:rPr lang="en-US" sz="2800" dirty="0">
                <a:solidFill>
                  <a:schemeClr val="bg1">
                    <a:lumMod val="50000"/>
                  </a:schemeClr>
                </a:solidFill>
                <a:latin typeface="Franklin Gothic" panose="020B0604020202020204" charset="0"/>
                <a:cs typeface="Franklin Gothic" panose="020B0604020202020204" charset="0"/>
              </a:rPr>
            </a:br>
            <a:r>
              <a:rPr lang="en-US" sz="2800" dirty="0">
                <a:solidFill>
                  <a:schemeClr val="bg1">
                    <a:lumMod val="50000"/>
                  </a:schemeClr>
                </a:solidFill>
                <a:latin typeface="Franklin Gothic" panose="020B0604020202020204" charset="0"/>
                <a:cs typeface="Franklin Gothic" panose="020B0604020202020204" charset="0"/>
              </a:rPr>
              <a:t>file</a:t>
            </a:r>
            <a:br>
              <a:rPr lang="en-US" sz="2800" dirty="0">
                <a:solidFill>
                  <a:schemeClr val="bg1">
                    <a:lumMod val="50000"/>
                  </a:schemeClr>
                </a:solidFill>
                <a:latin typeface="Franklin Gothic" panose="020B0604020202020204" charset="0"/>
                <a:cs typeface="Franklin Gothic" panose="020B0604020202020204" charset="0"/>
              </a:rPr>
            </a:br>
            <a:r>
              <a:rPr lang="en-US" sz="2800" dirty="0">
                <a:solidFill>
                  <a:schemeClr val="bg1">
                    <a:lumMod val="50000"/>
                  </a:schemeClr>
                </a:solidFill>
                <a:latin typeface="Franklin Gothic" panose="020B0604020202020204" charset="0"/>
                <a:cs typeface="Franklin Gothic" panose="020B0604020202020204" charset="0"/>
              </a:rPr>
              <a:t>hidden</a:t>
            </a:r>
            <a:br>
              <a:rPr lang="en-US" sz="2800" dirty="0">
                <a:solidFill>
                  <a:schemeClr val="bg1">
                    <a:lumMod val="50000"/>
                  </a:schemeClr>
                </a:solidFill>
                <a:latin typeface="Franklin Gothic" panose="020B0604020202020204" charset="0"/>
                <a:cs typeface="Franklin Gothic" panose="020B0604020202020204" charset="0"/>
              </a:rPr>
            </a:br>
            <a:r>
              <a:rPr lang="en-US" sz="2800" dirty="0">
                <a:solidFill>
                  <a:schemeClr val="bg1">
                    <a:lumMod val="50000"/>
                  </a:schemeClr>
                </a:solidFill>
                <a:latin typeface="Franklin Gothic" panose="020B0604020202020204" charset="0"/>
                <a:cs typeface="Franklin Gothic" panose="020B0604020202020204" charset="0"/>
              </a:rPr>
              <a:t>image</a:t>
            </a:r>
            <a:br>
              <a:rPr lang="en-US" sz="2800" dirty="0">
                <a:solidFill>
                  <a:schemeClr val="bg1">
                    <a:lumMod val="50000"/>
                  </a:schemeClr>
                </a:solidFill>
                <a:latin typeface="Franklin Gothic" panose="020B0604020202020204" charset="0"/>
                <a:cs typeface="Franklin Gothic" panose="020B0604020202020204" charset="0"/>
              </a:rPr>
            </a:br>
            <a:r>
              <a:rPr lang="en-US" sz="2800" dirty="0">
                <a:solidFill>
                  <a:schemeClr val="bg1">
                    <a:lumMod val="50000"/>
                  </a:schemeClr>
                </a:solidFill>
                <a:latin typeface="Franklin Gothic" panose="020B0604020202020204" charset="0"/>
                <a:cs typeface="Franklin Gothic" panose="020B0604020202020204" charset="0"/>
              </a:rPr>
              <a:t>month </a:t>
            </a:r>
            <a:br>
              <a:rPr lang="en-US" sz="2000" dirty="0">
                <a:latin typeface="Franklin Gothic" panose="020B0604020202020204" charset="0"/>
                <a:cs typeface="Franklin Gothic" panose="020B0604020202020204" charset="0"/>
              </a:rPr>
            </a:br>
            <a:endParaRPr lang="es-CL" sz="2000" dirty="0">
              <a:latin typeface="Franklin Gothic" panose="020B0604020202020204" charset="0"/>
              <a:cs typeface="Franklin Gothic" panose="020B0604020202020204" charset="0"/>
            </a:endParaRPr>
          </a:p>
        </p:txBody>
      </p:sp>
      <p:pic>
        <p:nvPicPr>
          <p:cNvPr id="10" name="Imagen 9">
            <a:extLst>
              <a:ext uri="{FF2B5EF4-FFF2-40B4-BE49-F238E27FC236}">
                <a16:creationId xmlns:a16="http://schemas.microsoft.com/office/drawing/2014/main" id="{116F2520-6A6E-DE48-9ED8-A53A22B39119}"/>
              </a:ext>
            </a:extLst>
          </p:cNvPr>
          <p:cNvPicPr>
            <a:picLocks noChangeAspect="1"/>
          </p:cNvPicPr>
          <p:nvPr/>
        </p:nvPicPr>
        <p:blipFill>
          <a:blip r:embed="rId3"/>
          <a:stretch>
            <a:fillRect/>
          </a:stretch>
        </p:blipFill>
        <p:spPr>
          <a:xfrm>
            <a:off x="8832850" y="5377042"/>
            <a:ext cx="8369856" cy="811033"/>
          </a:xfrm>
          <a:prstGeom prst="rect">
            <a:avLst/>
          </a:prstGeom>
        </p:spPr>
      </p:pic>
      <p:pic>
        <p:nvPicPr>
          <p:cNvPr id="11" name="Imagen 10">
            <a:extLst>
              <a:ext uri="{FF2B5EF4-FFF2-40B4-BE49-F238E27FC236}">
                <a16:creationId xmlns:a16="http://schemas.microsoft.com/office/drawing/2014/main" id="{7CD764F9-25ED-9446-9EF8-64549FF1F4F9}"/>
              </a:ext>
            </a:extLst>
          </p:cNvPr>
          <p:cNvPicPr>
            <a:picLocks noChangeAspect="1"/>
          </p:cNvPicPr>
          <p:nvPr/>
        </p:nvPicPr>
        <p:blipFill>
          <a:blip r:embed="rId4"/>
          <a:stretch>
            <a:fillRect/>
          </a:stretch>
        </p:blipFill>
        <p:spPr>
          <a:xfrm>
            <a:off x="8860080" y="6502763"/>
            <a:ext cx="8342626" cy="675912"/>
          </a:xfrm>
          <a:prstGeom prst="rect">
            <a:avLst/>
          </a:prstGeom>
        </p:spPr>
      </p:pic>
      <p:pic>
        <p:nvPicPr>
          <p:cNvPr id="12" name="Imagen 11">
            <a:extLst>
              <a:ext uri="{FF2B5EF4-FFF2-40B4-BE49-F238E27FC236}">
                <a16:creationId xmlns:a16="http://schemas.microsoft.com/office/drawing/2014/main" id="{C85F8E74-B8BB-BE41-BAC6-A7D7E82DB695}"/>
              </a:ext>
            </a:extLst>
          </p:cNvPr>
          <p:cNvPicPr>
            <a:picLocks noChangeAspect="1"/>
          </p:cNvPicPr>
          <p:nvPr/>
        </p:nvPicPr>
        <p:blipFill>
          <a:blip r:embed="rId5"/>
          <a:stretch>
            <a:fillRect/>
          </a:stretch>
        </p:blipFill>
        <p:spPr>
          <a:xfrm>
            <a:off x="8861312" y="7263473"/>
            <a:ext cx="8341394" cy="834236"/>
          </a:xfrm>
          <a:prstGeom prst="rect">
            <a:avLst/>
          </a:prstGeom>
        </p:spPr>
      </p:pic>
    </p:spTree>
    <p:extLst>
      <p:ext uri="{BB962C8B-B14F-4D97-AF65-F5344CB8AC3E}">
        <p14:creationId xmlns:p14="http://schemas.microsoft.com/office/powerpoint/2010/main" val="507728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782637"/>
            <a:ext cx="11201400" cy="2215991"/>
          </a:xfrm>
        </p:spPr>
        <p:txBody>
          <a:bodyPr/>
          <a:lstStyle/>
          <a:p>
            <a:r>
              <a:rPr lang="es-ES_tradnl" dirty="0"/>
              <a:t>COMPONENTES DE UN FORMULARIO</a:t>
            </a:r>
            <a:endParaRPr lang="es-CL" dirty="0"/>
          </a:p>
          <a:p>
            <a:endParaRPr lang="es-CL" dirty="0"/>
          </a:p>
        </p:txBody>
      </p:sp>
      <p:sp>
        <p:nvSpPr>
          <p:cNvPr id="3" name="Marcador de texto 2"/>
          <p:cNvSpPr>
            <a:spLocks noGrp="1"/>
          </p:cNvSpPr>
          <p:nvPr>
            <p:ph type="body" sz="quarter" idx="12"/>
          </p:nvPr>
        </p:nvSpPr>
        <p:spPr>
          <a:xfrm>
            <a:off x="1974849" y="2949306"/>
            <a:ext cx="15621000" cy="5539978"/>
          </a:xfrm>
        </p:spPr>
        <p:txBody>
          <a:bodyPr/>
          <a:lstStyle/>
          <a:p>
            <a:pPr algn="just"/>
            <a:r>
              <a:rPr lang="es-ES" sz="3600" dirty="0"/>
              <a:t>El envío del formulario se puede lograr de finiendo un input cuyo atributo type sea submit, este valor crea un botón que realiza la acción de enviar los datos al destino definido en la propiedad action del formulario.</a:t>
            </a:r>
          </a:p>
          <a:p>
            <a:pPr algn="just"/>
            <a:endParaRPr lang="es-ES" sz="3600" dirty="0"/>
          </a:p>
          <a:p>
            <a:pPr algn="just"/>
            <a:endParaRPr lang="es-ES" sz="3600" dirty="0"/>
          </a:p>
          <a:p>
            <a:pPr algn="just"/>
            <a:r>
              <a:rPr lang="es-ES" sz="3600" dirty="0"/>
              <a:t>También existe un valor para type que es reset, el cual crea un botón que limpia los valores ingresados o seleccionados en las controles a su valor por defecto</a:t>
            </a:r>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6" name="Imagen 5">
            <a:extLst>
              <a:ext uri="{FF2B5EF4-FFF2-40B4-BE49-F238E27FC236}">
                <a16:creationId xmlns:a16="http://schemas.microsoft.com/office/drawing/2014/main" id="{D1EDB021-FD77-4E18-9629-21AD52521B9A}"/>
              </a:ext>
            </a:extLst>
          </p:cNvPr>
          <p:cNvPicPr>
            <a:picLocks noChangeAspect="1"/>
          </p:cNvPicPr>
          <p:nvPr/>
        </p:nvPicPr>
        <p:blipFill>
          <a:blip r:embed="rId3"/>
          <a:stretch>
            <a:fillRect/>
          </a:stretch>
        </p:blipFill>
        <p:spPr>
          <a:xfrm>
            <a:off x="4108449" y="4917043"/>
            <a:ext cx="7120323" cy="585232"/>
          </a:xfrm>
          <a:prstGeom prst="rect">
            <a:avLst/>
          </a:prstGeom>
        </p:spPr>
      </p:pic>
      <p:pic>
        <p:nvPicPr>
          <p:cNvPr id="7" name="Imagen 6">
            <a:extLst>
              <a:ext uri="{FF2B5EF4-FFF2-40B4-BE49-F238E27FC236}">
                <a16:creationId xmlns:a16="http://schemas.microsoft.com/office/drawing/2014/main" id="{36AE22F9-E8B6-4A12-8A23-23B6718623A6}"/>
              </a:ext>
            </a:extLst>
          </p:cNvPr>
          <p:cNvPicPr>
            <a:picLocks noChangeAspect="1"/>
          </p:cNvPicPr>
          <p:nvPr/>
        </p:nvPicPr>
        <p:blipFill>
          <a:blip r:embed="rId4"/>
          <a:stretch>
            <a:fillRect/>
          </a:stretch>
        </p:blipFill>
        <p:spPr>
          <a:xfrm>
            <a:off x="11499850" y="4714712"/>
            <a:ext cx="1397731" cy="901169"/>
          </a:xfrm>
          <a:prstGeom prst="rect">
            <a:avLst/>
          </a:prstGeom>
        </p:spPr>
      </p:pic>
      <p:pic>
        <p:nvPicPr>
          <p:cNvPr id="8" name="Imagen 7">
            <a:extLst>
              <a:ext uri="{FF2B5EF4-FFF2-40B4-BE49-F238E27FC236}">
                <a16:creationId xmlns:a16="http://schemas.microsoft.com/office/drawing/2014/main" id="{0B412052-B1A3-4D13-B75F-C553A63A5F4A}"/>
              </a:ext>
            </a:extLst>
          </p:cNvPr>
          <p:cNvPicPr>
            <a:picLocks noChangeAspect="1"/>
          </p:cNvPicPr>
          <p:nvPr/>
        </p:nvPicPr>
        <p:blipFill>
          <a:blip r:embed="rId5"/>
          <a:stretch>
            <a:fillRect/>
          </a:stretch>
        </p:blipFill>
        <p:spPr>
          <a:xfrm>
            <a:off x="4095641" y="7963044"/>
            <a:ext cx="6876300" cy="594835"/>
          </a:xfrm>
          <a:prstGeom prst="rect">
            <a:avLst/>
          </a:prstGeom>
        </p:spPr>
      </p:pic>
      <p:pic>
        <p:nvPicPr>
          <p:cNvPr id="9" name="Imagen 8">
            <a:extLst>
              <a:ext uri="{FF2B5EF4-FFF2-40B4-BE49-F238E27FC236}">
                <a16:creationId xmlns:a16="http://schemas.microsoft.com/office/drawing/2014/main" id="{E49FF492-35E8-49BF-ABE4-692CD71DB4B0}"/>
              </a:ext>
            </a:extLst>
          </p:cNvPr>
          <p:cNvPicPr>
            <a:picLocks noChangeAspect="1"/>
          </p:cNvPicPr>
          <p:nvPr/>
        </p:nvPicPr>
        <p:blipFill>
          <a:blip r:embed="rId6"/>
          <a:stretch>
            <a:fillRect/>
          </a:stretch>
        </p:blipFill>
        <p:spPr>
          <a:xfrm>
            <a:off x="11524497" y="7822202"/>
            <a:ext cx="1608546" cy="804273"/>
          </a:xfrm>
          <a:prstGeom prst="rect">
            <a:avLst/>
          </a:prstGeom>
        </p:spPr>
      </p:pic>
    </p:spTree>
    <p:extLst>
      <p:ext uri="{BB962C8B-B14F-4D97-AF65-F5344CB8AC3E}">
        <p14:creationId xmlns:p14="http://schemas.microsoft.com/office/powerpoint/2010/main" val="2416058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782637"/>
            <a:ext cx="11201400" cy="2215991"/>
          </a:xfrm>
        </p:spPr>
        <p:txBody>
          <a:bodyPr/>
          <a:lstStyle/>
          <a:p>
            <a:r>
              <a:rPr lang="es-ES_tradnl" dirty="0"/>
              <a:t>COMPONENTES DE UN FORMULARIO</a:t>
            </a:r>
            <a:endParaRPr lang="es-CL" dirty="0"/>
          </a:p>
          <a:p>
            <a:endParaRPr lang="es-CL" dirty="0"/>
          </a:p>
        </p:txBody>
      </p:sp>
      <p:sp>
        <p:nvSpPr>
          <p:cNvPr id="3" name="Marcador de texto 2"/>
          <p:cNvSpPr>
            <a:spLocks noGrp="1"/>
          </p:cNvSpPr>
          <p:nvPr>
            <p:ph type="body" sz="quarter" idx="12"/>
          </p:nvPr>
        </p:nvSpPr>
        <p:spPr>
          <a:xfrm>
            <a:off x="1974849" y="2949306"/>
            <a:ext cx="15621000" cy="2215991"/>
          </a:xfrm>
        </p:spPr>
        <p:txBody>
          <a:bodyPr/>
          <a:lstStyle/>
          <a:p>
            <a:pPr algn="just"/>
            <a:r>
              <a:rPr lang="es-ES" sz="3600" dirty="0"/>
              <a:t>El elemento select permite crear junto al elemento option, una lista de elementos desplegables.</a:t>
            </a:r>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6" name="Imagen 5">
            <a:extLst>
              <a:ext uri="{FF2B5EF4-FFF2-40B4-BE49-F238E27FC236}">
                <a16:creationId xmlns:a16="http://schemas.microsoft.com/office/drawing/2014/main" id="{C36C4E42-06C2-4264-BBEC-EDE0706B0BA3}"/>
              </a:ext>
            </a:extLst>
          </p:cNvPr>
          <p:cNvPicPr>
            <a:picLocks noChangeAspect="1"/>
          </p:cNvPicPr>
          <p:nvPr/>
        </p:nvPicPr>
        <p:blipFill>
          <a:blip r:embed="rId3"/>
          <a:stretch>
            <a:fillRect/>
          </a:stretch>
        </p:blipFill>
        <p:spPr>
          <a:xfrm>
            <a:off x="1974849" y="4408528"/>
            <a:ext cx="7970440" cy="3182915"/>
          </a:xfrm>
          <a:prstGeom prst="rect">
            <a:avLst/>
          </a:prstGeom>
        </p:spPr>
      </p:pic>
      <p:pic>
        <p:nvPicPr>
          <p:cNvPr id="7" name="Imagen 6">
            <a:extLst>
              <a:ext uri="{FF2B5EF4-FFF2-40B4-BE49-F238E27FC236}">
                <a16:creationId xmlns:a16="http://schemas.microsoft.com/office/drawing/2014/main" id="{67D40C9E-B15D-41EB-A3A9-0978000D9913}"/>
              </a:ext>
            </a:extLst>
          </p:cNvPr>
          <p:cNvPicPr>
            <a:picLocks noChangeAspect="1"/>
          </p:cNvPicPr>
          <p:nvPr/>
        </p:nvPicPr>
        <p:blipFill>
          <a:blip r:embed="rId4"/>
          <a:stretch>
            <a:fillRect/>
          </a:stretch>
        </p:blipFill>
        <p:spPr>
          <a:xfrm>
            <a:off x="11004498" y="4011598"/>
            <a:ext cx="2844031" cy="1493835"/>
          </a:xfrm>
          <a:prstGeom prst="rect">
            <a:avLst/>
          </a:prstGeom>
        </p:spPr>
      </p:pic>
      <p:pic>
        <p:nvPicPr>
          <p:cNvPr id="8" name="Imagen 7">
            <a:extLst>
              <a:ext uri="{FF2B5EF4-FFF2-40B4-BE49-F238E27FC236}">
                <a16:creationId xmlns:a16="http://schemas.microsoft.com/office/drawing/2014/main" id="{F79499C3-5CA0-49B5-B448-FD7B16B50BFB}"/>
              </a:ext>
            </a:extLst>
          </p:cNvPr>
          <p:cNvPicPr>
            <a:picLocks noChangeAspect="1"/>
          </p:cNvPicPr>
          <p:nvPr/>
        </p:nvPicPr>
        <p:blipFill>
          <a:blip r:embed="rId5"/>
          <a:stretch>
            <a:fillRect/>
          </a:stretch>
        </p:blipFill>
        <p:spPr>
          <a:xfrm>
            <a:off x="14243050" y="4272821"/>
            <a:ext cx="2226122" cy="3454328"/>
          </a:xfrm>
          <a:prstGeom prst="rect">
            <a:avLst/>
          </a:prstGeom>
        </p:spPr>
      </p:pic>
    </p:spTree>
    <p:extLst>
      <p:ext uri="{BB962C8B-B14F-4D97-AF65-F5344CB8AC3E}">
        <p14:creationId xmlns:p14="http://schemas.microsoft.com/office/powerpoint/2010/main" val="3588044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782637"/>
            <a:ext cx="11201400" cy="2215991"/>
          </a:xfrm>
        </p:spPr>
        <p:txBody>
          <a:bodyPr/>
          <a:lstStyle/>
          <a:p>
            <a:r>
              <a:rPr lang="es-ES_tradnl" dirty="0"/>
              <a:t>COMPONENTES DE UN FORMULARIO</a:t>
            </a:r>
            <a:endParaRPr lang="es-CL" dirty="0"/>
          </a:p>
          <a:p>
            <a:endParaRPr lang="es-CL" dirty="0"/>
          </a:p>
        </p:txBody>
      </p:sp>
      <p:sp>
        <p:nvSpPr>
          <p:cNvPr id="3" name="Marcador de texto 2"/>
          <p:cNvSpPr>
            <a:spLocks noGrp="1"/>
          </p:cNvSpPr>
          <p:nvPr>
            <p:ph type="body" sz="quarter" idx="12"/>
          </p:nvPr>
        </p:nvSpPr>
        <p:spPr>
          <a:xfrm>
            <a:off x="2203450" y="7483475"/>
            <a:ext cx="15621000" cy="3323987"/>
          </a:xfrm>
        </p:spPr>
        <p:txBody>
          <a:bodyPr/>
          <a:lstStyle/>
          <a:p>
            <a:pPr algn="just"/>
            <a:r>
              <a:rPr lang="es-ES" sz="3600" dirty="0"/>
              <a:t>Fíjate que acá el name es alimento, los posibles valores son 1, 2, 3 o 4.</a:t>
            </a:r>
          </a:p>
          <a:p>
            <a:pPr algn="just"/>
            <a:r>
              <a:rPr lang="es-ES" sz="3600" dirty="0"/>
              <a:t>Los valores Pan, Cebolla, Maní y Sandía son sólo para que el usuario los vea y selecciones. Si necesitas que ambos sean iguales, basta sólo con definir el valor entre las etiquetas &lt;option&gt; y &lt;/option&gt;.</a:t>
            </a:r>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6" name="Imagen 5">
            <a:extLst>
              <a:ext uri="{FF2B5EF4-FFF2-40B4-BE49-F238E27FC236}">
                <a16:creationId xmlns:a16="http://schemas.microsoft.com/office/drawing/2014/main" id="{57DA6F83-EA48-467C-A41C-D04078F5659A}"/>
              </a:ext>
            </a:extLst>
          </p:cNvPr>
          <p:cNvPicPr>
            <a:picLocks noChangeAspect="1"/>
          </p:cNvPicPr>
          <p:nvPr/>
        </p:nvPicPr>
        <p:blipFill>
          <a:blip r:embed="rId3"/>
          <a:stretch>
            <a:fillRect/>
          </a:stretch>
        </p:blipFill>
        <p:spPr>
          <a:xfrm>
            <a:off x="5165994" y="2759075"/>
            <a:ext cx="9161115" cy="3658399"/>
          </a:xfrm>
          <a:prstGeom prst="rect">
            <a:avLst/>
          </a:prstGeom>
        </p:spPr>
      </p:pic>
    </p:spTree>
    <p:extLst>
      <p:ext uri="{BB962C8B-B14F-4D97-AF65-F5344CB8AC3E}">
        <p14:creationId xmlns:p14="http://schemas.microsoft.com/office/powerpoint/2010/main" val="1561757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782637"/>
            <a:ext cx="11201400" cy="2215991"/>
          </a:xfrm>
        </p:spPr>
        <p:txBody>
          <a:bodyPr/>
          <a:lstStyle/>
          <a:p>
            <a:r>
              <a:rPr lang="es-ES_tradnl" dirty="0"/>
              <a:t>COMPONENTES DE UN FORMULARIO</a:t>
            </a:r>
            <a:endParaRPr lang="es-CL" dirty="0"/>
          </a:p>
          <a:p>
            <a:endParaRPr lang="es-CL" dirty="0"/>
          </a:p>
        </p:txBody>
      </p:sp>
      <p:sp>
        <p:nvSpPr>
          <p:cNvPr id="3" name="Marcador de texto 2"/>
          <p:cNvSpPr>
            <a:spLocks noGrp="1"/>
          </p:cNvSpPr>
          <p:nvPr>
            <p:ph type="body" sz="quarter" idx="12"/>
          </p:nvPr>
        </p:nvSpPr>
        <p:spPr>
          <a:xfrm>
            <a:off x="1974849" y="2949306"/>
            <a:ext cx="15621000" cy="2215991"/>
          </a:xfrm>
        </p:spPr>
        <p:txBody>
          <a:bodyPr/>
          <a:lstStyle/>
          <a:p>
            <a:pPr algn="just"/>
            <a:r>
              <a:rPr lang="es-ES" sz="3600" dirty="0"/>
              <a:t>Cuando la lista de elementos es muy extensa es posible agrupar los elementos utilizando la etiqueta optgroup.</a:t>
            </a:r>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6" name="Imagen 5">
            <a:extLst>
              <a:ext uri="{FF2B5EF4-FFF2-40B4-BE49-F238E27FC236}">
                <a16:creationId xmlns:a16="http://schemas.microsoft.com/office/drawing/2014/main" id="{66E7487A-0116-4348-B3B7-AFDD7BF26B72}"/>
              </a:ext>
            </a:extLst>
          </p:cNvPr>
          <p:cNvPicPr>
            <a:picLocks noChangeAspect="1"/>
          </p:cNvPicPr>
          <p:nvPr/>
        </p:nvPicPr>
        <p:blipFill>
          <a:blip r:embed="rId3"/>
          <a:stretch>
            <a:fillRect/>
          </a:stretch>
        </p:blipFill>
        <p:spPr>
          <a:xfrm>
            <a:off x="4345554" y="4543939"/>
            <a:ext cx="6667500" cy="5334000"/>
          </a:xfrm>
          <a:prstGeom prst="rect">
            <a:avLst/>
          </a:prstGeom>
        </p:spPr>
      </p:pic>
      <p:pic>
        <p:nvPicPr>
          <p:cNvPr id="7" name="Imagen 6">
            <a:extLst>
              <a:ext uri="{FF2B5EF4-FFF2-40B4-BE49-F238E27FC236}">
                <a16:creationId xmlns:a16="http://schemas.microsoft.com/office/drawing/2014/main" id="{E16A3015-4F15-41BB-8857-EC8F7A45F9F2}"/>
              </a:ext>
            </a:extLst>
          </p:cNvPr>
          <p:cNvPicPr>
            <a:picLocks noChangeAspect="1"/>
          </p:cNvPicPr>
          <p:nvPr/>
        </p:nvPicPr>
        <p:blipFill>
          <a:blip r:embed="rId4"/>
          <a:stretch>
            <a:fillRect/>
          </a:stretch>
        </p:blipFill>
        <p:spPr>
          <a:xfrm>
            <a:off x="12719050" y="4434293"/>
            <a:ext cx="2286000" cy="5406568"/>
          </a:xfrm>
          <a:prstGeom prst="rect">
            <a:avLst/>
          </a:prstGeom>
        </p:spPr>
      </p:pic>
    </p:spTree>
    <p:extLst>
      <p:ext uri="{BB962C8B-B14F-4D97-AF65-F5344CB8AC3E}">
        <p14:creationId xmlns:p14="http://schemas.microsoft.com/office/powerpoint/2010/main" val="975810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782637"/>
            <a:ext cx="11201400" cy="2215991"/>
          </a:xfrm>
        </p:spPr>
        <p:txBody>
          <a:bodyPr/>
          <a:lstStyle/>
          <a:p>
            <a:r>
              <a:rPr lang="es-ES_tradnl" dirty="0"/>
              <a:t>COMPONENTES DE UN FORMULARIO</a:t>
            </a:r>
            <a:endParaRPr lang="es-CL" dirty="0"/>
          </a:p>
          <a:p>
            <a:endParaRPr lang="es-CL" dirty="0"/>
          </a:p>
        </p:txBody>
      </p:sp>
      <p:sp>
        <p:nvSpPr>
          <p:cNvPr id="3" name="Marcador de texto 2"/>
          <p:cNvSpPr>
            <a:spLocks noGrp="1"/>
          </p:cNvSpPr>
          <p:nvPr>
            <p:ph type="body" sz="quarter" idx="12"/>
          </p:nvPr>
        </p:nvSpPr>
        <p:spPr>
          <a:xfrm>
            <a:off x="1974849" y="2949306"/>
            <a:ext cx="15621000" cy="2215991"/>
          </a:xfrm>
        </p:spPr>
        <p:txBody>
          <a:bodyPr/>
          <a:lstStyle/>
          <a:p>
            <a:pPr algn="just"/>
            <a:r>
              <a:rPr lang="es-ES" sz="3600" dirty="0"/>
              <a:t>El atributo size en una lista, permite que los elementos de la lista ya no se vean como una lista desplegable sino que como una lista desplegada en la cantidad de elementos definidos en el valor de size.</a:t>
            </a:r>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4" name="Imagen 3"/>
          <p:cNvPicPr>
            <a:picLocks noChangeAspect="1"/>
          </p:cNvPicPr>
          <p:nvPr/>
        </p:nvPicPr>
        <p:blipFill>
          <a:blip r:embed="rId3"/>
          <a:stretch>
            <a:fillRect/>
          </a:stretch>
        </p:blipFill>
        <p:spPr>
          <a:xfrm>
            <a:off x="4334161" y="5165297"/>
            <a:ext cx="10902376" cy="3340686"/>
          </a:xfrm>
          <a:prstGeom prst="rect">
            <a:avLst/>
          </a:prstGeom>
        </p:spPr>
      </p:pic>
    </p:spTree>
    <p:extLst>
      <p:ext uri="{BB962C8B-B14F-4D97-AF65-F5344CB8AC3E}">
        <p14:creationId xmlns:p14="http://schemas.microsoft.com/office/powerpoint/2010/main" val="1038692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782637"/>
            <a:ext cx="11201400" cy="2215991"/>
          </a:xfrm>
        </p:spPr>
        <p:txBody>
          <a:bodyPr/>
          <a:lstStyle/>
          <a:p>
            <a:r>
              <a:rPr lang="es-ES_tradnl" dirty="0"/>
              <a:t>COMPONENTES DE UN FORMULARIO</a:t>
            </a:r>
            <a:endParaRPr lang="es-CL" dirty="0"/>
          </a:p>
          <a:p>
            <a:endParaRPr lang="es-CL" dirty="0"/>
          </a:p>
        </p:txBody>
      </p:sp>
      <p:sp>
        <p:nvSpPr>
          <p:cNvPr id="3" name="Marcador de texto 2"/>
          <p:cNvSpPr>
            <a:spLocks noGrp="1"/>
          </p:cNvSpPr>
          <p:nvPr>
            <p:ph type="body" sz="quarter" idx="12"/>
          </p:nvPr>
        </p:nvSpPr>
        <p:spPr>
          <a:xfrm>
            <a:off x="1974849" y="2949306"/>
            <a:ext cx="15621000" cy="4985980"/>
          </a:xfrm>
        </p:spPr>
        <p:txBody>
          <a:bodyPr/>
          <a:lstStyle/>
          <a:p>
            <a:pPr algn="just"/>
            <a:r>
              <a:rPr lang="es-ES" sz="3600" dirty="0"/>
              <a:t>El elemento textarea permite definir un área de texto multilínea.</a:t>
            </a:r>
          </a:p>
          <a:p>
            <a:pPr algn="just"/>
            <a:endParaRPr lang="es-ES" sz="3600" dirty="0"/>
          </a:p>
          <a:p>
            <a:pPr algn="just"/>
            <a:r>
              <a:rPr lang="es-ES" sz="3600" dirty="0"/>
              <a:t>El área del texto que será visible para el usuario se define utilizando las propiedades cols y rows.</a:t>
            </a:r>
          </a:p>
          <a:p>
            <a:pPr algn="just"/>
            <a:endParaRPr lang="es-ES" sz="3600" dirty="0"/>
          </a:p>
          <a:p>
            <a:pPr algn="just"/>
            <a:r>
              <a:rPr lang="es-ES" sz="3600" dirty="0"/>
              <a:t>El control permite que el usuario ingrese una cantidad ilimitada de caracteres.                                                                            </a:t>
            </a:r>
          </a:p>
          <a:p>
            <a:pPr algn="just"/>
            <a:r>
              <a:rPr lang="es-ES" sz="3600" dirty="0"/>
              <a:t>                                                                                             Escriba un texto:</a:t>
            </a:r>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6" name="Imagen 5">
            <a:extLst>
              <a:ext uri="{FF2B5EF4-FFF2-40B4-BE49-F238E27FC236}">
                <a16:creationId xmlns:a16="http://schemas.microsoft.com/office/drawing/2014/main" id="{E0A8D18F-75A8-404E-94EE-E72B91EA7E4E}"/>
              </a:ext>
            </a:extLst>
          </p:cNvPr>
          <p:cNvPicPr>
            <a:picLocks noChangeAspect="1"/>
          </p:cNvPicPr>
          <p:nvPr/>
        </p:nvPicPr>
        <p:blipFill>
          <a:blip r:embed="rId3"/>
          <a:stretch>
            <a:fillRect/>
          </a:stretch>
        </p:blipFill>
        <p:spPr>
          <a:xfrm>
            <a:off x="2279650" y="7483475"/>
            <a:ext cx="10013101" cy="976888"/>
          </a:xfrm>
          <a:prstGeom prst="rect">
            <a:avLst/>
          </a:prstGeom>
        </p:spPr>
      </p:pic>
      <p:pic>
        <p:nvPicPr>
          <p:cNvPr id="4" name="Imagen 3"/>
          <p:cNvPicPr>
            <a:picLocks noChangeAspect="1"/>
          </p:cNvPicPr>
          <p:nvPr/>
        </p:nvPicPr>
        <p:blipFill>
          <a:blip r:embed="rId4"/>
          <a:stretch>
            <a:fillRect/>
          </a:stretch>
        </p:blipFill>
        <p:spPr>
          <a:xfrm>
            <a:off x="13785849" y="7271152"/>
            <a:ext cx="3809999" cy="2097601"/>
          </a:xfrm>
          <a:prstGeom prst="rect">
            <a:avLst/>
          </a:prstGeom>
        </p:spPr>
      </p:pic>
    </p:spTree>
    <p:extLst>
      <p:ext uri="{BB962C8B-B14F-4D97-AF65-F5344CB8AC3E}">
        <p14:creationId xmlns:p14="http://schemas.microsoft.com/office/powerpoint/2010/main" val="1713359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782637"/>
            <a:ext cx="11201400" cy="2215991"/>
          </a:xfrm>
        </p:spPr>
        <p:txBody>
          <a:bodyPr/>
          <a:lstStyle/>
          <a:p>
            <a:r>
              <a:rPr lang="es-ES_tradnl" dirty="0"/>
              <a:t>COMPONENTES DE UN FORMULARIO</a:t>
            </a:r>
            <a:endParaRPr lang="es-CL" dirty="0"/>
          </a:p>
          <a:p>
            <a:endParaRPr lang="es-CL" dirty="0"/>
          </a:p>
        </p:txBody>
      </p:sp>
      <p:sp>
        <p:nvSpPr>
          <p:cNvPr id="3" name="Marcador de texto 2"/>
          <p:cNvSpPr>
            <a:spLocks noGrp="1"/>
          </p:cNvSpPr>
          <p:nvPr>
            <p:ph type="body" sz="quarter" idx="12"/>
          </p:nvPr>
        </p:nvSpPr>
        <p:spPr>
          <a:xfrm>
            <a:off x="1974849" y="2949306"/>
            <a:ext cx="15621000" cy="4985980"/>
          </a:xfrm>
        </p:spPr>
        <p:txBody>
          <a:bodyPr/>
          <a:lstStyle/>
          <a:p>
            <a:pPr algn="just"/>
            <a:r>
              <a:rPr lang="es-ES" sz="3600" dirty="0"/>
              <a:t>El control button permite crear un botón que técnicamente no tiene comportamiento por defecto pero que puede ser definido por los valores de los atributos type.</a:t>
            </a:r>
          </a:p>
          <a:p>
            <a:pPr algn="just"/>
            <a:endParaRPr lang="es-ES" sz="3600" dirty="0"/>
          </a:p>
          <a:p>
            <a:pPr algn="just"/>
            <a:r>
              <a:rPr lang="es-ES" sz="3600" dirty="0"/>
              <a:t>Los valores del atributo type para un button son button, reset y submit.</a:t>
            </a:r>
          </a:p>
          <a:p>
            <a:pPr algn="just"/>
            <a:endParaRPr lang="es-ES" sz="3600" dirty="0"/>
          </a:p>
          <a:p>
            <a:pPr algn="just"/>
            <a:r>
              <a:rPr lang="es-ES" sz="3600" dirty="0"/>
              <a:t>A diferencia del botón que se crea con el input, el button debe definir el texto como el contenido de la etiqueta.</a:t>
            </a:r>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6" name="Imagen 5">
            <a:extLst>
              <a:ext uri="{FF2B5EF4-FFF2-40B4-BE49-F238E27FC236}">
                <a16:creationId xmlns:a16="http://schemas.microsoft.com/office/drawing/2014/main" id="{4F6520C4-1F2F-42B9-AEF1-81CE18FD10D9}"/>
              </a:ext>
            </a:extLst>
          </p:cNvPr>
          <p:cNvPicPr>
            <a:picLocks noChangeAspect="1"/>
          </p:cNvPicPr>
          <p:nvPr/>
        </p:nvPicPr>
        <p:blipFill>
          <a:blip r:embed="rId3"/>
          <a:stretch>
            <a:fillRect/>
          </a:stretch>
        </p:blipFill>
        <p:spPr>
          <a:xfrm>
            <a:off x="2846483" y="8096482"/>
            <a:ext cx="8831160" cy="710867"/>
          </a:xfrm>
          <a:prstGeom prst="rect">
            <a:avLst/>
          </a:prstGeom>
        </p:spPr>
      </p:pic>
      <p:pic>
        <p:nvPicPr>
          <p:cNvPr id="7" name="Imagen 6">
            <a:extLst>
              <a:ext uri="{FF2B5EF4-FFF2-40B4-BE49-F238E27FC236}">
                <a16:creationId xmlns:a16="http://schemas.microsoft.com/office/drawing/2014/main" id="{E59B9268-D9FC-43D0-B294-1EC198464649}"/>
              </a:ext>
            </a:extLst>
          </p:cNvPr>
          <p:cNvPicPr>
            <a:picLocks noChangeAspect="1"/>
          </p:cNvPicPr>
          <p:nvPr/>
        </p:nvPicPr>
        <p:blipFill>
          <a:blip r:embed="rId4"/>
          <a:stretch>
            <a:fillRect/>
          </a:stretch>
        </p:blipFill>
        <p:spPr>
          <a:xfrm>
            <a:off x="12566650" y="7982185"/>
            <a:ext cx="2203833" cy="1032175"/>
          </a:xfrm>
          <a:prstGeom prst="rect">
            <a:avLst/>
          </a:prstGeom>
        </p:spPr>
      </p:pic>
    </p:spTree>
    <p:extLst>
      <p:ext uri="{BB962C8B-B14F-4D97-AF65-F5344CB8AC3E}">
        <p14:creationId xmlns:p14="http://schemas.microsoft.com/office/powerpoint/2010/main" val="2587485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782637"/>
            <a:ext cx="11201400" cy="2215991"/>
          </a:xfrm>
        </p:spPr>
        <p:txBody>
          <a:bodyPr/>
          <a:lstStyle/>
          <a:p>
            <a:r>
              <a:rPr lang="es-ES_tradnl" dirty="0"/>
              <a:t>COMPONENTES DE UN FORMULARIO</a:t>
            </a:r>
            <a:endParaRPr lang="es-CL" dirty="0"/>
          </a:p>
          <a:p>
            <a:endParaRPr lang="es-CL" dirty="0"/>
          </a:p>
        </p:txBody>
      </p:sp>
      <p:sp>
        <p:nvSpPr>
          <p:cNvPr id="3" name="Marcador de texto 2"/>
          <p:cNvSpPr>
            <a:spLocks noGrp="1"/>
          </p:cNvSpPr>
          <p:nvPr>
            <p:ph type="body" sz="quarter" idx="12"/>
          </p:nvPr>
        </p:nvSpPr>
        <p:spPr>
          <a:xfrm>
            <a:off x="1974849" y="2949306"/>
            <a:ext cx="15621000" cy="6647974"/>
          </a:xfrm>
        </p:spPr>
        <p:txBody>
          <a:bodyPr/>
          <a:lstStyle/>
          <a:p>
            <a:pPr algn="just"/>
            <a:r>
              <a:rPr lang="es-ES" sz="3600" dirty="0"/>
              <a:t>La etiqueta label permite definir una etiqueta de texto y asociarla a un control. </a:t>
            </a:r>
          </a:p>
          <a:p>
            <a:pPr algn="just"/>
            <a:endParaRPr lang="es-ES" sz="3600" dirty="0"/>
          </a:p>
          <a:p>
            <a:pPr algn="just"/>
            <a:endParaRPr lang="es-ES" sz="3600" dirty="0"/>
          </a:p>
          <a:p>
            <a:pPr algn="just"/>
            <a:endParaRPr lang="es-ES" sz="3600" dirty="0"/>
          </a:p>
          <a:p>
            <a:pPr algn="just"/>
            <a:endParaRPr lang="es-ES" sz="3600" dirty="0"/>
          </a:p>
          <a:p>
            <a:pPr algn="just"/>
            <a:r>
              <a:rPr lang="es-ES" sz="3600" dirty="0"/>
              <a:t>Usar la etiqueta supone una mejora en la usabilidad pues cuando la etiqueta se asocia a un control, al hacer clic en la etiqueta es el equivalente a seleccionar el control.</a:t>
            </a:r>
          </a:p>
          <a:p>
            <a:pPr algn="just"/>
            <a:endParaRPr lang="es-ES" sz="3600" dirty="0"/>
          </a:p>
          <a:p>
            <a:pPr algn="just"/>
            <a:r>
              <a:rPr lang="es-ES" sz="3600" dirty="0"/>
              <a:t>La etiqueta se enlaza utilizando el valor del id del control a enlazar.</a:t>
            </a:r>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6" name="Imagen 5">
            <a:extLst>
              <a:ext uri="{FF2B5EF4-FFF2-40B4-BE49-F238E27FC236}">
                <a16:creationId xmlns:a16="http://schemas.microsoft.com/office/drawing/2014/main" id="{3F927612-54B8-4146-8815-1C866B139FF9}"/>
              </a:ext>
            </a:extLst>
          </p:cNvPr>
          <p:cNvPicPr>
            <a:picLocks noChangeAspect="1"/>
          </p:cNvPicPr>
          <p:nvPr/>
        </p:nvPicPr>
        <p:blipFill>
          <a:blip r:embed="rId3"/>
          <a:stretch>
            <a:fillRect/>
          </a:stretch>
        </p:blipFill>
        <p:spPr>
          <a:xfrm>
            <a:off x="3879850" y="4077701"/>
            <a:ext cx="6241948" cy="2110373"/>
          </a:xfrm>
          <a:prstGeom prst="rect">
            <a:avLst/>
          </a:prstGeom>
        </p:spPr>
      </p:pic>
      <p:pic>
        <p:nvPicPr>
          <p:cNvPr id="7" name="Imagen 6">
            <a:extLst>
              <a:ext uri="{FF2B5EF4-FFF2-40B4-BE49-F238E27FC236}">
                <a16:creationId xmlns:a16="http://schemas.microsoft.com/office/drawing/2014/main" id="{BA827963-67AC-4851-BD48-2599BEC141ED}"/>
              </a:ext>
            </a:extLst>
          </p:cNvPr>
          <p:cNvPicPr>
            <a:picLocks noChangeAspect="1"/>
          </p:cNvPicPr>
          <p:nvPr/>
        </p:nvPicPr>
        <p:blipFill>
          <a:blip r:embed="rId4"/>
          <a:stretch>
            <a:fillRect/>
          </a:stretch>
        </p:blipFill>
        <p:spPr>
          <a:xfrm>
            <a:off x="11347450" y="4664075"/>
            <a:ext cx="3640561" cy="701145"/>
          </a:xfrm>
          <a:prstGeom prst="rect">
            <a:avLst/>
          </a:prstGeom>
        </p:spPr>
      </p:pic>
    </p:spTree>
    <p:extLst>
      <p:ext uri="{BB962C8B-B14F-4D97-AF65-F5344CB8AC3E}">
        <p14:creationId xmlns:p14="http://schemas.microsoft.com/office/powerpoint/2010/main" val="1498887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INTRODUCCIÓN</a:t>
            </a:r>
            <a:endParaRPr lang="es-CL" dirty="0"/>
          </a:p>
        </p:txBody>
      </p:sp>
      <p:sp>
        <p:nvSpPr>
          <p:cNvPr id="3" name="Marcador de texto 2"/>
          <p:cNvSpPr>
            <a:spLocks noGrp="1"/>
          </p:cNvSpPr>
          <p:nvPr>
            <p:ph type="body" sz="quarter" idx="12"/>
          </p:nvPr>
        </p:nvSpPr>
        <p:spPr>
          <a:xfrm>
            <a:off x="2203450" y="2911475"/>
            <a:ext cx="15392400" cy="2215991"/>
          </a:xfrm>
        </p:spPr>
        <p:txBody>
          <a:bodyPr/>
          <a:lstStyle/>
          <a:p>
            <a:pPr algn="just"/>
            <a:r>
              <a:rPr lang="es-ES_tradnl" sz="3600" dirty="0"/>
              <a:t>Los formularios son usados para capturar datos, el cliente ingresa los datos que el formulario solicita y al pinchar un botón estos son enviados a un servidor que los procesa. A continuación se explicará la estructura de un formulario y los elementos que se pueden agregar para capturar datos.</a:t>
            </a:r>
            <a:endParaRPr lang="es-CL"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spTree>
    <p:extLst>
      <p:ext uri="{BB962C8B-B14F-4D97-AF65-F5344CB8AC3E}">
        <p14:creationId xmlns:p14="http://schemas.microsoft.com/office/powerpoint/2010/main" val="2042176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782637"/>
            <a:ext cx="11201400" cy="2215991"/>
          </a:xfrm>
        </p:spPr>
        <p:txBody>
          <a:bodyPr/>
          <a:lstStyle/>
          <a:p>
            <a:r>
              <a:rPr lang="es-ES_tradnl" dirty="0"/>
              <a:t>COMPONENTES DE UN FORMULARIO</a:t>
            </a:r>
            <a:endParaRPr lang="es-CL" dirty="0"/>
          </a:p>
          <a:p>
            <a:endParaRPr lang="es-CL" dirty="0"/>
          </a:p>
        </p:txBody>
      </p:sp>
      <p:sp>
        <p:nvSpPr>
          <p:cNvPr id="3" name="Marcador de texto 2"/>
          <p:cNvSpPr>
            <a:spLocks noGrp="1"/>
          </p:cNvSpPr>
          <p:nvPr>
            <p:ph type="body" sz="quarter" idx="12"/>
          </p:nvPr>
        </p:nvSpPr>
        <p:spPr>
          <a:xfrm>
            <a:off x="1974849" y="2949306"/>
            <a:ext cx="15621000" cy="1661993"/>
          </a:xfrm>
        </p:spPr>
        <p:txBody>
          <a:bodyPr/>
          <a:lstStyle/>
          <a:p>
            <a:pPr algn="just"/>
            <a:r>
              <a:rPr lang="es-ES" sz="3600" dirty="0"/>
              <a:t>La etiqueta fieldset permite definir un cuadro que rodea los elementos de un formulario.</a:t>
            </a:r>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4" name="Imagen 3"/>
          <p:cNvPicPr>
            <a:picLocks noChangeAspect="1"/>
          </p:cNvPicPr>
          <p:nvPr/>
        </p:nvPicPr>
        <p:blipFill>
          <a:blip r:embed="rId3"/>
          <a:stretch>
            <a:fillRect/>
          </a:stretch>
        </p:blipFill>
        <p:spPr>
          <a:xfrm>
            <a:off x="3346450" y="4588428"/>
            <a:ext cx="12870287" cy="4472376"/>
          </a:xfrm>
          <a:prstGeom prst="rect">
            <a:avLst/>
          </a:prstGeom>
        </p:spPr>
      </p:pic>
    </p:spTree>
    <p:extLst>
      <p:ext uri="{BB962C8B-B14F-4D97-AF65-F5344CB8AC3E}">
        <p14:creationId xmlns:p14="http://schemas.microsoft.com/office/powerpoint/2010/main" val="1524653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782637"/>
            <a:ext cx="11201400" cy="2215991"/>
          </a:xfrm>
        </p:spPr>
        <p:txBody>
          <a:bodyPr/>
          <a:lstStyle/>
          <a:p>
            <a:r>
              <a:rPr lang="es-ES_tradnl" dirty="0"/>
              <a:t>COMPONENTES DE UN FORMULARIO</a:t>
            </a:r>
            <a:endParaRPr lang="es-CL" dirty="0"/>
          </a:p>
          <a:p>
            <a:endParaRPr lang="es-CL" dirty="0"/>
          </a:p>
        </p:txBody>
      </p:sp>
      <p:sp>
        <p:nvSpPr>
          <p:cNvPr id="3" name="Marcador de texto 2"/>
          <p:cNvSpPr>
            <a:spLocks noGrp="1"/>
          </p:cNvSpPr>
          <p:nvPr>
            <p:ph type="body" sz="quarter" idx="12"/>
          </p:nvPr>
        </p:nvSpPr>
        <p:spPr>
          <a:xfrm>
            <a:off x="1974849" y="2949306"/>
            <a:ext cx="15621000" cy="1661993"/>
          </a:xfrm>
        </p:spPr>
        <p:txBody>
          <a:bodyPr/>
          <a:lstStyle/>
          <a:p>
            <a:pPr algn="just"/>
            <a:r>
              <a:rPr lang="es-ES" sz="3600" dirty="0"/>
              <a:t>La etiqueta legend acompaña a la etiqueta fieldset y permite poner un texto como leyenda.</a:t>
            </a:r>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6" name="Imagen 5">
            <a:extLst>
              <a:ext uri="{FF2B5EF4-FFF2-40B4-BE49-F238E27FC236}">
                <a16:creationId xmlns:a16="http://schemas.microsoft.com/office/drawing/2014/main" id="{34BFB458-B26B-4822-9510-256744668674}"/>
              </a:ext>
            </a:extLst>
          </p:cNvPr>
          <p:cNvPicPr>
            <a:picLocks noChangeAspect="1"/>
          </p:cNvPicPr>
          <p:nvPr/>
        </p:nvPicPr>
        <p:blipFill>
          <a:blip r:embed="rId3"/>
          <a:stretch>
            <a:fillRect/>
          </a:stretch>
        </p:blipFill>
        <p:spPr>
          <a:xfrm>
            <a:off x="2127251" y="4611298"/>
            <a:ext cx="7272812" cy="5442241"/>
          </a:xfrm>
          <a:prstGeom prst="rect">
            <a:avLst/>
          </a:prstGeom>
        </p:spPr>
      </p:pic>
      <p:pic>
        <p:nvPicPr>
          <p:cNvPr id="7" name="Imagen 6">
            <a:extLst>
              <a:ext uri="{FF2B5EF4-FFF2-40B4-BE49-F238E27FC236}">
                <a16:creationId xmlns:a16="http://schemas.microsoft.com/office/drawing/2014/main" id="{EB099E98-036E-4BFE-B0C1-3F116C706305}"/>
              </a:ext>
            </a:extLst>
          </p:cNvPr>
          <p:cNvPicPr>
            <a:picLocks noChangeAspect="1"/>
          </p:cNvPicPr>
          <p:nvPr/>
        </p:nvPicPr>
        <p:blipFill>
          <a:blip r:embed="rId4"/>
          <a:stretch>
            <a:fillRect/>
          </a:stretch>
        </p:blipFill>
        <p:spPr>
          <a:xfrm>
            <a:off x="10034507" y="5690373"/>
            <a:ext cx="6556644" cy="1692529"/>
          </a:xfrm>
          <a:prstGeom prst="rect">
            <a:avLst/>
          </a:prstGeom>
        </p:spPr>
      </p:pic>
    </p:spTree>
    <p:extLst>
      <p:ext uri="{BB962C8B-B14F-4D97-AF65-F5344CB8AC3E}">
        <p14:creationId xmlns:p14="http://schemas.microsoft.com/office/powerpoint/2010/main" val="1142307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5349875"/>
            <a:ext cx="10649035" cy="1661993"/>
          </a:xfrm>
          <a:solidFill>
            <a:srgbClr val="317DE2"/>
          </a:solidFill>
        </p:spPr>
        <p:txBody>
          <a:bodyPr/>
          <a:lstStyle/>
          <a:p>
            <a:r>
              <a:rPr lang="es-ES" dirty="0"/>
              <a:t>INTRODUCCIÓN A LOS FORMULARIOS WEB</a:t>
            </a:r>
            <a:endParaRPr lang="es-CL" dirty="0"/>
          </a:p>
        </p:txBody>
      </p:sp>
    </p:spTree>
    <p:extLst>
      <p:ext uri="{BB962C8B-B14F-4D97-AF65-F5344CB8AC3E}">
        <p14:creationId xmlns:p14="http://schemas.microsoft.com/office/powerpoint/2010/main" val="263122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CONTENIDOS</a:t>
            </a:r>
            <a:endParaRPr lang="es-CL" dirty="0"/>
          </a:p>
        </p:txBody>
      </p:sp>
      <p:sp>
        <p:nvSpPr>
          <p:cNvPr id="3" name="Marcador de texto 2"/>
          <p:cNvSpPr>
            <a:spLocks noGrp="1"/>
          </p:cNvSpPr>
          <p:nvPr>
            <p:ph type="body" sz="quarter" idx="12"/>
          </p:nvPr>
        </p:nvSpPr>
        <p:spPr>
          <a:xfrm>
            <a:off x="2016124" y="3368675"/>
            <a:ext cx="18087976" cy="1969770"/>
          </a:xfrm>
        </p:spPr>
        <p:txBody>
          <a:bodyPr/>
          <a:lstStyle/>
          <a:p>
            <a:pPr algn="just"/>
            <a:endParaRPr lang="es-ES_tradnl" sz="3600" dirty="0"/>
          </a:p>
          <a:p>
            <a:pPr marL="342900" indent="-342900" algn="just">
              <a:buFont typeface="Arial" panose="020B0604020202020204" pitchFamily="34" charset="0"/>
              <a:buChar char="•"/>
            </a:pPr>
            <a:r>
              <a:rPr lang="es-ES_tradnl" sz="3600" dirty="0"/>
              <a:t>Configuración de un  formulario</a:t>
            </a:r>
          </a:p>
          <a:p>
            <a:pPr marL="342900" indent="-342900" algn="just">
              <a:buFont typeface="Arial" panose="020B0604020202020204" pitchFamily="34" charset="0"/>
              <a:buChar char="•"/>
            </a:pPr>
            <a:r>
              <a:rPr lang="es-ES_tradnl" sz="3600" dirty="0"/>
              <a:t>Componentes de un formulario</a:t>
            </a:r>
          </a:p>
          <a:p>
            <a:pPr marL="342900" indent="-342900" algn="just">
              <a:buFont typeface="Arial" panose="020B0604020202020204" pitchFamily="34" charset="0"/>
              <a:buChar char="•"/>
            </a:pPr>
            <a:endParaRPr lang="es-CL"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spTree>
    <p:extLst>
      <p:ext uri="{BB962C8B-B14F-4D97-AF65-F5344CB8AC3E}">
        <p14:creationId xmlns:p14="http://schemas.microsoft.com/office/powerpoint/2010/main" val="414800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782637"/>
            <a:ext cx="10058400" cy="1477328"/>
          </a:xfrm>
        </p:spPr>
        <p:txBody>
          <a:bodyPr/>
          <a:lstStyle/>
          <a:p>
            <a:r>
              <a:rPr lang="es-ES_tradnl" dirty="0"/>
              <a:t>CONFIGURACIÓN DEL FORMULARIO</a:t>
            </a:r>
            <a:endParaRPr lang="es-CL" dirty="0"/>
          </a:p>
        </p:txBody>
      </p:sp>
      <p:sp>
        <p:nvSpPr>
          <p:cNvPr id="3" name="Marcador de texto 2"/>
          <p:cNvSpPr>
            <a:spLocks noGrp="1"/>
          </p:cNvSpPr>
          <p:nvPr>
            <p:ph type="body" sz="quarter" idx="12"/>
          </p:nvPr>
        </p:nvSpPr>
        <p:spPr>
          <a:xfrm>
            <a:off x="2203450" y="2911475"/>
            <a:ext cx="15392400" cy="6647974"/>
          </a:xfrm>
        </p:spPr>
        <p:txBody>
          <a:bodyPr/>
          <a:lstStyle/>
          <a:p>
            <a:pPr algn="just"/>
            <a:r>
              <a:rPr lang="es-ES" sz="3600" dirty="0"/>
              <a:t>La etiqueta form contiene un conjunto de atributos que nos permiten configurar el formulario.</a:t>
            </a:r>
          </a:p>
          <a:p>
            <a:pPr algn="just"/>
            <a:endParaRPr lang="es-ES" sz="3600" dirty="0"/>
          </a:p>
          <a:p>
            <a:pPr algn="just"/>
            <a:r>
              <a:rPr lang="es-ES" sz="3600" dirty="0"/>
              <a:t>Los atributos más comunes son:</a:t>
            </a:r>
          </a:p>
          <a:p>
            <a:pPr algn="just"/>
            <a:endParaRPr lang="es-ES" sz="3600" dirty="0"/>
          </a:p>
          <a:p>
            <a:pPr marL="571500" indent="-571500" algn="just">
              <a:buFont typeface="Arial" panose="020B0604020202020204" pitchFamily="34" charset="0"/>
              <a:buChar char="•"/>
            </a:pPr>
            <a:r>
              <a:rPr lang="es-ES" sz="3600" dirty="0"/>
              <a:t>Action</a:t>
            </a:r>
          </a:p>
          <a:p>
            <a:pPr marL="571500" indent="-571500" algn="just">
              <a:buFont typeface="Arial" panose="020B0604020202020204" pitchFamily="34" charset="0"/>
              <a:buChar char="•"/>
            </a:pPr>
            <a:r>
              <a:rPr lang="es-ES" sz="3600" dirty="0"/>
              <a:t>Enctype</a:t>
            </a:r>
          </a:p>
          <a:p>
            <a:pPr marL="571500" indent="-571500" algn="just">
              <a:buFont typeface="Arial" panose="020B0604020202020204" pitchFamily="34" charset="0"/>
              <a:buChar char="•"/>
            </a:pPr>
            <a:r>
              <a:rPr lang="es-ES" sz="3600" dirty="0"/>
              <a:t>Method</a:t>
            </a:r>
          </a:p>
          <a:p>
            <a:pPr marL="571500" indent="-571500" algn="just">
              <a:buFont typeface="Arial" panose="020B0604020202020204" pitchFamily="34" charset="0"/>
              <a:buChar char="•"/>
            </a:pPr>
            <a:r>
              <a:rPr lang="es-ES" sz="3600" dirty="0"/>
              <a:t>Name</a:t>
            </a:r>
          </a:p>
          <a:p>
            <a:pPr algn="just"/>
            <a:endParaRPr lang="es-ES" sz="3600" dirty="0"/>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7" name="Imagen 6">
            <a:extLst>
              <a:ext uri="{FF2B5EF4-FFF2-40B4-BE49-F238E27FC236}">
                <a16:creationId xmlns:a16="http://schemas.microsoft.com/office/drawing/2014/main" id="{F80AA8E9-A140-1D4E-B979-9EC9CB9821AA}"/>
              </a:ext>
            </a:extLst>
          </p:cNvPr>
          <p:cNvPicPr>
            <a:picLocks noChangeAspect="1"/>
          </p:cNvPicPr>
          <p:nvPr/>
        </p:nvPicPr>
        <p:blipFill>
          <a:blip r:embed="rId3"/>
          <a:stretch>
            <a:fillRect/>
          </a:stretch>
        </p:blipFill>
        <p:spPr>
          <a:xfrm>
            <a:off x="5632450" y="5273675"/>
            <a:ext cx="11808621" cy="2895600"/>
          </a:xfrm>
          <a:prstGeom prst="rect">
            <a:avLst/>
          </a:prstGeom>
        </p:spPr>
      </p:pic>
    </p:spTree>
    <p:extLst>
      <p:ext uri="{BB962C8B-B14F-4D97-AF65-F5344CB8AC3E}">
        <p14:creationId xmlns:p14="http://schemas.microsoft.com/office/powerpoint/2010/main" val="167443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782637"/>
            <a:ext cx="10058400" cy="2215991"/>
          </a:xfrm>
        </p:spPr>
        <p:txBody>
          <a:bodyPr/>
          <a:lstStyle/>
          <a:p>
            <a:r>
              <a:rPr lang="es-ES_tradnl" dirty="0"/>
              <a:t>CONFIGURACIÓN DEL FORMULARIO</a:t>
            </a:r>
            <a:endParaRPr lang="es-CL" dirty="0"/>
          </a:p>
          <a:p>
            <a:endParaRPr lang="es-CL" dirty="0"/>
          </a:p>
        </p:txBody>
      </p:sp>
      <p:sp>
        <p:nvSpPr>
          <p:cNvPr id="3" name="Marcador de texto 2"/>
          <p:cNvSpPr>
            <a:spLocks noGrp="1"/>
          </p:cNvSpPr>
          <p:nvPr>
            <p:ph type="body" sz="quarter" idx="12"/>
          </p:nvPr>
        </p:nvSpPr>
        <p:spPr>
          <a:xfrm>
            <a:off x="2203450" y="2911475"/>
            <a:ext cx="15392400" cy="7201972"/>
          </a:xfrm>
        </p:spPr>
        <p:txBody>
          <a:bodyPr/>
          <a:lstStyle/>
          <a:p>
            <a:pPr algn="just"/>
            <a:r>
              <a:rPr lang="es-ES" sz="3600" dirty="0"/>
              <a:t>El atributo action especifica la url hacia donde se van a enviar los datos del formulario.</a:t>
            </a:r>
          </a:p>
          <a:p>
            <a:pPr algn="just"/>
            <a:endParaRPr lang="es-ES" sz="3600" dirty="0"/>
          </a:p>
          <a:p>
            <a:pPr algn="just"/>
            <a:r>
              <a:rPr lang="es-ES" sz="3600" dirty="0"/>
              <a:t>Por ejemplo:</a:t>
            </a:r>
          </a:p>
          <a:p>
            <a:pPr algn="just"/>
            <a:endParaRPr lang="es-ES" sz="3600" dirty="0"/>
          </a:p>
          <a:p>
            <a:pPr algn="just"/>
            <a:endParaRPr lang="es-ES" sz="3600" dirty="0"/>
          </a:p>
          <a:p>
            <a:pPr algn="just"/>
            <a:endParaRPr lang="es-ES" sz="3600" dirty="0"/>
          </a:p>
          <a:p>
            <a:pPr algn="just"/>
            <a:endParaRPr lang="es-ES" sz="3600" dirty="0"/>
          </a:p>
          <a:p>
            <a:pPr algn="just"/>
            <a:r>
              <a:rPr lang="es-ES" sz="3600" dirty="0"/>
              <a:t>En este caso los datos serán enviados a la página desarrollada en el lenguaje php que estará en el servidor web.</a:t>
            </a:r>
          </a:p>
          <a:p>
            <a:pPr algn="just"/>
            <a:endParaRPr lang="es-ES" sz="3600" dirty="0"/>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6" name="Imagen 5">
            <a:extLst>
              <a:ext uri="{FF2B5EF4-FFF2-40B4-BE49-F238E27FC236}">
                <a16:creationId xmlns:a16="http://schemas.microsoft.com/office/drawing/2014/main" id="{8DC01815-63EF-4AB3-8AD9-B8FD5712C2A9}"/>
              </a:ext>
            </a:extLst>
          </p:cNvPr>
          <p:cNvPicPr>
            <a:picLocks noChangeAspect="1"/>
          </p:cNvPicPr>
          <p:nvPr/>
        </p:nvPicPr>
        <p:blipFill>
          <a:blip r:embed="rId3"/>
          <a:stretch>
            <a:fillRect/>
          </a:stretch>
        </p:blipFill>
        <p:spPr>
          <a:xfrm>
            <a:off x="5403850" y="4283075"/>
            <a:ext cx="8186928" cy="2590800"/>
          </a:xfrm>
          <a:prstGeom prst="rect">
            <a:avLst/>
          </a:prstGeom>
        </p:spPr>
      </p:pic>
    </p:spTree>
    <p:extLst>
      <p:ext uri="{BB962C8B-B14F-4D97-AF65-F5344CB8AC3E}">
        <p14:creationId xmlns:p14="http://schemas.microsoft.com/office/powerpoint/2010/main" val="1004056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782637"/>
            <a:ext cx="10058400" cy="2215991"/>
          </a:xfrm>
        </p:spPr>
        <p:txBody>
          <a:bodyPr/>
          <a:lstStyle/>
          <a:p>
            <a:r>
              <a:rPr lang="es-ES_tradnl" dirty="0"/>
              <a:t>CONFIGURACIÓN DEL FORMULARIO</a:t>
            </a:r>
            <a:endParaRPr lang="es-CL" dirty="0"/>
          </a:p>
          <a:p>
            <a:endParaRPr lang="es-CL" dirty="0"/>
          </a:p>
        </p:txBody>
      </p:sp>
      <p:sp>
        <p:nvSpPr>
          <p:cNvPr id="3" name="Marcador de texto 2"/>
          <p:cNvSpPr>
            <a:spLocks noGrp="1"/>
          </p:cNvSpPr>
          <p:nvPr>
            <p:ph type="body" sz="quarter" idx="12"/>
          </p:nvPr>
        </p:nvSpPr>
        <p:spPr>
          <a:xfrm>
            <a:off x="1974850" y="2911475"/>
            <a:ext cx="15621000" cy="7755969"/>
          </a:xfrm>
        </p:spPr>
        <p:txBody>
          <a:bodyPr/>
          <a:lstStyle/>
          <a:p>
            <a:pPr algn="just"/>
            <a:r>
              <a:rPr lang="es-ES" sz="3600" dirty="0"/>
              <a:t>El atributo enctype permite especificar la codificación de los datos que serán enviados al servidor a través del formulario</a:t>
            </a:r>
          </a:p>
          <a:p>
            <a:pPr algn="just"/>
            <a:endParaRPr lang="es-ES" sz="3600" dirty="0"/>
          </a:p>
          <a:p>
            <a:pPr algn="just"/>
            <a:r>
              <a:rPr lang="es-ES" sz="3600" dirty="0"/>
              <a:t>Los posibles valores son:</a:t>
            </a:r>
          </a:p>
          <a:p>
            <a:pPr algn="just"/>
            <a:endParaRPr lang="es-ES" sz="3600" dirty="0"/>
          </a:p>
          <a:p>
            <a:pPr marL="571500" indent="-571500" algn="just">
              <a:buFont typeface="Arial" panose="020B0604020202020204" pitchFamily="34" charset="0"/>
              <a:buChar char="•"/>
            </a:pPr>
            <a:r>
              <a:rPr lang="es-ES" sz="3600" dirty="0"/>
              <a:t>application/x-</a:t>
            </a:r>
            <a:r>
              <a:rPr lang="es-ES" sz="3600" dirty="0" err="1"/>
              <a:t>www</a:t>
            </a:r>
            <a:r>
              <a:rPr lang="es-ES" sz="3600" dirty="0"/>
              <a:t>-form-</a:t>
            </a:r>
            <a:r>
              <a:rPr lang="es-ES" sz="3600" dirty="0" err="1"/>
              <a:t>urlencoded</a:t>
            </a:r>
            <a:r>
              <a:rPr lang="es-ES" sz="3600" dirty="0"/>
              <a:t>. Es el valor por defecto, todos los caracteres se codifican antes de ser enviados. Sólo se puede enviar texto.</a:t>
            </a:r>
          </a:p>
          <a:p>
            <a:pPr marL="571500" indent="-571500" algn="just">
              <a:buFont typeface="Arial" panose="020B0604020202020204" pitchFamily="34" charset="0"/>
              <a:buChar char="•"/>
            </a:pPr>
            <a:r>
              <a:rPr lang="es-ES" sz="3600" dirty="0" err="1"/>
              <a:t>multipart</a:t>
            </a:r>
            <a:r>
              <a:rPr lang="es-ES" sz="3600" dirty="0"/>
              <a:t>/form-data. Los caracteres no se codifican, es obligatorio para enviar archivos hacia el servidor.</a:t>
            </a:r>
          </a:p>
          <a:p>
            <a:pPr marL="571500" indent="-571500" algn="just">
              <a:buFont typeface="Arial" panose="020B0604020202020204" pitchFamily="34" charset="0"/>
              <a:buChar char="•"/>
            </a:pPr>
            <a:r>
              <a:rPr lang="es-ES" sz="3600" dirty="0" err="1"/>
              <a:t>text</a:t>
            </a:r>
            <a:r>
              <a:rPr lang="es-ES" sz="3600" dirty="0"/>
              <a:t>/</a:t>
            </a:r>
            <a:r>
              <a:rPr lang="es-ES" sz="3600" dirty="0" err="1"/>
              <a:t>plain</a:t>
            </a:r>
            <a:r>
              <a:rPr lang="es-ES" sz="3600" dirty="0"/>
              <a:t>. Ningún carácter se codifica, sólo se puede enviar texto</a:t>
            </a:r>
          </a:p>
          <a:p>
            <a:pPr algn="just"/>
            <a:endParaRPr lang="es-ES" sz="3600" dirty="0"/>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7" name="Imagen 6">
            <a:extLst>
              <a:ext uri="{FF2B5EF4-FFF2-40B4-BE49-F238E27FC236}">
                <a16:creationId xmlns:a16="http://schemas.microsoft.com/office/drawing/2014/main" id="{17F4BEE3-C2A7-4DC6-8E19-6DC9247763C6}"/>
              </a:ext>
            </a:extLst>
          </p:cNvPr>
          <p:cNvPicPr>
            <a:picLocks noChangeAspect="1"/>
          </p:cNvPicPr>
          <p:nvPr/>
        </p:nvPicPr>
        <p:blipFill>
          <a:blip r:embed="rId3"/>
          <a:stretch>
            <a:fillRect/>
          </a:stretch>
        </p:blipFill>
        <p:spPr>
          <a:xfrm>
            <a:off x="4794250" y="9046794"/>
            <a:ext cx="10820400" cy="1408481"/>
          </a:xfrm>
          <a:prstGeom prst="rect">
            <a:avLst/>
          </a:prstGeom>
        </p:spPr>
      </p:pic>
    </p:spTree>
    <p:extLst>
      <p:ext uri="{BB962C8B-B14F-4D97-AF65-F5344CB8AC3E}">
        <p14:creationId xmlns:p14="http://schemas.microsoft.com/office/powerpoint/2010/main" val="4287775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782637"/>
            <a:ext cx="10058400" cy="2215991"/>
          </a:xfrm>
        </p:spPr>
        <p:txBody>
          <a:bodyPr/>
          <a:lstStyle/>
          <a:p>
            <a:r>
              <a:rPr lang="es-ES_tradnl" dirty="0"/>
              <a:t>CONFIGURACIÓN DEL FORMULARIO</a:t>
            </a:r>
            <a:endParaRPr lang="es-CL" dirty="0"/>
          </a:p>
          <a:p>
            <a:endParaRPr lang="es-CL" dirty="0"/>
          </a:p>
        </p:txBody>
      </p:sp>
      <p:sp>
        <p:nvSpPr>
          <p:cNvPr id="3" name="Marcador de texto 2"/>
          <p:cNvSpPr>
            <a:spLocks noGrp="1"/>
          </p:cNvSpPr>
          <p:nvPr>
            <p:ph type="body" sz="quarter" idx="12"/>
          </p:nvPr>
        </p:nvSpPr>
        <p:spPr>
          <a:xfrm>
            <a:off x="1974850" y="2911475"/>
            <a:ext cx="15621000" cy="6093976"/>
          </a:xfrm>
        </p:spPr>
        <p:txBody>
          <a:bodyPr/>
          <a:lstStyle/>
          <a:p>
            <a:pPr algn="just"/>
            <a:r>
              <a:rPr lang="es-ES" sz="3600" dirty="0"/>
              <a:t>El atributo method, permite definir el método de envío que puede ser POST o GET.</a:t>
            </a:r>
          </a:p>
          <a:p>
            <a:pPr algn="just"/>
            <a:endParaRPr lang="es-ES" sz="3600" dirty="0"/>
          </a:p>
          <a:p>
            <a:pPr algn="just"/>
            <a:r>
              <a:rPr lang="es-ES" sz="3600" dirty="0"/>
              <a:t>El valor GET envía los datos usando la URL del navegador en pares de nombre y valor.</a:t>
            </a:r>
          </a:p>
          <a:p>
            <a:pPr algn="just"/>
            <a:endParaRPr lang="es-ES" sz="3600" dirty="0"/>
          </a:p>
          <a:p>
            <a:pPr algn="just"/>
            <a:r>
              <a:rPr lang="es-ES" sz="3600" dirty="0"/>
              <a:t>POST envía los datos como una transacción y los datos no se ven en la URL.</a:t>
            </a:r>
          </a:p>
          <a:p>
            <a:pPr algn="just"/>
            <a:endParaRPr lang="es-ES" sz="3600" dirty="0"/>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6" name="Imagen 5">
            <a:extLst>
              <a:ext uri="{FF2B5EF4-FFF2-40B4-BE49-F238E27FC236}">
                <a16:creationId xmlns:a16="http://schemas.microsoft.com/office/drawing/2014/main" id="{580751D5-8DD0-4C4F-987E-1EA64A8C1058}"/>
              </a:ext>
            </a:extLst>
          </p:cNvPr>
          <p:cNvPicPr>
            <a:picLocks noChangeAspect="1"/>
          </p:cNvPicPr>
          <p:nvPr/>
        </p:nvPicPr>
        <p:blipFill>
          <a:blip r:embed="rId3"/>
          <a:stretch>
            <a:fillRect/>
          </a:stretch>
        </p:blipFill>
        <p:spPr>
          <a:xfrm>
            <a:off x="2660650" y="7788275"/>
            <a:ext cx="14510497" cy="1752600"/>
          </a:xfrm>
          <a:prstGeom prst="rect">
            <a:avLst/>
          </a:prstGeom>
        </p:spPr>
      </p:pic>
    </p:spTree>
    <p:extLst>
      <p:ext uri="{BB962C8B-B14F-4D97-AF65-F5344CB8AC3E}">
        <p14:creationId xmlns:p14="http://schemas.microsoft.com/office/powerpoint/2010/main" val="2811432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782637"/>
            <a:ext cx="10058400" cy="2215991"/>
          </a:xfrm>
        </p:spPr>
        <p:txBody>
          <a:bodyPr/>
          <a:lstStyle/>
          <a:p>
            <a:r>
              <a:rPr lang="es-ES_tradnl" dirty="0"/>
              <a:t>CONFIGURACIÓN DEL FORMULARIO</a:t>
            </a:r>
            <a:endParaRPr lang="es-CL" dirty="0"/>
          </a:p>
          <a:p>
            <a:endParaRPr lang="es-CL" dirty="0"/>
          </a:p>
        </p:txBody>
      </p:sp>
      <p:sp>
        <p:nvSpPr>
          <p:cNvPr id="3" name="Marcador de texto 2"/>
          <p:cNvSpPr>
            <a:spLocks noGrp="1"/>
          </p:cNvSpPr>
          <p:nvPr>
            <p:ph type="body" sz="quarter" idx="12"/>
          </p:nvPr>
        </p:nvSpPr>
        <p:spPr>
          <a:xfrm>
            <a:off x="1974850" y="2911475"/>
            <a:ext cx="15621000" cy="4431983"/>
          </a:xfrm>
        </p:spPr>
        <p:txBody>
          <a:bodyPr/>
          <a:lstStyle/>
          <a:p>
            <a:pPr algn="just"/>
            <a:r>
              <a:rPr lang="es-ES" sz="3600" dirty="0"/>
              <a:t>El atributo name, permite definir un nombre para el formulario.</a:t>
            </a:r>
          </a:p>
          <a:p>
            <a:pPr algn="just"/>
            <a:endParaRPr lang="es-ES" sz="3600" dirty="0"/>
          </a:p>
          <a:p>
            <a:pPr algn="just"/>
            <a:r>
              <a:rPr lang="es-ES" sz="3600" dirty="0"/>
              <a:t>El atributo name es usado para referenciar el nombre de un elemento en JavaScript o para referenciar los datos del formulario después de haber sido enviados.</a:t>
            </a:r>
          </a:p>
          <a:p>
            <a:pPr algn="just"/>
            <a:endParaRPr lang="es-ES" sz="3600" dirty="0"/>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7" name="Imagen 6">
            <a:extLst>
              <a:ext uri="{FF2B5EF4-FFF2-40B4-BE49-F238E27FC236}">
                <a16:creationId xmlns:a16="http://schemas.microsoft.com/office/drawing/2014/main" id="{93E8B723-4F78-42A7-A757-360ECA43DD86}"/>
              </a:ext>
            </a:extLst>
          </p:cNvPr>
          <p:cNvPicPr>
            <a:picLocks noChangeAspect="1"/>
          </p:cNvPicPr>
          <p:nvPr/>
        </p:nvPicPr>
        <p:blipFill>
          <a:blip r:embed="rId3"/>
          <a:stretch>
            <a:fillRect/>
          </a:stretch>
        </p:blipFill>
        <p:spPr>
          <a:xfrm>
            <a:off x="1992170" y="6111875"/>
            <a:ext cx="15393474" cy="1600200"/>
          </a:xfrm>
          <a:prstGeom prst="rect">
            <a:avLst/>
          </a:prstGeom>
        </p:spPr>
      </p:pic>
    </p:spTree>
    <p:extLst>
      <p:ext uri="{BB962C8B-B14F-4D97-AF65-F5344CB8AC3E}">
        <p14:creationId xmlns:p14="http://schemas.microsoft.com/office/powerpoint/2010/main" val="105861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782637"/>
            <a:ext cx="11201400" cy="2215991"/>
          </a:xfrm>
        </p:spPr>
        <p:txBody>
          <a:bodyPr/>
          <a:lstStyle/>
          <a:p>
            <a:r>
              <a:rPr lang="es-ES_tradnl" dirty="0"/>
              <a:t>COMPONENTES DE UN FORMULARIO</a:t>
            </a:r>
            <a:endParaRPr lang="es-CL" dirty="0"/>
          </a:p>
          <a:p>
            <a:endParaRPr lang="es-CL" dirty="0"/>
          </a:p>
        </p:txBody>
      </p:sp>
      <p:sp>
        <p:nvSpPr>
          <p:cNvPr id="3" name="Marcador de texto 2"/>
          <p:cNvSpPr>
            <a:spLocks noGrp="1"/>
          </p:cNvSpPr>
          <p:nvPr>
            <p:ph type="body" sz="quarter" idx="12"/>
          </p:nvPr>
        </p:nvSpPr>
        <p:spPr>
          <a:xfrm>
            <a:off x="1974850" y="2911475"/>
            <a:ext cx="15621000" cy="6647974"/>
          </a:xfrm>
        </p:spPr>
        <p:txBody>
          <a:bodyPr/>
          <a:lstStyle/>
          <a:p>
            <a:pPr algn="just"/>
            <a:r>
              <a:rPr lang="es-ES" sz="3600" dirty="0"/>
              <a:t>Los elementos componentes de formularios son los siguientes:</a:t>
            </a:r>
          </a:p>
          <a:p>
            <a:pPr marL="571500" indent="-571500" algn="just">
              <a:buFont typeface="Arial" panose="020B0604020202020204" pitchFamily="34" charset="0"/>
              <a:buChar char="•"/>
            </a:pPr>
            <a:r>
              <a:rPr lang="es-ES" sz="3600" dirty="0"/>
              <a:t>input</a:t>
            </a:r>
          </a:p>
          <a:p>
            <a:pPr marL="571500" indent="-571500" algn="just">
              <a:buFont typeface="Arial" panose="020B0604020202020204" pitchFamily="34" charset="0"/>
              <a:buChar char="•"/>
            </a:pPr>
            <a:r>
              <a:rPr lang="es-ES" sz="3600" dirty="0"/>
              <a:t>select</a:t>
            </a:r>
          </a:p>
          <a:p>
            <a:pPr marL="571500" indent="-571500" algn="just">
              <a:buFont typeface="Arial" panose="020B0604020202020204" pitchFamily="34" charset="0"/>
              <a:buChar char="•"/>
            </a:pPr>
            <a:r>
              <a:rPr lang="es-ES" sz="3600" dirty="0"/>
              <a:t>textArea</a:t>
            </a:r>
          </a:p>
          <a:p>
            <a:pPr marL="571500" indent="-571500" algn="just">
              <a:buFont typeface="Arial" panose="020B0604020202020204" pitchFamily="34" charset="0"/>
              <a:buChar char="•"/>
            </a:pPr>
            <a:r>
              <a:rPr lang="es-ES" sz="3600" dirty="0"/>
              <a:t>option</a:t>
            </a:r>
          </a:p>
          <a:p>
            <a:pPr marL="571500" indent="-571500" algn="just">
              <a:buFont typeface="Arial" panose="020B0604020202020204" pitchFamily="34" charset="0"/>
              <a:buChar char="•"/>
            </a:pPr>
            <a:r>
              <a:rPr lang="es-ES" sz="3600" dirty="0"/>
              <a:t>optgroup</a:t>
            </a:r>
          </a:p>
          <a:p>
            <a:pPr marL="571500" indent="-571500" algn="just">
              <a:buFont typeface="Arial" panose="020B0604020202020204" pitchFamily="34" charset="0"/>
              <a:buChar char="•"/>
            </a:pPr>
            <a:r>
              <a:rPr lang="es-ES" sz="3600" dirty="0"/>
              <a:t>button</a:t>
            </a:r>
          </a:p>
          <a:p>
            <a:pPr marL="571500" indent="-571500" algn="just">
              <a:buFont typeface="Arial" panose="020B0604020202020204" pitchFamily="34" charset="0"/>
              <a:buChar char="•"/>
            </a:pPr>
            <a:r>
              <a:rPr lang="es-ES" sz="3600" dirty="0"/>
              <a:t>label</a:t>
            </a:r>
          </a:p>
          <a:p>
            <a:pPr marL="571500" indent="-571500" algn="just">
              <a:buFont typeface="Arial" panose="020B0604020202020204" pitchFamily="34" charset="0"/>
              <a:buChar char="•"/>
            </a:pPr>
            <a:r>
              <a:rPr lang="es-ES" sz="3600" dirty="0"/>
              <a:t>fieldest</a:t>
            </a:r>
          </a:p>
          <a:p>
            <a:pPr marL="571500" indent="-571500" algn="just">
              <a:buFont typeface="Arial" panose="020B0604020202020204" pitchFamily="34" charset="0"/>
              <a:buChar char="•"/>
            </a:pPr>
            <a:r>
              <a:rPr lang="es-ES" sz="3600" dirty="0"/>
              <a:t>legend</a:t>
            </a:r>
          </a:p>
          <a:p>
            <a:pPr algn="just"/>
            <a:endParaRPr lang="es-ES" sz="3600" dirty="0"/>
          </a:p>
          <a:p>
            <a:pPr algn="just"/>
            <a:endParaRPr lang="es-ES_tradnl" sz="3600" dirty="0"/>
          </a:p>
        </p:txBody>
      </p:sp>
      <p:pic>
        <p:nvPicPr>
          <p:cNvPr id="5" name="Imagen 4"/>
          <p:cNvPicPr>
            <a:picLocks noChangeAspect="1"/>
          </p:cNvPicPr>
          <p:nvPr/>
        </p:nvPicPr>
        <p:blipFill>
          <a:blip r:embed="rId2"/>
          <a:stretch>
            <a:fillRect/>
          </a:stretch>
        </p:blipFill>
        <p:spPr>
          <a:xfrm>
            <a:off x="16843106" y="636745"/>
            <a:ext cx="1505487" cy="1233487"/>
          </a:xfrm>
          <a:prstGeom prst="rect">
            <a:avLst/>
          </a:prstGeom>
          <a:ln>
            <a:solidFill>
              <a:schemeClr val="bg1">
                <a:lumMod val="65000"/>
              </a:schemeClr>
            </a:solidFill>
          </a:ln>
        </p:spPr>
      </p:pic>
      <p:pic>
        <p:nvPicPr>
          <p:cNvPr id="6" name="Imagen 5">
            <a:extLst>
              <a:ext uri="{FF2B5EF4-FFF2-40B4-BE49-F238E27FC236}">
                <a16:creationId xmlns:a16="http://schemas.microsoft.com/office/drawing/2014/main" id="{4DC55A1D-2065-F44D-BCDC-329A65578940}"/>
              </a:ext>
            </a:extLst>
          </p:cNvPr>
          <p:cNvPicPr>
            <a:picLocks noChangeAspect="1"/>
          </p:cNvPicPr>
          <p:nvPr/>
        </p:nvPicPr>
        <p:blipFill>
          <a:blip r:embed="rId3"/>
          <a:stretch>
            <a:fillRect/>
          </a:stretch>
        </p:blipFill>
        <p:spPr>
          <a:xfrm>
            <a:off x="6089650" y="3521075"/>
            <a:ext cx="8534400" cy="6641622"/>
          </a:xfrm>
          <a:prstGeom prst="rect">
            <a:avLst/>
          </a:prstGeom>
        </p:spPr>
      </p:pic>
    </p:spTree>
    <p:extLst>
      <p:ext uri="{BB962C8B-B14F-4D97-AF65-F5344CB8AC3E}">
        <p14:creationId xmlns:p14="http://schemas.microsoft.com/office/powerpoint/2010/main" val="1295199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5B75D4D117AD34992BEA64BC812A0C3" ma:contentTypeVersion="10" ma:contentTypeDescription="Crear nuevo documento." ma:contentTypeScope="" ma:versionID="863abe8e4445a4219002ef0e2fa49975">
  <xsd:schema xmlns:xsd="http://www.w3.org/2001/XMLSchema" xmlns:xs="http://www.w3.org/2001/XMLSchema" xmlns:p="http://schemas.microsoft.com/office/2006/metadata/properties" xmlns:ns2="97e326ec-e75a-44cf-ab99-a84221681e58" xmlns:ns3="896d676a-77ec-4696-9592-30e71512d6b5" targetNamespace="http://schemas.microsoft.com/office/2006/metadata/properties" ma:root="true" ma:fieldsID="0277f73b66585d7c92c94cf4002b1b61" ns2:_="" ns3:_="">
    <xsd:import namespace="97e326ec-e75a-44cf-ab99-a84221681e58"/>
    <xsd:import namespace="896d676a-77ec-4696-9592-30e71512d6b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DateTaken" minOccurs="0"/>
                <xsd:element ref="ns2:lcf76f155ced4ddcb4097134ff3c332f"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e326ec-e75a-44cf-ab99-a84221681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6d676a-77ec-4696-9592-30e71512d6b5"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7e326ec-e75a-44cf-ab99-a84221681e5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12C3E7A-C382-4C2B-85E6-CF2C7111857F}"/>
</file>

<file path=customXml/itemProps2.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3.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2963</TotalTime>
  <Words>917</Words>
  <Application>Microsoft Office PowerPoint</Application>
  <PresentationFormat>Personalizado</PresentationFormat>
  <Paragraphs>116</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Cuenta Microsoft</cp:lastModifiedBy>
  <cp:revision>120</cp:revision>
  <dcterms:created xsi:type="dcterms:W3CDTF">2021-04-02T01:36:00Z</dcterms:created>
  <dcterms:modified xsi:type="dcterms:W3CDTF">2023-01-03T20:50:44Z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0x010100B5B75D4D117AD34992BEA64BC812A0C3</vt:lpwstr>
  </property>
</Properties>
</file>