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6"/>
  </p:notesMasterIdLst>
  <p:handoutMasterIdLst>
    <p:handoutMasterId r:id="rId17"/>
  </p:handoutMasterIdLst>
  <p:sldIdLst>
    <p:sldId id="267" r:id="rId5"/>
    <p:sldId id="277" r:id="rId6"/>
    <p:sldId id="296" r:id="rId7"/>
    <p:sldId id="304" r:id="rId8"/>
    <p:sldId id="309" r:id="rId9"/>
    <p:sldId id="310" r:id="rId10"/>
    <p:sldId id="305" r:id="rId11"/>
    <p:sldId id="308" r:id="rId12"/>
    <p:sldId id="311" r:id="rId13"/>
    <p:sldId id="312" r:id="rId14"/>
    <p:sldId id="313" r:id="rId15"/>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C9D11E"/>
    <a:srgbClr val="9EA4A8"/>
    <a:srgbClr val="E60C7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14508D-B2CA-43FD-A808-D7419775B44F}" v="21" dt="2023-01-05T01:32:09.94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0"/>
    <p:restoredTop sz="94607"/>
  </p:normalViewPr>
  <p:slideViewPr>
    <p:cSldViewPr>
      <p:cViewPr varScale="1">
        <p:scale>
          <a:sx n="47" d="100"/>
          <a:sy n="47" d="100"/>
        </p:scale>
        <p:origin x="1051" y="72"/>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mela Menares A." userId="S::pmenaresa@duoc.cl::a95b9275-3465-4317-aedc-8c1ab3c21493" providerId="AD" clId="Web-{3514508D-B2CA-43FD-A808-D7419775B44F}"/>
    <pc:docChg chg="addSld delSld modSld">
      <pc:chgData name="Pamela Menares A." userId="S::pmenaresa@duoc.cl::a95b9275-3465-4317-aedc-8c1ab3c21493" providerId="AD" clId="Web-{3514508D-B2CA-43FD-A808-D7419775B44F}" dt="2023-01-05T01:32:07.961" v="7" actId="20577"/>
      <pc:docMkLst>
        <pc:docMk/>
      </pc:docMkLst>
      <pc:sldChg chg="modSp">
        <pc:chgData name="Pamela Menares A." userId="S::pmenaresa@duoc.cl::a95b9275-3465-4317-aedc-8c1ab3c21493" providerId="AD" clId="Web-{3514508D-B2CA-43FD-A808-D7419775B44F}" dt="2023-01-05T01:27:19.392" v="2" actId="20577"/>
        <pc:sldMkLst>
          <pc:docMk/>
          <pc:sldMk cId="2042176908" sldId="277"/>
        </pc:sldMkLst>
        <pc:spChg chg="mod">
          <ac:chgData name="Pamela Menares A." userId="S::pmenaresa@duoc.cl::a95b9275-3465-4317-aedc-8c1ab3c21493" providerId="AD" clId="Web-{3514508D-B2CA-43FD-A808-D7419775B44F}" dt="2023-01-05T01:27:19.392" v="2" actId="20577"/>
          <ac:spMkLst>
            <pc:docMk/>
            <pc:sldMk cId="2042176908" sldId="277"/>
            <ac:spMk id="3" creationId="{00000000-0000-0000-0000-000000000000}"/>
          </ac:spMkLst>
        </pc:spChg>
      </pc:sldChg>
      <pc:sldChg chg="del">
        <pc:chgData name="Pamela Menares A." userId="S::pmenaresa@duoc.cl::a95b9275-3465-4317-aedc-8c1ab3c21493" providerId="AD" clId="Web-{3514508D-B2CA-43FD-A808-D7419775B44F}" dt="2023-01-05T01:28:55.457" v="5"/>
        <pc:sldMkLst>
          <pc:docMk/>
          <pc:sldMk cId="926987900" sldId="293"/>
        </pc:sldMkLst>
      </pc:sldChg>
      <pc:sldChg chg="modSp">
        <pc:chgData name="Pamela Menares A." userId="S::pmenaresa@duoc.cl::a95b9275-3465-4317-aedc-8c1ab3c21493" providerId="AD" clId="Web-{3514508D-B2CA-43FD-A808-D7419775B44F}" dt="2023-01-05T01:27:45.455" v="3" actId="20577"/>
        <pc:sldMkLst>
          <pc:docMk/>
          <pc:sldMk cId="3099062835" sldId="304"/>
        </pc:sldMkLst>
        <pc:spChg chg="mod">
          <ac:chgData name="Pamela Menares A." userId="S::pmenaresa@duoc.cl::a95b9275-3465-4317-aedc-8c1ab3c21493" providerId="AD" clId="Web-{3514508D-B2CA-43FD-A808-D7419775B44F}" dt="2023-01-05T01:27:45.455" v="3" actId="20577"/>
          <ac:spMkLst>
            <pc:docMk/>
            <pc:sldMk cId="3099062835" sldId="304"/>
            <ac:spMk id="3" creationId="{00000000-0000-0000-0000-000000000000}"/>
          </ac:spMkLst>
        </pc:spChg>
      </pc:sldChg>
      <pc:sldChg chg="modSp">
        <pc:chgData name="Pamela Menares A." userId="S::pmenaresa@duoc.cl::a95b9275-3465-4317-aedc-8c1ab3c21493" providerId="AD" clId="Web-{3514508D-B2CA-43FD-A808-D7419775B44F}" dt="2023-01-05T01:32:07.961" v="7" actId="20577"/>
        <pc:sldMkLst>
          <pc:docMk/>
          <pc:sldMk cId="1341086613" sldId="308"/>
        </pc:sldMkLst>
        <pc:spChg chg="mod">
          <ac:chgData name="Pamela Menares A." userId="S::pmenaresa@duoc.cl::a95b9275-3465-4317-aedc-8c1ab3c21493" providerId="AD" clId="Web-{3514508D-B2CA-43FD-A808-D7419775B44F}" dt="2023-01-05T01:32:07.961" v="7" actId="20577"/>
          <ac:spMkLst>
            <pc:docMk/>
            <pc:sldMk cId="1341086613" sldId="308"/>
            <ac:spMk id="3" creationId="{00000000-0000-0000-0000-000000000000}"/>
          </ac:spMkLst>
        </pc:spChg>
      </pc:sldChg>
      <pc:sldChg chg="modSp">
        <pc:chgData name="Pamela Menares A." userId="S::pmenaresa@duoc.cl::a95b9275-3465-4317-aedc-8c1ab3c21493" providerId="AD" clId="Web-{3514508D-B2CA-43FD-A808-D7419775B44F}" dt="2023-01-05T01:28:50.566" v="4" actId="20577"/>
        <pc:sldMkLst>
          <pc:docMk/>
          <pc:sldMk cId="1402979752" sldId="311"/>
        </pc:sldMkLst>
        <pc:spChg chg="mod">
          <ac:chgData name="Pamela Menares A." userId="S::pmenaresa@duoc.cl::a95b9275-3465-4317-aedc-8c1ab3c21493" providerId="AD" clId="Web-{3514508D-B2CA-43FD-A808-D7419775B44F}" dt="2023-01-05T01:28:50.566" v="4" actId="20577"/>
          <ac:spMkLst>
            <pc:docMk/>
            <pc:sldMk cId="1402979752" sldId="311"/>
            <ac:spMk id="3" creationId="{00000000-0000-0000-0000-000000000000}"/>
          </ac:spMkLst>
        </pc:spChg>
      </pc:sldChg>
      <pc:sldChg chg="add replId">
        <pc:chgData name="Pamela Menares A." userId="S::pmenaresa@duoc.cl::a95b9275-3465-4317-aedc-8c1ab3c21493" providerId="AD" clId="Web-{3514508D-B2CA-43FD-A808-D7419775B44F}" dt="2023-01-05T01:29:00.098" v="6"/>
        <pc:sldMkLst>
          <pc:docMk/>
          <pc:sldMk cId="2581287198" sldId="31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04-01-2023</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3616F059-D3E2-4D30-9EB0-2219C30D8EEB}" type="datetimeFigureOut">
              <a:rPr lang="es-CL" smtClean="0"/>
              <a:t>04-01-2023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F5C51896-F43A-4A89-85A7-E812D2C08879}" type="slidenum">
              <a:rPr lang="es-CL" smtClean="0"/>
              <a:t>‹Nº›</a:t>
            </a:fld>
            <a:endParaRPr lang="es-CL"/>
          </a:p>
        </p:txBody>
      </p:sp>
    </p:spTree>
    <p:extLst>
      <p:ext uri="{BB962C8B-B14F-4D97-AF65-F5344CB8AC3E}">
        <p14:creationId xmlns:p14="http://schemas.microsoft.com/office/powerpoint/2010/main" val="334372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1/4/2023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5349875"/>
            <a:ext cx="10649035" cy="2492990"/>
          </a:xfrm>
          <a:solidFill>
            <a:srgbClr val="317DE2"/>
          </a:solidFill>
        </p:spPr>
        <p:txBody>
          <a:bodyPr/>
          <a:lstStyle/>
          <a:p>
            <a:r>
              <a:rPr lang="es-ES" dirty="0"/>
              <a:t>INTRODUCCIÓN A LA PROGRAMACION EN SERVIDOR</a:t>
            </a:r>
            <a:endParaRPr lang="es-CL" dirty="0"/>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APLICACIONES</a:t>
            </a:r>
            <a:endParaRPr lang="es-CL"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
        <p:nvSpPr>
          <p:cNvPr id="6" name="Marcador de texto 2">
            <a:extLst>
              <a:ext uri="{FF2B5EF4-FFF2-40B4-BE49-F238E27FC236}">
                <a16:creationId xmlns:a16="http://schemas.microsoft.com/office/drawing/2014/main" id="{64608454-BB06-2844-A319-3F834269E9F5}"/>
              </a:ext>
            </a:extLst>
          </p:cNvPr>
          <p:cNvSpPr txBox="1">
            <a:spLocks/>
          </p:cNvSpPr>
          <p:nvPr/>
        </p:nvSpPr>
        <p:spPr>
          <a:xfrm>
            <a:off x="1631950" y="2977000"/>
            <a:ext cx="16840200" cy="7448193"/>
          </a:xfrm>
          <a:prstGeom prst="rect">
            <a:avLst/>
          </a:prstGeom>
        </p:spPr>
        <p:txBody>
          <a:bodyPr wrap="square" lIns="0" tIns="0" rIns="0" bIns="0">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955925" indent="-2955925" algn="just"/>
            <a:r>
              <a:rPr lang="es-ES" sz="2800" b="1" i="1" kern="0" dirty="0">
                <a:solidFill>
                  <a:sysClr val="windowText" lastClr="000000"/>
                </a:solidFill>
              </a:rPr>
              <a:t>__init__.py</a:t>
            </a:r>
            <a:r>
              <a:rPr lang="es-ES" sz="2800" kern="0" dirty="0">
                <a:solidFill>
                  <a:sysClr val="windowText" lastClr="000000"/>
                </a:solidFill>
              </a:rPr>
              <a:t>: 	archivo especial de Python que indica que el contenido de esta subcarpeta será un módulo.</a:t>
            </a:r>
          </a:p>
          <a:p>
            <a:pPr marL="2955925" indent="-2955925" algn="just"/>
            <a:endParaRPr lang="es-ES" sz="2800" kern="0" dirty="0">
              <a:solidFill>
                <a:sysClr val="windowText" lastClr="000000"/>
              </a:solidFill>
            </a:endParaRPr>
          </a:p>
          <a:p>
            <a:pPr marL="2955925" indent="-2955925" algn="just"/>
            <a:r>
              <a:rPr lang="es-ES" sz="2800" b="1" i="1" kern="0" dirty="0">
                <a:solidFill>
                  <a:sysClr val="windowText" lastClr="000000"/>
                </a:solidFill>
              </a:rPr>
              <a:t>admin.py: </a:t>
            </a:r>
            <a:r>
              <a:rPr lang="es-ES" sz="2800" kern="0" dirty="0">
                <a:solidFill>
                  <a:sysClr val="windowText" lastClr="000000"/>
                </a:solidFill>
              </a:rPr>
              <a:t>	archivo de Django para registrar modelos y poder emplearlos en una aplicación para la gestión de datos.</a:t>
            </a:r>
          </a:p>
          <a:p>
            <a:pPr marL="2955925" indent="-2955925" algn="just"/>
            <a:endParaRPr lang="es-ES" sz="2800" kern="0" dirty="0">
              <a:solidFill>
                <a:sysClr val="windowText" lastClr="000000"/>
              </a:solidFill>
            </a:endParaRPr>
          </a:p>
          <a:p>
            <a:pPr marL="2955925" indent="-2955925" algn="just"/>
            <a:r>
              <a:rPr lang="es-ES" sz="2800" b="1" i="1" kern="0" dirty="0">
                <a:solidFill>
                  <a:sysClr val="windowText" lastClr="000000"/>
                </a:solidFill>
              </a:rPr>
              <a:t>apps.py: </a:t>
            </a:r>
            <a:r>
              <a:rPr lang="es-ES" sz="2800" kern="0" dirty="0">
                <a:solidFill>
                  <a:sysClr val="windowText" lastClr="000000"/>
                </a:solidFill>
              </a:rPr>
              <a:t>	archivo de configuración de la aplicación.</a:t>
            </a:r>
          </a:p>
          <a:p>
            <a:pPr marL="2955925" indent="-2955925" algn="just"/>
            <a:endParaRPr lang="es-ES" sz="2800" kern="0" dirty="0">
              <a:solidFill>
                <a:sysClr val="windowText" lastClr="000000"/>
              </a:solidFill>
            </a:endParaRPr>
          </a:p>
          <a:p>
            <a:pPr marL="2955925" indent="-2955925" algn="just"/>
            <a:r>
              <a:rPr lang="es-ES" sz="2800" b="1" i="1" kern="0" dirty="0">
                <a:solidFill>
                  <a:sysClr val="windowText" lastClr="000000"/>
                </a:solidFill>
              </a:rPr>
              <a:t>migrations: 	</a:t>
            </a:r>
            <a:r>
              <a:rPr lang="es-ES" sz="2800" kern="0" dirty="0">
                <a:solidFill>
                  <a:sysClr val="windowText" lastClr="000000"/>
                </a:solidFill>
              </a:rPr>
              <a:t>carpeta para gestión de las migraciones.</a:t>
            </a:r>
          </a:p>
          <a:p>
            <a:pPr marL="2955925" indent="-2955925" algn="just"/>
            <a:endParaRPr lang="es-ES" sz="2800" kern="0" dirty="0">
              <a:solidFill>
                <a:sysClr val="windowText" lastClr="000000"/>
              </a:solidFill>
            </a:endParaRPr>
          </a:p>
          <a:p>
            <a:pPr marL="2955925" indent="-2955925" algn="just"/>
            <a:r>
              <a:rPr lang="es-ES" sz="2800" b="1" i="1" kern="0" dirty="0">
                <a:solidFill>
                  <a:sysClr val="windowText" lastClr="000000"/>
                </a:solidFill>
              </a:rPr>
              <a:t>models.py: 	</a:t>
            </a:r>
            <a:r>
              <a:rPr lang="es-ES" sz="2800" kern="0" dirty="0">
                <a:solidFill>
                  <a:sysClr val="windowText" lastClr="000000"/>
                </a:solidFill>
              </a:rPr>
              <a:t>archivo para crear los modelos de la aplicación.</a:t>
            </a:r>
          </a:p>
          <a:p>
            <a:pPr marL="2955925" indent="-2955925" algn="just"/>
            <a:endParaRPr lang="es-ES" sz="2800" kern="0" dirty="0">
              <a:solidFill>
                <a:sysClr val="windowText" lastClr="000000"/>
              </a:solidFill>
            </a:endParaRPr>
          </a:p>
          <a:p>
            <a:pPr marL="2955925" indent="-2955925" algn="just"/>
            <a:r>
              <a:rPr lang="es-ES" sz="2800" b="1" i="1" kern="0" dirty="0">
                <a:solidFill>
                  <a:sysClr val="windowText" lastClr="000000"/>
                </a:solidFill>
              </a:rPr>
              <a:t>tests.py: </a:t>
            </a:r>
            <a:r>
              <a:rPr lang="es-ES" sz="2800" kern="0" dirty="0">
                <a:solidFill>
                  <a:sysClr val="windowText" lastClr="000000"/>
                </a:solidFill>
              </a:rPr>
              <a:t>	archivo para realizar pruebas de la aplicación.</a:t>
            </a:r>
          </a:p>
          <a:p>
            <a:pPr marL="2955925" indent="-2955925" algn="just"/>
            <a:endParaRPr lang="es-ES" sz="2800" kern="0" dirty="0">
              <a:solidFill>
                <a:sysClr val="windowText" lastClr="000000"/>
              </a:solidFill>
            </a:endParaRPr>
          </a:p>
          <a:p>
            <a:pPr marL="2955925" indent="-2955925" algn="just"/>
            <a:r>
              <a:rPr lang="es-ES" sz="2800" b="1" i="1" kern="0" dirty="0">
                <a:solidFill>
                  <a:sysClr val="windowText" lastClr="000000"/>
                </a:solidFill>
              </a:rPr>
              <a:t>views.py: </a:t>
            </a:r>
            <a:r>
              <a:rPr lang="es-ES" sz="2800" kern="0" dirty="0">
                <a:solidFill>
                  <a:sysClr val="windowText" lastClr="000000"/>
                </a:solidFill>
              </a:rPr>
              <a:t>	archivo para crear las funciones y vistas para la lógica de la aplicación. Será la capa de la lógica de negocio que se encarga de conectar la capa del modelo con la de la plantilla</a:t>
            </a:r>
            <a:r>
              <a:rPr lang="es-ES" sz="3600" kern="0" dirty="0">
                <a:solidFill>
                  <a:sysClr val="windowText" lastClr="000000"/>
                </a:solidFill>
              </a:rPr>
              <a:t>.</a:t>
            </a:r>
            <a:endParaRPr lang="es-ES_tradnl" sz="3600" kern="0" dirty="0">
              <a:solidFill>
                <a:sysClr val="windowText" lastClr="000000"/>
              </a:solidFill>
            </a:endParaRPr>
          </a:p>
        </p:txBody>
      </p:sp>
    </p:spTree>
    <p:extLst>
      <p:ext uri="{BB962C8B-B14F-4D97-AF65-F5344CB8AC3E}">
        <p14:creationId xmlns:p14="http://schemas.microsoft.com/office/powerpoint/2010/main" val="1354454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5349875"/>
            <a:ext cx="10649035" cy="2492990"/>
          </a:xfrm>
          <a:solidFill>
            <a:srgbClr val="317DE2"/>
          </a:solidFill>
        </p:spPr>
        <p:txBody>
          <a:bodyPr/>
          <a:lstStyle/>
          <a:p>
            <a:r>
              <a:rPr lang="es-ES" dirty="0"/>
              <a:t>INTRODUCCIÓN A LA PROGRAMACION EN SERVIDOR</a:t>
            </a:r>
            <a:endParaRPr lang="es-CL" dirty="0"/>
          </a:p>
        </p:txBody>
      </p:sp>
    </p:spTree>
    <p:extLst>
      <p:ext uri="{BB962C8B-B14F-4D97-AF65-F5344CB8AC3E}">
        <p14:creationId xmlns:p14="http://schemas.microsoft.com/office/powerpoint/2010/main" val="2581287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INTRODUCCIÓN</a:t>
            </a:r>
            <a:endParaRPr lang="es-CL" dirty="0"/>
          </a:p>
        </p:txBody>
      </p:sp>
      <p:sp>
        <p:nvSpPr>
          <p:cNvPr id="3" name="Marcador de texto 2"/>
          <p:cNvSpPr>
            <a:spLocks noGrp="1"/>
          </p:cNvSpPr>
          <p:nvPr>
            <p:ph type="body" sz="quarter" idx="12"/>
          </p:nvPr>
        </p:nvSpPr>
        <p:spPr>
          <a:xfrm>
            <a:off x="2203450" y="2911475"/>
            <a:ext cx="15392400" cy="2215991"/>
          </a:xfrm>
        </p:spPr>
        <p:txBody>
          <a:bodyPr wrap="square" lIns="0" tIns="0" rIns="0" bIns="0" anchor="t">
            <a:spAutoFit/>
          </a:bodyPr>
          <a:lstStyle/>
          <a:p>
            <a:pPr algn="just"/>
            <a:r>
              <a:rPr lang="es-ES_tradnl" sz="3600" dirty="0">
                <a:latin typeface="Arial"/>
                <a:cs typeface="Arial"/>
              </a:rPr>
              <a:t>En este módulo se explicará que es Django y parte de su estructura.  Esto es elemental comprenderlo  para trabajan con este Framework, en los siguientes módulos se entrará en detalle con tareas específicas a realizar con Django para la construcción de un sistema que corre en un servidor. </a:t>
            </a:r>
            <a:endParaRPr lang="es-CL" dirty="0"/>
          </a:p>
        </p:txBody>
      </p:sp>
      <p:pic>
        <p:nvPicPr>
          <p:cNvPr id="4" name="Imagen 3">
            <a:extLst>
              <a:ext uri="{FF2B5EF4-FFF2-40B4-BE49-F238E27FC236}">
                <a16:creationId xmlns:a16="http://schemas.microsoft.com/office/drawing/2014/main" id="{25F30FEF-2747-ECD8-988F-F58C5E777C75}"/>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204217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CONTENIDOS</a:t>
            </a:r>
            <a:endParaRPr lang="es-CL" dirty="0"/>
          </a:p>
        </p:txBody>
      </p:sp>
      <p:sp>
        <p:nvSpPr>
          <p:cNvPr id="3" name="Marcador de texto 2"/>
          <p:cNvSpPr>
            <a:spLocks noGrp="1"/>
          </p:cNvSpPr>
          <p:nvPr>
            <p:ph type="body" sz="quarter" idx="12"/>
          </p:nvPr>
        </p:nvSpPr>
        <p:spPr>
          <a:xfrm>
            <a:off x="2016124" y="3368675"/>
            <a:ext cx="18087976" cy="4739759"/>
          </a:xfrm>
        </p:spPr>
        <p:txBody>
          <a:bodyPr/>
          <a:lstStyle/>
          <a:p>
            <a:pPr algn="just"/>
            <a:endParaRPr lang="es-ES_tradnl" sz="3600" dirty="0"/>
          </a:p>
          <a:p>
            <a:pPr marL="342900" indent="-342900" algn="just">
              <a:buFont typeface="Arial" panose="020B0604020202020204" pitchFamily="34" charset="0"/>
              <a:buChar char="•"/>
            </a:pPr>
            <a:r>
              <a:rPr lang="es-ES_tradnl" sz="3600" dirty="0"/>
              <a:t>¿Qué es Django?</a:t>
            </a:r>
          </a:p>
          <a:p>
            <a:pPr marL="342900" indent="-342900" algn="just">
              <a:buFont typeface="Arial" panose="020B0604020202020204" pitchFamily="34" charset="0"/>
              <a:buChar char="•"/>
            </a:pPr>
            <a:r>
              <a:rPr lang="es-ES_tradnl" sz="3600" dirty="0"/>
              <a:t>MVT</a:t>
            </a:r>
          </a:p>
          <a:p>
            <a:pPr marL="342900" indent="-342900" algn="just">
              <a:buFont typeface="Arial" panose="020B0604020202020204" pitchFamily="34" charset="0"/>
              <a:buChar char="•"/>
            </a:pPr>
            <a:r>
              <a:rPr lang="es-ES_tradnl" sz="3600" dirty="0"/>
              <a:t>Settings.py</a:t>
            </a:r>
          </a:p>
          <a:p>
            <a:pPr marL="342900" indent="-342900" algn="just">
              <a:buFont typeface="Arial" panose="020B0604020202020204" pitchFamily="34" charset="0"/>
              <a:buChar char="•"/>
            </a:pPr>
            <a:r>
              <a:rPr lang="es-ES_tradnl" sz="3600" dirty="0"/>
              <a:t>Urls.py</a:t>
            </a:r>
          </a:p>
          <a:p>
            <a:pPr marL="342900" indent="-342900" algn="just">
              <a:buFont typeface="Arial" panose="020B0604020202020204" pitchFamily="34" charset="0"/>
              <a:buChar char="•"/>
            </a:pPr>
            <a:r>
              <a:rPr lang="es-ES_tradnl" sz="3600" dirty="0"/>
              <a:t>Aplicaciones.</a:t>
            </a:r>
          </a:p>
          <a:p>
            <a:pPr marL="342900" indent="-342900" algn="just">
              <a:buFont typeface="Arial" panose="020B0604020202020204" pitchFamily="34" charset="0"/>
              <a:buChar char="•"/>
            </a:pPr>
            <a:endParaRPr lang="es-ES_tradnl" sz="3600" dirty="0"/>
          </a:p>
          <a:p>
            <a:pPr marL="342900" indent="-342900" algn="just">
              <a:buFont typeface="Arial" panose="020B0604020202020204" pitchFamily="34" charset="0"/>
              <a:buChar char="•"/>
            </a:pPr>
            <a:endParaRPr lang="es-ES_tradnl" sz="3600" dirty="0"/>
          </a:p>
          <a:p>
            <a:pPr marL="342900" indent="-342900" algn="just">
              <a:buFont typeface="Arial" panose="020B0604020202020204" pitchFamily="34" charset="0"/>
              <a:buChar char="•"/>
            </a:pPr>
            <a:endParaRPr lang="es-CL" dirty="0"/>
          </a:p>
        </p:txBody>
      </p:sp>
      <p:pic>
        <p:nvPicPr>
          <p:cNvPr id="4" name="Imagen 3">
            <a:extLst>
              <a:ext uri="{FF2B5EF4-FFF2-40B4-BE49-F238E27FC236}">
                <a16:creationId xmlns:a16="http://schemas.microsoft.com/office/drawing/2014/main" id="{2583A5D8-56C4-090E-F7C8-B1F87E572402}"/>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414800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¿QUÉ ES DJANGO?</a:t>
            </a:r>
            <a:endParaRPr lang="es-CL" dirty="0"/>
          </a:p>
        </p:txBody>
      </p:sp>
      <p:sp>
        <p:nvSpPr>
          <p:cNvPr id="3" name="Marcador de texto 2"/>
          <p:cNvSpPr>
            <a:spLocks noGrp="1"/>
          </p:cNvSpPr>
          <p:nvPr>
            <p:ph type="body" sz="quarter" idx="12"/>
          </p:nvPr>
        </p:nvSpPr>
        <p:spPr>
          <a:xfrm>
            <a:off x="2203450" y="2911475"/>
            <a:ext cx="15392400" cy="5539978"/>
          </a:xfrm>
        </p:spPr>
        <p:txBody>
          <a:bodyPr wrap="square" lIns="0" tIns="0" rIns="0" bIns="0" anchor="t">
            <a:spAutoFit/>
          </a:bodyPr>
          <a:lstStyle/>
          <a:p>
            <a:pPr algn="just"/>
            <a:r>
              <a:rPr lang="es-ES" sz="3600" b="0" i="0" dirty="0">
                <a:solidFill>
                  <a:srgbClr val="1B1B1B"/>
                </a:solidFill>
                <a:effectLst/>
                <a:latin typeface="Arial"/>
                <a:cs typeface="Arial"/>
              </a:rPr>
              <a:t>Django es un framework de Python para realizar desarrollo web, es flexible y muy popular. Django es un </a:t>
            </a:r>
            <a:r>
              <a:rPr lang="es-ES" sz="3600" dirty="0">
                <a:solidFill>
                  <a:srgbClr val="1B1B1B"/>
                </a:solidFill>
                <a:latin typeface="Arial"/>
                <a:cs typeface="Arial"/>
              </a:rPr>
              <a:t>Framework</a:t>
            </a:r>
            <a:r>
              <a:rPr lang="es-ES" sz="3600" b="0" i="0" dirty="0">
                <a:solidFill>
                  <a:srgbClr val="1B1B1B"/>
                </a:solidFill>
                <a:effectLst/>
                <a:latin typeface="Arial"/>
                <a:cs typeface="Arial"/>
              </a:rPr>
              <a:t> web de alto nivel que permite el desarrollo rápido de sitios web seguros y mantenibles, utilizando lenguaje Python. Desarrollado por programadores experimentados, Django se encarga de gran parte de las complicaciones del desarrollo web, por lo que puedes concentrarte en escribir tu aplicación sin necesidad de reinventar la rueda. Es gratuito y de código abierto, tiene una comunidad próspera y activa, una gran documentación y muchas opciones de soporte gratuito y de pago.</a:t>
            </a:r>
            <a:endParaRPr lang="es-ES" sz="3600" dirty="0">
              <a:latin typeface="Arial"/>
              <a:cs typeface="Arial"/>
            </a:endParaRPr>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3099062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MVT</a:t>
            </a:r>
            <a:endParaRPr lang="es-CL" dirty="0"/>
          </a:p>
        </p:txBody>
      </p:sp>
      <p:sp>
        <p:nvSpPr>
          <p:cNvPr id="3" name="Marcador de texto 2"/>
          <p:cNvSpPr>
            <a:spLocks noGrp="1"/>
          </p:cNvSpPr>
          <p:nvPr>
            <p:ph type="body" sz="quarter" idx="12"/>
          </p:nvPr>
        </p:nvSpPr>
        <p:spPr>
          <a:xfrm>
            <a:off x="2203450" y="2911476"/>
            <a:ext cx="15392400" cy="1752600"/>
          </a:xfrm>
        </p:spPr>
        <p:txBody>
          <a:bodyPr/>
          <a:lstStyle/>
          <a:p>
            <a:pPr algn="just"/>
            <a:r>
              <a:rPr lang="es-ES" sz="3600" dirty="0"/>
              <a:t>Django sigue la arquitectura Modelo-Plantilla-Vista (MVT). MVT es un patrón de diseño que comprende componentes clave: modelo, vista y plantilla.</a:t>
            </a:r>
          </a:p>
          <a:p>
            <a:pPr algn="just"/>
            <a:endParaRPr lang="es-ES" sz="3600" dirty="0"/>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7" name="Imagen 6">
            <a:extLst>
              <a:ext uri="{FF2B5EF4-FFF2-40B4-BE49-F238E27FC236}">
                <a16:creationId xmlns:a16="http://schemas.microsoft.com/office/drawing/2014/main" id="{D58A0BBF-CB85-F0AE-28FA-391DAC281CF1}"/>
              </a:ext>
            </a:extLst>
          </p:cNvPr>
          <p:cNvPicPr>
            <a:picLocks noChangeAspect="1"/>
          </p:cNvPicPr>
          <p:nvPr/>
        </p:nvPicPr>
        <p:blipFill>
          <a:blip r:embed="rId3"/>
          <a:stretch>
            <a:fillRect/>
          </a:stretch>
        </p:blipFill>
        <p:spPr>
          <a:xfrm>
            <a:off x="3133381" y="4968875"/>
            <a:ext cx="13837337" cy="3738563"/>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47310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MVT</a:t>
            </a:r>
            <a:endParaRPr lang="es-CL" dirty="0"/>
          </a:p>
        </p:txBody>
      </p:sp>
      <p:sp>
        <p:nvSpPr>
          <p:cNvPr id="3" name="Marcador de texto 2"/>
          <p:cNvSpPr>
            <a:spLocks noGrp="1"/>
          </p:cNvSpPr>
          <p:nvPr>
            <p:ph type="body" sz="quarter" idx="12"/>
          </p:nvPr>
        </p:nvSpPr>
        <p:spPr>
          <a:xfrm>
            <a:off x="2203450" y="2911475"/>
            <a:ext cx="15392400" cy="6093976"/>
          </a:xfrm>
        </p:spPr>
        <p:txBody>
          <a:bodyPr/>
          <a:lstStyle/>
          <a:p>
            <a:pPr algn="just"/>
            <a:r>
              <a:rPr lang="es-ES" sz="3600" dirty="0"/>
              <a:t>El modelo es un componente de acceso a los datos que te ayuda a manejar la base de datos y la lógica relacionada con los datos.</a:t>
            </a:r>
          </a:p>
          <a:p>
            <a:pPr algn="just"/>
            <a:endParaRPr lang="es-ES" sz="3600" dirty="0"/>
          </a:p>
          <a:p>
            <a:pPr algn="just"/>
            <a:r>
              <a:rPr lang="es-ES" sz="3600" dirty="0"/>
              <a:t>La vista ayuda a ejecutar tu lógica de negocio, interactúa con los modelos que llevan los datos y renderiza las plantillas.</a:t>
            </a:r>
          </a:p>
          <a:p>
            <a:pPr algn="just"/>
            <a:endParaRPr lang="es-ES" sz="3600" dirty="0"/>
          </a:p>
          <a:p>
            <a:pPr algn="just"/>
            <a:r>
              <a:rPr lang="es-ES" sz="3600" dirty="0"/>
              <a:t>La plantilla es la capa de presentación que gestiona la interfaz de usuario.</a:t>
            </a:r>
          </a:p>
          <a:p>
            <a:pPr algn="just"/>
            <a:endParaRPr lang="es-ES" sz="3600" dirty="0"/>
          </a:p>
          <a:p>
            <a:pPr algn="just"/>
            <a:r>
              <a:rPr lang="es-ES" sz="3600" dirty="0"/>
              <a:t>En Django MVT, el archivo de plantilla que contiene Django Template Language y HTML facilita la creación de sitios dinámicos.</a:t>
            </a:r>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1049969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SETTINGS.PY</a:t>
            </a:r>
            <a:endParaRPr lang="es-CL" dirty="0"/>
          </a:p>
        </p:txBody>
      </p:sp>
      <p:sp>
        <p:nvSpPr>
          <p:cNvPr id="3" name="Marcador de texto 2"/>
          <p:cNvSpPr>
            <a:spLocks noGrp="1"/>
          </p:cNvSpPr>
          <p:nvPr>
            <p:ph type="body" sz="quarter" idx="12"/>
          </p:nvPr>
        </p:nvSpPr>
        <p:spPr>
          <a:xfrm>
            <a:off x="2203450" y="2911475"/>
            <a:ext cx="15392400" cy="3323987"/>
          </a:xfrm>
        </p:spPr>
        <p:txBody>
          <a:bodyPr/>
          <a:lstStyle/>
          <a:p>
            <a:pPr algn="just"/>
            <a:r>
              <a:rPr lang="es-ES" sz="3600" dirty="0"/>
              <a:t>Parte clave del Framework MVT es el archivo Settings.py.  En la imagen se destaca la línea donde se agrega una nueva aplicación (previamente creada con el comando correspondiente).  En este archivo se configura la base de datos a usar, carpetas estáticas (Static), rutas para la carpeta de archivos de imágenes de la base de datos (Media), email, idioma, etc.   </a:t>
            </a:r>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5" name="Imagen 4">
            <a:extLst>
              <a:ext uri="{FF2B5EF4-FFF2-40B4-BE49-F238E27FC236}">
                <a16:creationId xmlns:a16="http://schemas.microsoft.com/office/drawing/2014/main" id="{C5EE68BA-D986-CEA3-0399-DBF8D951ED78}"/>
              </a:ext>
            </a:extLst>
          </p:cNvPr>
          <p:cNvPicPr>
            <a:picLocks noChangeAspect="1"/>
          </p:cNvPicPr>
          <p:nvPr/>
        </p:nvPicPr>
        <p:blipFill>
          <a:blip r:embed="rId3"/>
          <a:stretch>
            <a:fillRect/>
          </a:stretch>
        </p:blipFill>
        <p:spPr>
          <a:xfrm>
            <a:off x="4775024" y="6035675"/>
            <a:ext cx="10554051" cy="3799979"/>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535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URLS.PY</a:t>
            </a:r>
            <a:endParaRPr lang="es-CL" dirty="0"/>
          </a:p>
        </p:txBody>
      </p:sp>
      <p:sp>
        <p:nvSpPr>
          <p:cNvPr id="3" name="Marcador de texto 2"/>
          <p:cNvSpPr>
            <a:spLocks noGrp="1"/>
          </p:cNvSpPr>
          <p:nvPr>
            <p:ph type="body" sz="quarter" idx="12"/>
          </p:nvPr>
        </p:nvSpPr>
        <p:spPr>
          <a:xfrm>
            <a:off x="2203450" y="2911475"/>
            <a:ext cx="15392400" cy="3323987"/>
          </a:xfrm>
        </p:spPr>
        <p:txBody>
          <a:bodyPr wrap="square" lIns="0" tIns="0" rIns="0" bIns="0" anchor="t">
            <a:spAutoFit/>
          </a:bodyPr>
          <a:lstStyle/>
          <a:p>
            <a:pPr algn="just"/>
            <a:r>
              <a:rPr lang="es-ES" sz="3600" dirty="0">
                <a:latin typeface="Arial"/>
                <a:cs typeface="Arial"/>
              </a:rPr>
              <a:t>En el archivo urls.py se escriben las rutas que va a reconocer Django para la ejecución de funciones y su respectiva página HTML.  La imagen destaca el path donde se indica que cualquier referencia a elementos que pertenezcan a “alumnos” se resolverá en un archivo de la aplicación alumnos llamado alumnos.urls.</a:t>
            </a:r>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5" name="Imagen 4">
            <a:extLst>
              <a:ext uri="{FF2B5EF4-FFF2-40B4-BE49-F238E27FC236}">
                <a16:creationId xmlns:a16="http://schemas.microsoft.com/office/drawing/2014/main" id="{9DD504E6-8F4D-62B7-8EFB-9C386E3C2536}"/>
              </a:ext>
            </a:extLst>
          </p:cNvPr>
          <p:cNvPicPr>
            <a:picLocks noChangeAspect="1"/>
          </p:cNvPicPr>
          <p:nvPr/>
        </p:nvPicPr>
        <p:blipFill>
          <a:blip r:embed="rId3"/>
          <a:stretch>
            <a:fillRect/>
          </a:stretch>
        </p:blipFill>
        <p:spPr>
          <a:xfrm>
            <a:off x="4184650" y="6416675"/>
            <a:ext cx="13004047" cy="3429000"/>
          </a:xfrm>
          <a:prstGeom prst="rect">
            <a:avLst/>
          </a:prstGeom>
          <a:solidFill>
            <a:schemeClr val="tx1">
              <a:lumMod val="75000"/>
              <a:lumOff val="25000"/>
            </a:schemeClr>
          </a:solid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41086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APLICACIONES</a:t>
            </a:r>
            <a:endParaRPr lang="es-CL" dirty="0"/>
          </a:p>
        </p:txBody>
      </p:sp>
      <p:sp>
        <p:nvSpPr>
          <p:cNvPr id="3" name="Marcador de texto 2"/>
          <p:cNvSpPr>
            <a:spLocks noGrp="1"/>
          </p:cNvSpPr>
          <p:nvPr>
            <p:ph type="body" sz="quarter" idx="12"/>
          </p:nvPr>
        </p:nvSpPr>
        <p:spPr>
          <a:xfrm>
            <a:off x="2203450" y="2911475"/>
            <a:ext cx="15392400" cy="4985980"/>
          </a:xfrm>
        </p:spPr>
        <p:txBody>
          <a:bodyPr wrap="square" lIns="0" tIns="0" rIns="0" bIns="0" anchor="t">
            <a:spAutoFit/>
          </a:bodyPr>
          <a:lstStyle/>
          <a:p>
            <a:pPr algn="just"/>
            <a:r>
              <a:rPr lang="es-ES" sz="3600" dirty="0"/>
              <a:t>Django permite agregar “aplicaciones” (soluciones programadas por usted). Estas App tienen un conjunto de archivos con funciones específicas que tienen que ver con el Framework MVT.  En estos archivos se programan funciones de rutas,  modelos, asignación de modelos al administrador, formularios, etc.</a:t>
            </a:r>
          </a:p>
          <a:p>
            <a:pPr algn="just"/>
            <a:endParaRPr lang="es-ES" sz="3600" dirty="0"/>
          </a:p>
          <a:p>
            <a:pPr algn="just"/>
            <a:r>
              <a:rPr lang="es-ES" sz="3600" dirty="0">
                <a:latin typeface="Arial"/>
                <a:cs typeface="Arial"/>
              </a:rPr>
              <a:t>A continuación, se describen los archivos de una aplicación.</a:t>
            </a:r>
          </a:p>
          <a:p>
            <a:pPr algn="just"/>
            <a:endParaRPr lang="es-ES" sz="3600" dirty="0"/>
          </a:p>
          <a:p>
            <a:pPr algn="just"/>
            <a:r>
              <a:rPr lang="es-ES" sz="3600" dirty="0"/>
              <a:t> </a:t>
            </a:r>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1402979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7e326ec-e75a-44cf-ab99-a84221681e58">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B5B75D4D117AD34992BEA64BC812A0C3" ma:contentTypeVersion="10" ma:contentTypeDescription="Crear nuevo documento." ma:contentTypeScope="" ma:versionID="863abe8e4445a4219002ef0e2fa49975">
  <xsd:schema xmlns:xsd="http://www.w3.org/2001/XMLSchema" xmlns:xs="http://www.w3.org/2001/XMLSchema" xmlns:p="http://schemas.microsoft.com/office/2006/metadata/properties" xmlns:ns2="97e326ec-e75a-44cf-ab99-a84221681e58" xmlns:ns3="896d676a-77ec-4696-9592-30e71512d6b5" targetNamespace="http://schemas.microsoft.com/office/2006/metadata/properties" ma:root="true" ma:fieldsID="0277f73b66585d7c92c94cf4002b1b61" ns2:_="" ns3:_="">
    <xsd:import namespace="97e326ec-e75a-44cf-ab99-a84221681e58"/>
    <xsd:import namespace="896d676a-77ec-4696-9592-30e71512d6b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DateTaken" minOccurs="0"/>
                <xsd:element ref="ns2:lcf76f155ced4ddcb4097134ff3c332f"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e326ec-e75a-44cf-ab99-a84221681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6d676a-77ec-4696-9592-30e71512d6b5"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 ds:uri="97e326ec-e75a-44cf-ab99-a84221681e58"/>
  </ds:schemaRefs>
</ds:datastoreItem>
</file>

<file path=customXml/itemProps2.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3.xml><?xml version="1.0" encoding="utf-8"?>
<ds:datastoreItem xmlns:ds="http://schemas.openxmlformats.org/officeDocument/2006/customXml" ds:itemID="{FE33FECC-DF4C-4BB1-8C41-498AF1D9D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e326ec-e75a-44cf-ab99-a84221681e58"/>
    <ds:schemaRef ds:uri="896d676a-77ec-4696-9592-30e71512d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3396</TotalTime>
  <Words>635</Words>
  <Application>Microsoft Office PowerPoint</Application>
  <PresentationFormat>Personalizado</PresentationFormat>
  <Paragraphs>50</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Cristian Orlando Garcia Gutierrez</cp:lastModifiedBy>
  <cp:revision>129</cp:revision>
  <dcterms:created xsi:type="dcterms:W3CDTF">2021-04-02T01:36:00Z</dcterms:created>
  <dcterms:modified xsi:type="dcterms:W3CDTF">2023-01-05T01:32:18Z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0x010100B5B75D4D117AD34992BEA64BC812A0C3</vt:lpwstr>
  </property>
  <property fmtid="{D5CDD505-2E9C-101B-9397-08002B2CF9AE}" pid="6" name="MediaServiceImageTags">
    <vt:lpwstr/>
  </property>
</Properties>
</file>