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5"/>
  </p:notesMasterIdLst>
  <p:handoutMasterIdLst>
    <p:handoutMasterId r:id="rId26"/>
  </p:handoutMasterIdLst>
  <p:sldIdLst>
    <p:sldId id="267" r:id="rId5"/>
    <p:sldId id="277" r:id="rId6"/>
    <p:sldId id="296" r:id="rId7"/>
    <p:sldId id="301" r:id="rId8"/>
    <p:sldId id="303" r:id="rId9"/>
    <p:sldId id="304" r:id="rId10"/>
    <p:sldId id="314" r:id="rId11"/>
    <p:sldId id="315" r:id="rId12"/>
    <p:sldId id="302" r:id="rId13"/>
    <p:sldId id="305" r:id="rId14"/>
    <p:sldId id="306" r:id="rId15"/>
    <p:sldId id="307" r:id="rId16"/>
    <p:sldId id="293" r:id="rId17"/>
    <p:sldId id="308" r:id="rId18"/>
    <p:sldId id="309" r:id="rId19"/>
    <p:sldId id="310" r:id="rId20"/>
    <p:sldId id="311" r:id="rId21"/>
    <p:sldId id="312" r:id="rId22"/>
    <p:sldId id="313" r:id="rId23"/>
    <p:sldId id="316" r:id="rId24"/>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DE2"/>
    <a:srgbClr val="C9D11E"/>
    <a:srgbClr val="9EA4A8"/>
    <a:srgbClr val="E60C7E"/>
    <a:srgbClr val="434342"/>
    <a:srgbClr val="EB7A2C"/>
    <a:srgbClr val="D52155"/>
    <a:srgbClr val="D6833D"/>
    <a:srgbClr val="00A9D8"/>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220CEA-8F8C-4D5C-94C9-4BF9845C427F}" v="53" dt="2023-01-05T13:04:44.15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30"/>
    <p:restoredTop sz="94607"/>
  </p:normalViewPr>
  <p:slideViewPr>
    <p:cSldViewPr>
      <p:cViewPr varScale="1">
        <p:scale>
          <a:sx n="47" d="100"/>
          <a:sy n="47" d="100"/>
        </p:scale>
        <p:origin x="1051" y="72"/>
      </p:cViewPr>
      <p:guideLst>
        <p:guide orient="horz" pos="2880"/>
        <p:guide pos="2160"/>
      </p:guideLst>
    </p:cSldViewPr>
  </p:slideViewPr>
  <p:notesTextViewPr>
    <p:cViewPr>
      <p:scale>
        <a:sx n="100" d="100"/>
        <a:sy n="100" d="100"/>
      </p:scale>
      <p:origin x="0" y="0"/>
    </p:cViewPr>
  </p:notesText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mela Menares A." userId="S::pmenaresa@duoc.cl::a95b9275-3465-4317-aedc-8c1ab3c21493" providerId="AD" clId="Web-{FA220CEA-8F8C-4D5C-94C9-4BF9845C427F}"/>
    <pc:docChg chg="addSld delSld modSld">
      <pc:chgData name="Pamela Menares A." userId="S::pmenaresa@duoc.cl::a95b9275-3465-4317-aedc-8c1ab3c21493" providerId="AD" clId="Web-{FA220CEA-8F8C-4D5C-94C9-4BF9845C427F}" dt="2023-01-05T13:04:44.154" v="25" actId="1076"/>
      <pc:docMkLst>
        <pc:docMk/>
      </pc:docMkLst>
      <pc:sldChg chg="modSp">
        <pc:chgData name="Pamela Menares A." userId="S::pmenaresa@duoc.cl::a95b9275-3465-4317-aedc-8c1ab3c21493" providerId="AD" clId="Web-{FA220CEA-8F8C-4D5C-94C9-4BF9845C427F}" dt="2023-01-05T13:04:44.154" v="25" actId="1076"/>
        <pc:sldMkLst>
          <pc:docMk/>
          <pc:sldMk cId="4122261599" sldId="267"/>
        </pc:sldMkLst>
        <pc:spChg chg="mod">
          <ac:chgData name="Pamela Menares A." userId="S::pmenaresa@duoc.cl::a95b9275-3465-4317-aedc-8c1ab3c21493" providerId="AD" clId="Web-{FA220CEA-8F8C-4D5C-94C9-4BF9845C427F}" dt="2023-01-05T13:04:44.154" v="25" actId="1076"/>
          <ac:spMkLst>
            <pc:docMk/>
            <pc:sldMk cId="4122261599" sldId="267"/>
            <ac:spMk id="2" creationId="{30352212-10B1-B041-82C3-4A69660904EC}"/>
          </ac:spMkLst>
        </pc:spChg>
      </pc:sldChg>
      <pc:sldChg chg="modSp">
        <pc:chgData name="Pamela Menares A." userId="S::pmenaresa@duoc.cl::a95b9275-3465-4317-aedc-8c1ab3c21493" providerId="AD" clId="Web-{FA220CEA-8F8C-4D5C-94C9-4BF9845C427F}" dt="2023-01-05T13:02:08.072" v="6" actId="20577"/>
        <pc:sldMkLst>
          <pc:docMk/>
          <pc:sldMk cId="1564976674" sldId="302"/>
        </pc:sldMkLst>
        <pc:spChg chg="mod">
          <ac:chgData name="Pamela Menares A." userId="S::pmenaresa@duoc.cl::a95b9275-3465-4317-aedc-8c1ab3c21493" providerId="AD" clId="Web-{FA220CEA-8F8C-4D5C-94C9-4BF9845C427F}" dt="2023-01-05T13:02:08.072" v="6" actId="20577"/>
          <ac:spMkLst>
            <pc:docMk/>
            <pc:sldMk cId="1564976674" sldId="302"/>
            <ac:spMk id="3" creationId="{00000000-0000-0000-0000-000000000000}"/>
          </ac:spMkLst>
        </pc:spChg>
      </pc:sldChg>
      <pc:sldChg chg="modSp">
        <pc:chgData name="Pamela Menares A." userId="S::pmenaresa@duoc.cl::a95b9275-3465-4317-aedc-8c1ab3c21493" providerId="AD" clId="Web-{FA220CEA-8F8C-4D5C-94C9-4BF9845C427F}" dt="2023-01-05T13:01:23.368" v="3" actId="20577"/>
        <pc:sldMkLst>
          <pc:docMk/>
          <pc:sldMk cId="3322408668" sldId="304"/>
        </pc:sldMkLst>
        <pc:spChg chg="mod">
          <ac:chgData name="Pamela Menares A." userId="S::pmenaresa@duoc.cl::a95b9275-3465-4317-aedc-8c1ab3c21493" providerId="AD" clId="Web-{FA220CEA-8F8C-4D5C-94C9-4BF9845C427F}" dt="2023-01-05T13:01:23.368" v="3" actId="20577"/>
          <ac:spMkLst>
            <pc:docMk/>
            <pc:sldMk cId="3322408668" sldId="304"/>
            <ac:spMk id="3" creationId="{00000000-0000-0000-0000-000000000000}"/>
          </ac:spMkLst>
        </pc:spChg>
      </pc:sldChg>
      <pc:sldChg chg="modSp">
        <pc:chgData name="Pamela Menares A." userId="S::pmenaresa@duoc.cl::a95b9275-3465-4317-aedc-8c1ab3c21493" providerId="AD" clId="Web-{FA220CEA-8F8C-4D5C-94C9-4BF9845C427F}" dt="2023-01-05T13:02:20.823" v="7" actId="20577"/>
        <pc:sldMkLst>
          <pc:docMk/>
          <pc:sldMk cId="3135594122" sldId="305"/>
        </pc:sldMkLst>
        <pc:spChg chg="mod">
          <ac:chgData name="Pamela Menares A." userId="S::pmenaresa@duoc.cl::a95b9275-3465-4317-aedc-8c1ab3c21493" providerId="AD" clId="Web-{FA220CEA-8F8C-4D5C-94C9-4BF9845C427F}" dt="2023-01-05T13:02:20.823" v="7" actId="20577"/>
          <ac:spMkLst>
            <pc:docMk/>
            <pc:sldMk cId="3135594122" sldId="305"/>
            <ac:spMk id="3" creationId="{00000000-0000-0000-0000-000000000000}"/>
          </ac:spMkLst>
        </pc:spChg>
      </pc:sldChg>
      <pc:sldChg chg="modSp">
        <pc:chgData name="Pamela Menares A." userId="S::pmenaresa@duoc.cl::a95b9275-3465-4317-aedc-8c1ab3c21493" providerId="AD" clId="Web-{FA220CEA-8F8C-4D5C-94C9-4BF9845C427F}" dt="2023-01-05T13:03:00.636" v="8" actId="20577"/>
        <pc:sldMkLst>
          <pc:docMk/>
          <pc:sldMk cId="1126415741" sldId="310"/>
        </pc:sldMkLst>
        <pc:spChg chg="mod">
          <ac:chgData name="Pamela Menares A." userId="S::pmenaresa@duoc.cl::a95b9275-3465-4317-aedc-8c1ab3c21493" providerId="AD" clId="Web-{FA220CEA-8F8C-4D5C-94C9-4BF9845C427F}" dt="2023-01-05T13:03:00.636" v="8" actId="20577"/>
          <ac:spMkLst>
            <pc:docMk/>
            <pc:sldMk cId="1126415741" sldId="310"/>
            <ac:spMk id="7" creationId="{1BAF1E47-A18B-74EB-78D0-01EF9DB6C28C}"/>
          </ac:spMkLst>
        </pc:spChg>
      </pc:sldChg>
      <pc:sldChg chg="modSp">
        <pc:chgData name="Pamela Menares A." userId="S::pmenaresa@duoc.cl::a95b9275-3465-4317-aedc-8c1ab3c21493" providerId="AD" clId="Web-{FA220CEA-8F8C-4D5C-94C9-4BF9845C427F}" dt="2023-01-05T13:03:14.965" v="10" actId="20577"/>
        <pc:sldMkLst>
          <pc:docMk/>
          <pc:sldMk cId="4089400251" sldId="311"/>
        </pc:sldMkLst>
        <pc:spChg chg="mod">
          <ac:chgData name="Pamela Menares A." userId="S::pmenaresa@duoc.cl::a95b9275-3465-4317-aedc-8c1ab3c21493" providerId="AD" clId="Web-{FA220CEA-8F8C-4D5C-94C9-4BF9845C427F}" dt="2023-01-05T13:03:14.965" v="10" actId="20577"/>
          <ac:spMkLst>
            <pc:docMk/>
            <pc:sldMk cId="4089400251" sldId="311"/>
            <ac:spMk id="10" creationId="{F24D637E-E60A-E264-9BE5-4B62C66F26F5}"/>
          </ac:spMkLst>
        </pc:spChg>
      </pc:sldChg>
      <pc:sldChg chg="modSp">
        <pc:chgData name="Pamela Menares A." userId="S::pmenaresa@duoc.cl::a95b9275-3465-4317-aedc-8c1ab3c21493" providerId="AD" clId="Web-{FA220CEA-8F8C-4D5C-94C9-4BF9845C427F}" dt="2023-01-05T13:03:34.293" v="12" actId="20577"/>
        <pc:sldMkLst>
          <pc:docMk/>
          <pc:sldMk cId="3025708440" sldId="313"/>
        </pc:sldMkLst>
        <pc:spChg chg="mod">
          <ac:chgData name="Pamela Menares A." userId="S::pmenaresa@duoc.cl::a95b9275-3465-4317-aedc-8c1ab3c21493" providerId="AD" clId="Web-{FA220CEA-8F8C-4D5C-94C9-4BF9845C427F}" dt="2023-01-05T13:03:34.293" v="12" actId="20577"/>
          <ac:spMkLst>
            <pc:docMk/>
            <pc:sldMk cId="3025708440" sldId="313"/>
            <ac:spMk id="9" creationId="{0FEBFC37-06CA-4EDD-BC8D-BC3459675A88}"/>
          </ac:spMkLst>
        </pc:spChg>
      </pc:sldChg>
      <pc:sldChg chg="modSp add replId">
        <pc:chgData name="Pamela Menares A." userId="S::pmenaresa@duoc.cl::a95b9275-3465-4317-aedc-8c1ab3c21493" providerId="AD" clId="Web-{FA220CEA-8F8C-4D5C-94C9-4BF9845C427F}" dt="2023-01-05T13:04:16.247" v="20" actId="14100"/>
        <pc:sldMkLst>
          <pc:docMk/>
          <pc:sldMk cId="152317411" sldId="316"/>
        </pc:sldMkLst>
        <pc:spChg chg="mod">
          <ac:chgData name="Pamela Menares A." userId="S::pmenaresa@duoc.cl::a95b9275-3465-4317-aedc-8c1ab3c21493" providerId="AD" clId="Web-{FA220CEA-8F8C-4D5C-94C9-4BF9845C427F}" dt="2023-01-05T13:04:16.247" v="20" actId="14100"/>
          <ac:spMkLst>
            <pc:docMk/>
            <pc:sldMk cId="152317411" sldId="316"/>
            <ac:spMk id="2" creationId="{30352212-10B1-B041-82C3-4A69660904EC}"/>
          </ac:spMkLst>
        </pc:spChg>
      </pc:sldChg>
      <pc:sldChg chg="add del replId">
        <pc:chgData name="Pamela Menares A." userId="S::pmenaresa@duoc.cl::a95b9275-3465-4317-aedc-8c1ab3c21493" providerId="AD" clId="Web-{FA220CEA-8F8C-4D5C-94C9-4BF9845C427F}" dt="2023-01-05T13:03:47.825" v="14"/>
        <pc:sldMkLst>
          <pc:docMk/>
          <pc:sldMk cId="2454693183" sldId="31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05-01-2023</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3616F059-D3E2-4D30-9EB0-2219C30D8EEB}" type="datetimeFigureOut">
              <a:rPr lang="es-CL" smtClean="0"/>
              <a:t>05-01-2023</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F5C51896-F43A-4A89-85A7-E812D2C08879}" type="slidenum">
              <a:rPr lang="es-CL" smtClean="0"/>
              <a:t>‹Nº›</a:t>
            </a:fld>
            <a:endParaRPr lang="es-CL"/>
          </a:p>
        </p:txBody>
      </p:sp>
    </p:spTree>
    <p:extLst>
      <p:ext uri="{BB962C8B-B14F-4D97-AF65-F5344CB8AC3E}">
        <p14:creationId xmlns:p14="http://schemas.microsoft.com/office/powerpoint/2010/main" val="3343721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dirty="0"/>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a16="http://schemas.microsoft.com/office/drawing/2014/main" id="{BEBF0785-D638-6446-9E71-B794CEB230F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1" y="828729"/>
            <a:ext cx="49466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4998572"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40" y="1258411"/>
            <a:ext cx="434340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5" y="2911475"/>
            <a:ext cx="4343400" cy="1231106"/>
          </a:xfrm>
        </p:spPr>
        <p:txBody>
          <a:bodyPr/>
          <a:lstStyle>
            <a:lvl1pPr>
              <a:defRPr sz="20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a16="http://schemas.microsoft.com/office/drawing/2014/main" id="{753FB46B-300A-F44F-AAAA-E67F66AD18C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42" name="Conector recto 41">
            <a:extLst>
              <a:ext uri="{FF2B5EF4-FFF2-40B4-BE49-F238E27FC236}">
                <a16:creationId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9B30EE24-9E48-634A-8BF4-69FBC5B32A9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C5F7328-7DFD-E94A-9B11-C8A589E6CFA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44EDDD6-797D-0C4A-ADDD-F94E27007CF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1/5/2023</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mailto:admin@example.com"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127.0.0.1:8000/admin/"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127.0.0.1:8000/alumnos/index" TargetMode="External"/><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a:xfrm>
            <a:off x="5054780" y="5790707"/>
            <a:ext cx="10693317" cy="830997"/>
          </a:xfrm>
          <a:solidFill>
            <a:srgbClr val="317DE2"/>
          </a:solidFill>
        </p:spPr>
        <p:txBody>
          <a:bodyPr wrap="square" lIns="0" tIns="0" rIns="0" bIns="0" anchor="ctr">
            <a:spAutoFit/>
          </a:bodyPr>
          <a:lstStyle/>
          <a:p>
            <a:r>
              <a:rPr lang="es-ES" dirty="0"/>
              <a:t>INTRODUCCIÓN A ORM</a:t>
            </a:r>
            <a:endParaRPr lang="es-CL" dirty="0"/>
          </a:p>
        </p:txBody>
      </p:sp>
    </p:spTree>
    <p:extLst>
      <p:ext uri="{BB962C8B-B14F-4D97-AF65-F5344CB8AC3E}">
        <p14:creationId xmlns:p14="http://schemas.microsoft.com/office/powerpoint/2010/main" val="412226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SUPER USUARIO</a:t>
            </a:r>
            <a:endParaRPr lang="es-CL" dirty="0"/>
          </a:p>
        </p:txBody>
      </p:sp>
      <p:sp>
        <p:nvSpPr>
          <p:cNvPr id="3" name="Marcador de texto 2"/>
          <p:cNvSpPr>
            <a:spLocks noGrp="1"/>
          </p:cNvSpPr>
          <p:nvPr>
            <p:ph type="body" sz="quarter" idx="12"/>
          </p:nvPr>
        </p:nvSpPr>
        <p:spPr>
          <a:xfrm>
            <a:off x="2203450" y="2911475"/>
            <a:ext cx="15392400" cy="6771084"/>
          </a:xfrm>
        </p:spPr>
        <p:txBody>
          <a:bodyPr wrap="square" lIns="0" tIns="0" rIns="0" bIns="0" anchor="t">
            <a:spAutoFit/>
          </a:bodyPr>
          <a:lstStyle/>
          <a:p>
            <a:pPr algn="just"/>
            <a:r>
              <a:rPr lang="es-ES" sz="3600" dirty="0">
                <a:latin typeface="Arial"/>
                <a:cs typeface="Arial"/>
              </a:rPr>
              <a:t>Para ingresar a la tabla alumno podemos usar el administrador de bases de datos de Django, para ello hay que crear un “Súper Usuario”.   A continuación, se indican los pasos para crear un Súper Usuario.</a:t>
            </a:r>
          </a:p>
          <a:p>
            <a:pPr algn="just"/>
            <a:endParaRPr lang="es-ES" sz="3600" dirty="0"/>
          </a:p>
          <a:p>
            <a:pPr algn="just"/>
            <a:r>
              <a:rPr lang="es-ES" sz="3600" dirty="0"/>
              <a:t>Paso 1:   python manage.py createsuperuser</a:t>
            </a:r>
          </a:p>
          <a:p>
            <a:pPr algn="just"/>
            <a:r>
              <a:rPr lang="es-ES" sz="3600" dirty="0"/>
              <a:t>Paso 2:   Username: admin</a:t>
            </a:r>
          </a:p>
          <a:p>
            <a:pPr algn="just"/>
            <a:r>
              <a:rPr lang="es-ES" sz="3600" dirty="0"/>
              <a:t>Paso 3:   </a:t>
            </a:r>
            <a:r>
              <a:rPr lang="en-US" sz="3600" dirty="0"/>
              <a:t>Email address: </a:t>
            </a:r>
            <a:r>
              <a:rPr lang="en-US" sz="3600" dirty="0">
                <a:hlinkClick r:id="rId2"/>
              </a:rPr>
              <a:t>admin@example.com</a:t>
            </a:r>
            <a:endParaRPr lang="en-US" sz="3600" dirty="0"/>
          </a:p>
          <a:p>
            <a:pPr algn="just"/>
            <a:r>
              <a:rPr lang="en-US" sz="3600" dirty="0"/>
              <a:t>Paso 4:   Agregar contraseña</a:t>
            </a:r>
          </a:p>
          <a:p>
            <a:pPr algn="just"/>
            <a:endParaRPr lang="en-US" sz="3600" dirty="0"/>
          </a:p>
          <a:p>
            <a:pPr algn="just"/>
            <a:endParaRPr lang="en-US" sz="3600" dirty="0"/>
          </a:p>
          <a:p>
            <a:pPr algn="just"/>
            <a:r>
              <a:rPr lang="en-US" sz="3600" dirty="0"/>
              <a:t>  </a:t>
            </a:r>
            <a:endParaRPr lang="es-ES" sz="3600" dirty="0"/>
          </a:p>
          <a:p>
            <a:pPr algn="just"/>
            <a:r>
              <a:rPr lang="es-ES_tradnl" sz="3600" dirty="0"/>
              <a:t>  </a:t>
            </a:r>
            <a:r>
              <a:rPr lang="es-ES_tradnl" sz="4400" b="1" dirty="0">
                <a:solidFill>
                  <a:schemeClr val="accent5">
                    <a:lumMod val="75000"/>
                  </a:schemeClr>
                </a:solidFill>
              </a:rPr>
              <a:t>Listo!</a:t>
            </a:r>
            <a:endParaRPr lang="es-ES_tradnl" sz="3600" b="1" dirty="0">
              <a:solidFill>
                <a:schemeClr val="accent5">
                  <a:lumMod val="75000"/>
                </a:schemeClr>
              </a:solidFill>
            </a:endParaRPr>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3"/>
          <a:stretch>
            <a:fillRect/>
          </a:stretch>
        </p:blipFill>
        <p:spPr>
          <a:xfrm>
            <a:off x="16681450" y="716735"/>
            <a:ext cx="1559216" cy="975836"/>
          </a:xfrm>
          <a:prstGeom prst="rect">
            <a:avLst/>
          </a:prstGeom>
          <a:ln>
            <a:solidFill>
              <a:schemeClr val="tx1">
                <a:lumMod val="65000"/>
                <a:lumOff val="35000"/>
              </a:schemeClr>
            </a:solidFill>
          </a:ln>
        </p:spPr>
      </p:pic>
      <p:pic>
        <p:nvPicPr>
          <p:cNvPr id="9" name="Imagen 8">
            <a:extLst>
              <a:ext uri="{FF2B5EF4-FFF2-40B4-BE49-F238E27FC236}">
                <a16:creationId xmlns:a16="http://schemas.microsoft.com/office/drawing/2014/main" id="{ABE741B1-2785-F4A4-5E8C-A797821E4E10}"/>
              </a:ext>
            </a:extLst>
          </p:cNvPr>
          <p:cNvPicPr>
            <a:picLocks noChangeAspect="1"/>
          </p:cNvPicPr>
          <p:nvPr/>
        </p:nvPicPr>
        <p:blipFill>
          <a:blip r:embed="rId4"/>
          <a:stretch>
            <a:fillRect/>
          </a:stretch>
        </p:blipFill>
        <p:spPr>
          <a:xfrm>
            <a:off x="8451850" y="6873875"/>
            <a:ext cx="6550819" cy="1600200"/>
          </a:xfrm>
          <a:prstGeom prst="rect">
            <a:avLst/>
          </a:prstGeom>
        </p:spPr>
      </p:pic>
    </p:spTree>
    <p:extLst>
      <p:ext uri="{BB962C8B-B14F-4D97-AF65-F5344CB8AC3E}">
        <p14:creationId xmlns:p14="http://schemas.microsoft.com/office/powerpoint/2010/main" val="3135594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DJANGO ADMINISTRACIÓN</a:t>
            </a:r>
            <a:endParaRPr lang="es-CL" dirty="0"/>
          </a:p>
        </p:txBody>
      </p:sp>
      <p:sp>
        <p:nvSpPr>
          <p:cNvPr id="3" name="Marcador de texto 2"/>
          <p:cNvSpPr>
            <a:spLocks noGrp="1"/>
          </p:cNvSpPr>
          <p:nvPr>
            <p:ph type="body" sz="quarter" idx="12"/>
          </p:nvPr>
        </p:nvSpPr>
        <p:spPr>
          <a:xfrm>
            <a:off x="2203450" y="2911475"/>
            <a:ext cx="15392400" cy="6771084"/>
          </a:xfrm>
        </p:spPr>
        <p:txBody>
          <a:bodyPr/>
          <a:lstStyle/>
          <a:p>
            <a:pPr algn="just"/>
            <a:r>
              <a:rPr lang="es-CL" sz="3600" dirty="0"/>
              <a:t>Ahora</a:t>
            </a:r>
            <a:r>
              <a:rPr lang="en-US" sz="3600" dirty="0"/>
              <a:t> que </a:t>
            </a:r>
            <a:r>
              <a:rPr lang="es-CL" sz="3600" dirty="0"/>
              <a:t>tenemos</a:t>
            </a:r>
            <a:r>
              <a:rPr lang="en-US" sz="3600" dirty="0"/>
              <a:t> un super </a:t>
            </a:r>
            <a:r>
              <a:rPr lang="es-CL" sz="3600" dirty="0"/>
              <a:t>usuario</a:t>
            </a:r>
            <a:r>
              <a:rPr lang="en-US" sz="3600" dirty="0"/>
              <a:t> “admin” </a:t>
            </a:r>
            <a:r>
              <a:rPr lang="es-CL" sz="3600" dirty="0"/>
              <a:t>podemos ingresar a la administración de las bases de datos y buscar las tablas disponibles.  </a:t>
            </a:r>
          </a:p>
          <a:p>
            <a:pPr algn="just"/>
            <a:endParaRPr lang="es-CL" sz="3600" dirty="0"/>
          </a:p>
          <a:p>
            <a:pPr algn="just"/>
            <a:r>
              <a:rPr lang="es-CL" sz="3600" dirty="0"/>
              <a:t>Primero debes ejecutar el servidor de Django:</a:t>
            </a:r>
          </a:p>
          <a:p>
            <a:pPr algn="just"/>
            <a:endParaRPr lang="es-CL" sz="3600" dirty="0"/>
          </a:p>
          <a:p>
            <a:pPr algn="just"/>
            <a:r>
              <a:rPr lang="es-CL" sz="3600" b="1" i="1" dirty="0"/>
              <a:t>python manage.py runserver</a:t>
            </a:r>
          </a:p>
          <a:p>
            <a:pPr algn="just"/>
            <a:endParaRPr lang="en-US" sz="3600" dirty="0"/>
          </a:p>
          <a:p>
            <a:pPr algn="just"/>
            <a:r>
              <a:rPr lang="es-CL" sz="3600" dirty="0"/>
              <a:t>Luego debes ir a tu navegador y escribir la siguiente dirección:</a:t>
            </a:r>
          </a:p>
          <a:p>
            <a:pPr algn="just"/>
            <a:endParaRPr lang="es-CL" sz="3600" dirty="0"/>
          </a:p>
          <a:p>
            <a:pPr algn="just"/>
            <a:r>
              <a:rPr lang="es-CL" sz="3200" b="0" i="0" u="none" strike="noStrike" dirty="0">
                <a:effectLst/>
                <a:latin typeface="Roboto" panose="02000000000000000000" pitchFamily="2" charset="0"/>
                <a:hlinkClick r:id="rId2"/>
              </a:rPr>
              <a:t>http://127.0.0.1:8000/admin/</a:t>
            </a:r>
            <a:r>
              <a:rPr lang="es-CL" sz="3600" dirty="0"/>
              <a:t>  </a:t>
            </a:r>
          </a:p>
          <a:p>
            <a:pPr algn="just"/>
            <a:endParaRPr lang="en-US" sz="3600" dirty="0"/>
          </a:p>
          <a:p>
            <a:pPr algn="just"/>
            <a:r>
              <a:rPr lang="es-ES_tradnl" sz="3600" dirty="0"/>
              <a:t>  </a:t>
            </a:r>
            <a:endParaRPr lang="es-ES_tradnl" sz="3600" b="1" dirty="0">
              <a:solidFill>
                <a:schemeClr val="accent5">
                  <a:lumMod val="75000"/>
                </a:schemeClr>
              </a:solidFill>
            </a:endParaRPr>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3"/>
          <a:stretch>
            <a:fillRect/>
          </a:stretch>
        </p:blipFill>
        <p:spPr>
          <a:xfrm>
            <a:off x="16681450" y="716735"/>
            <a:ext cx="1559216" cy="975836"/>
          </a:xfrm>
          <a:prstGeom prst="rect">
            <a:avLst/>
          </a:prstGeom>
          <a:ln>
            <a:solidFill>
              <a:schemeClr val="tx1">
                <a:lumMod val="65000"/>
                <a:lumOff val="35000"/>
              </a:schemeClr>
            </a:solidFill>
          </a:ln>
        </p:spPr>
      </p:pic>
    </p:spTree>
    <p:extLst>
      <p:ext uri="{BB962C8B-B14F-4D97-AF65-F5344CB8AC3E}">
        <p14:creationId xmlns:p14="http://schemas.microsoft.com/office/powerpoint/2010/main" val="2346820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DJANGO ADMINISTRACIÓN</a:t>
            </a:r>
            <a:endParaRPr lang="es-CL" dirty="0"/>
          </a:p>
        </p:txBody>
      </p:sp>
      <p:sp>
        <p:nvSpPr>
          <p:cNvPr id="3" name="Marcador de texto 2"/>
          <p:cNvSpPr>
            <a:spLocks noGrp="1"/>
          </p:cNvSpPr>
          <p:nvPr>
            <p:ph type="body" sz="quarter" idx="12"/>
          </p:nvPr>
        </p:nvSpPr>
        <p:spPr>
          <a:xfrm>
            <a:off x="2203450" y="2987675"/>
            <a:ext cx="6934200" cy="7201972"/>
          </a:xfrm>
        </p:spPr>
        <p:txBody>
          <a:bodyPr/>
          <a:lstStyle/>
          <a:p>
            <a:pPr algn="just"/>
            <a:r>
              <a:rPr lang="es-CL" sz="3600" dirty="0"/>
              <a:t>Una vez ingresada la dirección anterior aparecerá el login de acceso.</a:t>
            </a:r>
          </a:p>
          <a:p>
            <a:pPr algn="just"/>
            <a:endParaRPr lang="es-CL" sz="3600" dirty="0"/>
          </a:p>
          <a:p>
            <a:pPr algn="just"/>
            <a:r>
              <a:rPr lang="es-CL" sz="3600" dirty="0"/>
              <a:t>Acá debes ingresar el usuario y clave creado anteriormente.</a:t>
            </a:r>
          </a:p>
          <a:p>
            <a:pPr algn="just"/>
            <a:endParaRPr lang="es-CL" sz="3600" dirty="0"/>
          </a:p>
          <a:p>
            <a:pPr algn="just"/>
            <a:endParaRPr lang="es-CL" sz="3600" dirty="0"/>
          </a:p>
          <a:p>
            <a:pPr algn="just"/>
            <a:r>
              <a:rPr lang="es-CL" sz="3600" dirty="0"/>
              <a:t>Ahora puedes ver los Grupos y Tablas creados.</a:t>
            </a:r>
          </a:p>
          <a:p>
            <a:pPr algn="just"/>
            <a:endParaRPr lang="es-CL" sz="3600" dirty="0"/>
          </a:p>
          <a:p>
            <a:pPr algn="just"/>
            <a:r>
              <a:rPr lang="es-CL" sz="3600" dirty="0"/>
              <a:t>Como has notado… no está la tabla Alumno.</a:t>
            </a:r>
            <a:r>
              <a:rPr lang="es-ES_tradnl" sz="3600" dirty="0"/>
              <a:t>  </a:t>
            </a:r>
            <a:endParaRPr lang="es-ES_tradnl" sz="3600" b="1" dirty="0">
              <a:solidFill>
                <a:schemeClr val="accent5">
                  <a:lumMod val="75000"/>
                </a:schemeClr>
              </a:solidFill>
            </a:endParaRPr>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9" name="Imagen 8">
            <a:extLst>
              <a:ext uri="{FF2B5EF4-FFF2-40B4-BE49-F238E27FC236}">
                <a16:creationId xmlns:a16="http://schemas.microsoft.com/office/drawing/2014/main" id="{D531253C-D7C2-9198-88A5-228671CCBF54}"/>
              </a:ext>
            </a:extLst>
          </p:cNvPr>
          <p:cNvPicPr>
            <a:picLocks noChangeAspect="1"/>
          </p:cNvPicPr>
          <p:nvPr/>
        </p:nvPicPr>
        <p:blipFill>
          <a:blip r:embed="rId3"/>
          <a:stretch>
            <a:fillRect/>
          </a:stretch>
        </p:blipFill>
        <p:spPr>
          <a:xfrm>
            <a:off x="10998202" y="2787530"/>
            <a:ext cx="4838700" cy="3724275"/>
          </a:xfrm>
          <a:prstGeom prst="rect">
            <a:avLst/>
          </a:prstGeom>
        </p:spPr>
      </p:pic>
      <p:pic>
        <p:nvPicPr>
          <p:cNvPr id="11" name="Imagen 10">
            <a:extLst>
              <a:ext uri="{FF2B5EF4-FFF2-40B4-BE49-F238E27FC236}">
                <a16:creationId xmlns:a16="http://schemas.microsoft.com/office/drawing/2014/main" id="{06938490-41EC-C2F1-4B80-9C308B2B5FCA}"/>
              </a:ext>
            </a:extLst>
          </p:cNvPr>
          <p:cNvPicPr>
            <a:picLocks noChangeAspect="1"/>
          </p:cNvPicPr>
          <p:nvPr/>
        </p:nvPicPr>
        <p:blipFill>
          <a:blip r:embed="rId4"/>
          <a:stretch>
            <a:fillRect/>
          </a:stretch>
        </p:blipFill>
        <p:spPr>
          <a:xfrm>
            <a:off x="11198960" y="6511805"/>
            <a:ext cx="4653363" cy="3033712"/>
          </a:xfrm>
          <a:prstGeom prst="rect">
            <a:avLst/>
          </a:prstGeom>
        </p:spPr>
      </p:pic>
    </p:spTree>
    <p:extLst>
      <p:ext uri="{BB962C8B-B14F-4D97-AF65-F5344CB8AC3E}">
        <p14:creationId xmlns:p14="http://schemas.microsoft.com/office/powerpoint/2010/main" val="2894525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54075"/>
            <a:ext cx="10058400" cy="1477328"/>
          </a:xfrm>
        </p:spPr>
        <p:txBody>
          <a:bodyPr/>
          <a:lstStyle/>
          <a:p>
            <a:r>
              <a:rPr lang="es-ES_tradnl" dirty="0"/>
              <a:t>AGREGAR UNA TABLA AL ADMINISTRADOR</a:t>
            </a:r>
          </a:p>
        </p:txBody>
      </p:sp>
      <p:sp>
        <p:nvSpPr>
          <p:cNvPr id="4" name="Marcador de texto 1">
            <a:extLst>
              <a:ext uri="{FF2B5EF4-FFF2-40B4-BE49-F238E27FC236}">
                <a16:creationId xmlns:a16="http://schemas.microsoft.com/office/drawing/2014/main" id="{F4ACCB78-0E69-4880-A94D-FD412F76E172}"/>
              </a:ext>
            </a:extLst>
          </p:cNvPr>
          <p:cNvSpPr>
            <a:spLocks noGrp="1"/>
          </p:cNvSpPr>
          <p:nvPr>
            <p:ph type="body" idx="4294967295"/>
          </p:nvPr>
        </p:nvSpPr>
        <p:spPr>
          <a:xfrm>
            <a:off x="1212850" y="2987675"/>
            <a:ext cx="17449800" cy="2215991"/>
          </a:xfrm>
          <a:prstGeom prst="rect">
            <a:avLst/>
          </a:prstGeom>
        </p:spPr>
        <p:txBody>
          <a:bodyPr/>
          <a:lstStyle/>
          <a:p>
            <a:endParaRPr lang="es-CL" sz="3600" dirty="0">
              <a:latin typeface="Arial" panose="020B0604020202020204" pitchFamily="34" charset="0"/>
              <a:cs typeface="Arial" panose="020B0604020202020204" pitchFamily="34" charset="0"/>
            </a:endParaRPr>
          </a:p>
          <a:p>
            <a:endParaRPr lang="es-CL" sz="3600" dirty="0">
              <a:latin typeface="Arial" panose="020B0604020202020204" pitchFamily="34" charset="0"/>
              <a:cs typeface="Arial" panose="020B0604020202020204" pitchFamily="34" charset="0"/>
            </a:endParaRPr>
          </a:p>
          <a:p>
            <a:endParaRPr lang="es-CL" sz="3600" dirty="0">
              <a:latin typeface="Arial" panose="020B0604020202020204" pitchFamily="34" charset="0"/>
              <a:cs typeface="Arial" panose="020B0604020202020204" pitchFamily="34" charset="0"/>
            </a:endParaRPr>
          </a:p>
          <a:p>
            <a:endParaRPr lang="es-CL" sz="3600"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FE03CDFA-C19E-18BB-99AB-4FEF161E35FC}"/>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
        <p:nvSpPr>
          <p:cNvPr id="7" name="Marcador de texto 2">
            <a:extLst>
              <a:ext uri="{FF2B5EF4-FFF2-40B4-BE49-F238E27FC236}">
                <a16:creationId xmlns:a16="http://schemas.microsoft.com/office/drawing/2014/main" id="{1BAF1E47-A18B-74EB-78D0-01EF9DB6C28C}"/>
              </a:ext>
            </a:extLst>
          </p:cNvPr>
          <p:cNvSpPr>
            <a:spLocks noGrp="1"/>
          </p:cNvSpPr>
          <p:nvPr>
            <p:ph type="body" sz="quarter" idx="12"/>
          </p:nvPr>
        </p:nvSpPr>
        <p:spPr>
          <a:xfrm>
            <a:off x="2241550" y="2759075"/>
            <a:ext cx="15392400" cy="8309967"/>
          </a:xfrm>
        </p:spPr>
        <p:txBody>
          <a:bodyPr/>
          <a:lstStyle/>
          <a:p>
            <a:pPr algn="just"/>
            <a:r>
              <a:rPr lang="es-CL" sz="3600" dirty="0"/>
              <a:t>Para que el módulo de Administración reconozca la tabla creada en el Models hay que agregar la Clase en el archivo Admin.py de la siguiente manera:</a:t>
            </a:r>
          </a:p>
          <a:p>
            <a:pPr algn="just"/>
            <a:endParaRPr lang="es-CL" sz="3600" dirty="0"/>
          </a:p>
          <a:p>
            <a:pPr algn="just"/>
            <a:r>
              <a:rPr lang="es-CL" sz="3600" b="1" i="1" dirty="0"/>
              <a:t>from django.contrib import admin</a:t>
            </a:r>
          </a:p>
          <a:p>
            <a:pPr algn="just"/>
            <a:r>
              <a:rPr lang="es-CL" sz="3600" b="1" i="1" dirty="0"/>
              <a:t>from .models import Genero, Alumno</a:t>
            </a:r>
          </a:p>
          <a:p>
            <a:pPr algn="just"/>
            <a:endParaRPr lang="es-CL" sz="3600" b="1" i="1" dirty="0"/>
          </a:p>
          <a:p>
            <a:pPr algn="just"/>
            <a:r>
              <a:rPr lang="es-CL" sz="3600" b="1" i="1" dirty="0"/>
              <a:t># Register your models here.</a:t>
            </a:r>
          </a:p>
          <a:p>
            <a:pPr algn="just"/>
            <a:r>
              <a:rPr lang="es-CL" sz="3600" b="1" i="1" dirty="0"/>
              <a:t>admin.site.register(Genero)</a:t>
            </a:r>
          </a:p>
          <a:p>
            <a:pPr algn="just"/>
            <a:r>
              <a:rPr lang="es-CL" sz="3600" b="1" i="1" dirty="0"/>
              <a:t>admin.site.register(Alumno</a:t>
            </a:r>
            <a:r>
              <a:rPr lang="es-CL" sz="3600" dirty="0"/>
              <a:t>)</a:t>
            </a:r>
          </a:p>
          <a:p>
            <a:pPr algn="just"/>
            <a:endParaRPr lang="es-ES" sz="3600" dirty="0"/>
          </a:p>
          <a:p>
            <a:pPr algn="just"/>
            <a:endParaRPr lang="es-ES" sz="3600" dirty="0"/>
          </a:p>
          <a:p>
            <a:pPr algn="just"/>
            <a:endParaRPr lang="es-ES" sz="3600" dirty="0"/>
          </a:p>
          <a:p>
            <a:pPr algn="just"/>
            <a:r>
              <a:rPr lang="es-ES" sz="3600" dirty="0"/>
              <a:t>Luego actualizar la página del módulo de administración y listo!</a:t>
            </a:r>
          </a:p>
          <a:p>
            <a:pPr algn="just"/>
            <a:endParaRPr lang="es-ES_tradnl" sz="3600" dirty="0"/>
          </a:p>
        </p:txBody>
      </p:sp>
      <p:pic>
        <p:nvPicPr>
          <p:cNvPr id="13" name="Imagen 12">
            <a:extLst>
              <a:ext uri="{FF2B5EF4-FFF2-40B4-BE49-F238E27FC236}">
                <a16:creationId xmlns:a16="http://schemas.microsoft.com/office/drawing/2014/main" id="{4B88D425-E63E-CB85-FCFC-7BED19AE27FA}"/>
              </a:ext>
            </a:extLst>
          </p:cNvPr>
          <p:cNvPicPr>
            <a:picLocks noChangeAspect="1"/>
          </p:cNvPicPr>
          <p:nvPr/>
        </p:nvPicPr>
        <p:blipFill>
          <a:blip r:embed="rId3"/>
          <a:stretch>
            <a:fillRect/>
          </a:stretch>
        </p:blipFill>
        <p:spPr>
          <a:xfrm>
            <a:off x="10770961" y="4004170"/>
            <a:ext cx="6867525" cy="5819775"/>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26987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54075"/>
            <a:ext cx="10058400" cy="738664"/>
          </a:xfrm>
        </p:spPr>
        <p:txBody>
          <a:bodyPr/>
          <a:lstStyle/>
          <a:p>
            <a:r>
              <a:rPr lang="es-ES_tradnl" dirty="0"/>
              <a:t>AGREGAR REGISTROS</a:t>
            </a:r>
          </a:p>
        </p:txBody>
      </p:sp>
      <p:sp>
        <p:nvSpPr>
          <p:cNvPr id="4" name="Marcador de texto 1">
            <a:extLst>
              <a:ext uri="{FF2B5EF4-FFF2-40B4-BE49-F238E27FC236}">
                <a16:creationId xmlns:a16="http://schemas.microsoft.com/office/drawing/2014/main" id="{F4ACCB78-0E69-4880-A94D-FD412F76E172}"/>
              </a:ext>
            </a:extLst>
          </p:cNvPr>
          <p:cNvSpPr>
            <a:spLocks noGrp="1"/>
          </p:cNvSpPr>
          <p:nvPr>
            <p:ph type="body" idx="4294967295"/>
          </p:nvPr>
        </p:nvSpPr>
        <p:spPr>
          <a:xfrm>
            <a:off x="1212850" y="2987675"/>
            <a:ext cx="17449800" cy="2215991"/>
          </a:xfrm>
          <a:prstGeom prst="rect">
            <a:avLst/>
          </a:prstGeom>
        </p:spPr>
        <p:txBody>
          <a:bodyPr/>
          <a:lstStyle/>
          <a:p>
            <a:endParaRPr lang="es-CL" sz="3600" dirty="0">
              <a:latin typeface="Arial" panose="020B0604020202020204" pitchFamily="34" charset="0"/>
              <a:cs typeface="Arial" panose="020B0604020202020204" pitchFamily="34" charset="0"/>
            </a:endParaRPr>
          </a:p>
          <a:p>
            <a:endParaRPr lang="es-CL" sz="3600" dirty="0">
              <a:latin typeface="Arial" panose="020B0604020202020204" pitchFamily="34" charset="0"/>
              <a:cs typeface="Arial" panose="020B0604020202020204" pitchFamily="34" charset="0"/>
            </a:endParaRPr>
          </a:p>
          <a:p>
            <a:endParaRPr lang="es-CL" sz="3600" dirty="0">
              <a:latin typeface="Arial" panose="020B0604020202020204" pitchFamily="34" charset="0"/>
              <a:cs typeface="Arial" panose="020B0604020202020204" pitchFamily="34" charset="0"/>
            </a:endParaRPr>
          </a:p>
          <a:p>
            <a:endParaRPr lang="es-CL" sz="3600"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FE03CDFA-C19E-18BB-99AB-4FEF161E35FC}"/>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
        <p:nvSpPr>
          <p:cNvPr id="7" name="Marcador de texto 2">
            <a:extLst>
              <a:ext uri="{FF2B5EF4-FFF2-40B4-BE49-F238E27FC236}">
                <a16:creationId xmlns:a16="http://schemas.microsoft.com/office/drawing/2014/main" id="{1BAF1E47-A18B-74EB-78D0-01EF9DB6C28C}"/>
              </a:ext>
            </a:extLst>
          </p:cNvPr>
          <p:cNvSpPr>
            <a:spLocks noGrp="1"/>
          </p:cNvSpPr>
          <p:nvPr>
            <p:ph type="body" sz="quarter" idx="12"/>
          </p:nvPr>
        </p:nvSpPr>
        <p:spPr>
          <a:xfrm>
            <a:off x="2241550" y="2759076"/>
            <a:ext cx="15392400" cy="2769989"/>
          </a:xfrm>
        </p:spPr>
        <p:txBody>
          <a:bodyPr/>
          <a:lstStyle/>
          <a:p>
            <a:pPr algn="l"/>
            <a:r>
              <a:rPr lang="es-CL" sz="3600" dirty="0"/>
              <a:t>Para agregar registros se pincha la opción                 se ingresan los datos y finalmente se picha el botón            .  En la tabla Géneros agregar los siguiente: Masculino, Femenino y No binario.</a:t>
            </a:r>
            <a:endParaRPr lang="es-ES" sz="3600" dirty="0"/>
          </a:p>
          <a:p>
            <a:pPr algn="just"/>
            <a:endParaRPr lang="es-ES" sz="3600" dirty="0"/>
          </a:p>
          <a:p>
            <a:pPr algn="just"/>
            <a:endParaRPr lang="es-ES_tradnl" sz="3600" dirty="0"/>
          </a:p>
        </p:txBody>
      </p:sp>
      <p:pic>
        <p:nvPicPr>
          <p:cNvPr id="6" name="Imagen 5">
            <a:extLst>
              <a:ext uri="{FF2B5EF4-FFF2-40B4-BE49-F238E27FC236}">
                <a16:creationId xmlns:a16="http://schemas.microsoft.com/office/drawing/2014/main" id="{EAF1CAE4-A815-6937-F1CF-788E4C222895}"/>
              </a:ext>
            </a:extLst>
          </p:cNvPr>
          <p:cNvPicPr>
            <a:picLocks noChangeAspect="1"/>
          </p:cNvPicPr>
          <p:nvPr/>
        </p:nvPicPr>
        <p:blipFill>
          <a:blip r:embed="rId3"/>
          <a:stretch>
            <a:fillRect/>
          </a:stretch>
        </p:blipFill>
        <p:spPr>
          <a:xfrm>
            <a:off x="10966450" y="2618808"/>
            <a:ext cx="1805624" cy="671513"/>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pic>
      <p:pic>
        <p:nvPicPr>
          <p:cNvPr id="9" name="Imagen 8">
            <a:extLst>
              <a:ext uri="{FF2B5EF4-FFF2-40B4-BE49-F238E27FC236}">
                <a16:creationId xmlns:a16="http://schemas.microsoft.com/office/drawing/2014/main" id="{0398C4EF-B07E-C010-8057-B41F7A3C56FE}"/>
              </a:ext>
            </a:extLst>
          </p:cNvPr>
          <p:cNvPicPr>
            <a:picLocks noChangeAspect="1"/>
          </p:cNvPicPr>
          <p:nvPr/>
        </p:nvPicPr>
        <p:blipFill>
          <a:blip r:embed="rId4"/>
          <a:stretch>
            <a:fillRect/>
          </a:stretch>
        </p:blipFill>
        <p:spPr>
          <a:xfrm>
            <a:off x="8532812" y="3374270"/>
            <a:ext cx="1238250" cy="47625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pic>
      <p:pic>
        <p:nvPicPr>
          <p:cNvPr id="11" name="Imagen 10">
            <a:extLst>
              <a:ext uri="{FF2B5EF4-FFF2-40B4-BE49-F238E27FC236}">
                <a16:creationId xmlns:a16="http://schemas.microsoft.com/office/drawing/2014/main" id="{B8E02E1B-9613-9A66-28DF-02FF5535BC9D}"/>
              </a:ext>
            </a:extLst>
          </p:cNvPr>
          <p:cNvPicPr>
            <a:picLocks noChangeAspect="1"/>
          </p:cNvPicPr>
          <p:nvPr/>
        </p:nvPicPr>
        <p:blipFill>
          <a:blip r:embed="rId5"/>
          <a:stretch>
            <a:fillRect/>
          </a:stretch>
        </p:blipFill>
        <p:spPr>
          <a:xfrm>
            <a:off x="6242050" y="4671108"/>
            <a:ext cx="7058025" cy="533400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30720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54075"/>
            <a:ext cx="10058400" cy="738664"/>
          </a:xfrm>
        </p:spPr>
        <p:txBody>
          <a:bodyPr/>
          <a:lstStyle/>
          <a:p>
            <a:r>
              <a:rPr lang="es-ES_tradnl" dirty="0"/>
              <a:t>AGREGAR REGISTROS</a:t>
            </a:r>
          </a:p>
        </p:txBody>
      </p:sp>
      <p:sp>
        <p:nvSpPr>
          <p:cNvPr id="4" name="Marcador de texto 1">
            <a:extLst>
              <a:ext uri="{FF2B5EF4-FFF2-40B4-BE49-F238E27FC236}">
                <a16:creationId xmlns:a16="http://schemas.microsoft.com/office/drawing/2014/main" id="{F4ACCB78-0E69-4880-A94D-FD412F76E172}"/>
              </a:ext>
            </a:extLst>
          </p:cNvPr>
          <p:cNvSpPr>
            <a:spLocks noGrp="1"/>
          </p:cNvSpPr>
          <p:nvPr>
            <p:ph type="body" idx="4294967295"/>
          </p:nvPr>
        </p:nvSpPr>
        <p:spPr>
          <a:xfrm>
            <a:off x="1212850" y="2987675"/>
            <a:ext cx="17449800" cy="2215991"/>
          </a:xfrm>
          <a:prstGeom prst="rect">
            <a:avLst/>
          </a:prstGeom>
        </p:spPr>
        <p:txBody>
          <a:bodyPr/>
          <a:lstStyle/>
          <a:p>
            <a:endParaRPr lang="es-CL" sz="3600" dirty="0">
              <a:latin typeface="Arial" panose="020B0604020202020204" pitchFamily="34" charset="0"/>
              <a:cs typeface="Arial" panose="020B0604020202020204" pitchFamily="34" charset="0"/>
            </a:endParaRPr>
          </a:p>
          <a:p>
            <a:endParaRPr lang="es-CL" sz="3600" dirty="0">
              <a:latin typeface="Arial" panose="020B0604020202020204" pitchFamily="34" charset="0"/>
              <a:cs typeface="Arial" panose="020B0604020202020204" pitchFamily="34" charset="0"/>
            </a:endParaRPr>
          </a:p>
          <a:p>
            <a:endParaRPr lang="es-CL" sz="3600" dirty="0">
              <a:latin typeface="Arial" panose="020B0604020202020204" pitchFamily="34" charset="0"/>
              <a:cs typeface="Arial" panose="020B0604020202020204" pitchFamily="34" charset="0"/>
            </a:endParaRPr>
          </a:p>
          <a:p>
            <a:endParaRPr lang="es-CL" sz="3600"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FE03CDFA-C19E-18BB-99AB-4FEF161E35FC}"/>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
        <p:nvSpPr>
          <p:cNvPr id="7" name="Marcador de texto 2">
            <a:extLst>
              <a:ext uri="{FF2B5EF4-FFF2-40B4-BE49-F238E27FC236}">
                <a16:creationId xmlns:a16="http://schemas.microsoft.com/office/drawing/2014/main" id="{1BAF1E47-A18B-74EB-78D0-01EF9DB6C28C}"/>
              </a:ext>
            </a:extLst>
          </p:cNvPr>
          <p:cNvSpPr>
            <a:spLocks noGrp="1"/>
          </p:cNvSpPr>
          <p:nvPr>
            <p:ph type="body" sz="quarter" idx="12"/>
          </p:nvPr>
        </p:nvSpPr>
        <p:spPr>
          <a:xfrm>
            <a:off x="2241550" y="2759076"/>
            <a:ext cx="15392400" cy="1661993"/>
          </a:xfrm>
        </p:spPr>
        <p:txBody>
          <a:bodyPr/>
          <a:lstStyle/>
          <a:p>
            <a:pPr algn="l"/>
            <a:r>
              <a:rPr lang="es-CL" sz="3600" dirty="0"/>
              <a:t>En la tabla Alumnos agregar 5 registros:</a:t>
            </a:r>
            <a:endParaRPr lang="es-ES" sz="3600" dirty="0"/>
          </a:p>
          <a:p>
            <a:pPr algn="just"/>
            <a:endParaRPr lang="es-ES" sz="3600" dirty="0"/>
          </a:p>
          <a:p>
            <a:pPr algn="just"/>
            <a:endParaRPr lang="es-ES_tradnl" sz="3600" dirty="0"/>
          </a:p>
        </p:txBody>
      </p:sp>
      <p:pic>
        <p:nvPicPr>
          <p:cNvPr id="8" name="Imagen 7">
            <a:extLst>
              <a:ext uri="{FF2B5EF4-FFF2-40B4-BE49-F238E27FC236}">
                <a16:creationId xmlns:a16="http://schemas.microsoft.com/office/drawing/2014/main" id="{4FD736ED-1D1B-1C0E-EC94-631036C6E0D8}"/>
              </a:ext>
            </a:extLst>
          </p:cNvPr>
          <p:cNvPicPr>
            <a:picLocks noChangeAspect="1"/>
          </p:cNvPicPr>
          <p:nvPr/>
        </p:nvPicPr>
        <p:blipFill>
          <a:blip r:embed="rId3"/>
          <a:stretch>
            <a:fillRect/>
          </a:stretch>
        </p:blipFill>
        <p:spPr>
          <a:xfrm>
            <a:off x="5937250" y="3483094"/>
            <a:ext cx="7277100" cy="6810375"/>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17847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54075"/>
            <a:ext cx="10058400" cy="738664"/>
          </a:xfrm>
        </p:spPr>
        <p:txBody>
          <a:bodyPr/>
          <a:lstStyle/>
          <a:p>
            <a:r>
              <a:rPr lang="es-ES_tradnl" dirty="0"/>
              <a:t>DEMO CONSULTAR DATOS</a:t>
            </a:r>
          </a:p>
        </p:txBody>
      </p:sp>
      <p:sp>
        <p:nvSpPr>
          <p:cNvPr id="4" name="Marcador de texto 1">
            <a:extLst>
              <a:ext uri="{FF2B5EF4-FFF2-40B4-BE49-F238E27FC236}">
                <a16:creationId xmlns:a16="http://schemas.microsoft.com/office/drawing/2014/main" id="{F4ACCB78-0E69-4880-A94D-FD412F76E172}"/>
              </a:ext>
            </a:extLst>
          </p:cNvPr>
          <p:cNvSpPr>
            <a:spLocks noGrp="1"/>
          </p:cNvSpPr>
          <p:nvPr>
            <p:ph type="body" idx="4294967295"/>
          </p:nvPr>
        </p:nvSpPr>
        <p:spPr>
          <a:xfrm>
            <a:off x="1212850" y="2987675"/>
            <a:ext cx="17449800" cy="2215991"/>
          </a:xfrm>
          <a:prstGeom prst="rect">
            <a:avLst/>
          </a:prstGeom>
        </p:spPr>
        <p:txBody>
          <a:bodyPr/>
          <a:lstStyle/>
          <a:p>
            <a:endParaRPr lang="es-CL" sz="3600" dirty="0">
              <a:latin typeface="Arial" panose="020B0604020202020204" pitchFamily="34" charset="0"/>
              <a:cs typeface="Arial" panose="020B0604020202020204" pitchFamily="34" charset="0"/>
            </a:endParaRPr>
          </a:p>
          <a:p>
            <a:endParaRPr lang="es-CL" sz="3600" dirty="0">
              <a:latin typeface="Arial" panose="020B0604020202020204" pitchFamily="34" charset="0"/>
              <a:cs typeface="Arial" panose="020B0604020202020204" pitchFamily="34" charset="0"/>
            </a:endParaRPr>
          </a:p>
          <a:p>
            <a:endParaRPr lang="es-CL" sz="3600" dirty="0">
              <a:latin typeface="Arial" panose="020B0604020202020204" pitchFamily="34" charset="0"/>
              <a:cs typeface="Arial" panose="020B0604020202020204" pitchFamily="34" charset="0"/>
            </a:endParaRPr>
          </a:p>
          <a:p>
            <a:endParaRPr lang="es-CL" sz="3600"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FE03CDFA-C19E-18BB-99AB-4FEF161E35FC}"/>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
        <p:nvSpPr>
          <p:cNvPr id="7" name="Marcador de texto 2">
            <a:extLst>
              <a:ext uri="{FF2B5EF4-FFF2-40B4-BE49-F238E27FC236}">
                <a16:creationId xmlns:a16="http://schemas.microsoft.com/office/drawing/2014/main" id="{1BAF1E47-A18B-74EB-78D0-01EF9DB6C28C}"/>
              </a:ext>
            </a:extLst>
          </p:cNvPr>
          <p:cNvSpPr>
            <a:spLocks noGrp="1"/>
          </p:cNvSpPr>
          <p:nvPr>
            <p:ph type="body" sz="quarter" idx="12"/>
          </p:nvPr>
        </p:nvSpPr>
        <p:spPr>
          <a:xfrm>
            <a:off x="2241550" y="2759076"/>
            <a:ext cx="15392400" cy="6647974"/>
          </a:xfrm>
        </p:spPr>
        <p:txBody>
          <a:bodyPr wrap="square" lIns="0" tIns="0" rIns="0" bIns="0" anchor="t">
            <a:spAutoFit/>
          </a:bodyPr>
          <a:lstStyle/>
          <a:p>
            <a:pPr algn="l"/>
            <a:r>
              <a:rPr lang="es-CL" sz="3600" dirty="0">
                <a:latin typeface="Arial"/>
                <a:cs typeface="Arial"/>
              </a:rPr>
              <a:t>En este momento tenemos nuestra tabla Géneros con 3 registros y Alumnos con 5 registros.  A continuación, se explicará como mostrar todos los registros de la tabla alumno,  el equivalente a  </a:t>
            </a:r>
            <a:r>
              <a:rPr lang="es-CL" sz="2800" b="1" dirty="0">
                <a:latin typeface="Arial"/>
                <a:cs typeface="Arial"/>
              </a:rPr>
              <a:t>“SELECT * FROM alumno”</a:t>
            </a:r>
            <a:r>
              <a:rPr lang="es-CL" sz="3600" dirty="0">
                <a:latin typeface="Arial"/>
                <a:cs typeface="Arial"/>
              </a:rPr>
              <a:t>, pero en Django.</a:t>
            </a:r>
          </a:p>
          <a:p>
            <a:pPr algn="l"/>
            <a:endParaRPr lang="es-CL" sz="3600" dirty="0"/>
          </a:p>
          <a:p>
            <a:pPr algn="l"/>
            <a:r>
              <a:rPr lang="es-ES_tradnl" sz="3600" dirty="0"/>
              <a:t>Vamos al archivo views.py y modifiquemos la función index para que quede de la siguiente manera:</a:t>
            </a:r>
          </a:p>
          <a:p>
            <a:pPr algn="l"/>
            <a:endParaRPr lang="es-ES_tradnl" sz="3600" dirty="0"/>
          </a:p>
          <a:p>
            <a:pPr algn="l"/>
            <a:r>
              <a:rPr lang="es-ES_tradnl" sz="3600" dirty="0"/>
              <a:t>En la lista </a:t>
            </a:r>
            <a:r>
              <a:rPr lang="es-ES_tradnl" sz="3600" b="1" dirty="0"/>
              <a:t>alumnos</a:t>
            </a:r>
            <a:r>
              <a:rPr lang="es-ES_tradnl" sz="3600" dirty="0"/>
              <a:t> que el</a:t>
            </a:r>
          </a:p>
          <a:p>
            <a:pPr algn="l"/>
            <a:r>
              <a:rPr lang="es-ES_tradnl" sz="3600" dirty="0"/>
              <a:t>conjunto de objetos </a:t>
            </a:r>
            <a:r>
              <a:rPr lang="es-ES_tradnl" sz="3600" b="1" dirty="0"/>
              <a:t>Alumno</a:t>
            </a:r>
            <a:r>
              <a:rPr lang="es-ES_tradnl" sz="3600" dirty="0"/>
              <a:t> que</a:t>
            </a:r>
          </a:p>
          <a:p>
            <a:pPr algn="l"/>
            <a:r>
              <a:rPr lang="es-ES_tradnl" sz="3600" dirty="0"/>
              <a:t>se asignar a </a:t>
            </a:r>
            <a:r>
              <a:rPr lang="es-ES_tradnl" sz="3600" b="1" dirty="0"/>
              <a:t>context</a:t>
            </a:r>
            <a:r>
              <a:rPr lang="es-ES_tradnl" sz="3600" dirty="0"/>
              <a:t> y luego son</a:t>
            </a:r>
          </a:p>
          <a:p>
            <a:pPr algn="l"/>
            <a:r>
              <a:rPr lang="es-ES_tradnl" sz="3600" dirty="0"/>
              <a:t>enviados a </a:t>
            </a:r>
            <a:r>
              <a:rPr lang="es-ES_tradnl" sz="3600" b="1" dirty="0"/>
              <a:t>index.html</a:t>
            </a:r>
            <a:r>
              <a:rPr lang="es-ES_tradnl" sz="3600" dirty="0"/>
              <a:t>.</a:t>
            </a:r>
            <a:endParaRPr lang="es-CL" sz="3600" dirty="0"/>
          </a:p>
        </p:txBody>
      </p:sp>
      <p:pic>
        <p:nvPicPr>
          <p:cNvPr id="8" name="Imagen 7">
            <a:extLst>
              <a:ext uri="{FF2B5EF4-FFF2-40B4-BE49-F238E27FC236}">
                <a16:creationId xmlns:a16="http://schemas.microsoft.com/office/drawing/2014/main" id="{28317E1F-A29A-BA37-F4AB-521EB26CFDE7}"/>
              </a:ext>
            </a:extLst>
          </p:cNvPr>
          <p:cNvPicPr>
            <a:picLocks noChangeAspect="1"/>
          </p:cNvPicPr>
          <p:nvPr/>
        </p:nvPicPr>
        <p:blipFill>
          <a:blip r:embed="rId3"/>
          <a:stretch>
            <a:fillRect/>
          </a:stretch>
        </p:blipFill>
        <p:spPr>
          <a:xfrm>
            <a:off x="9100951" y="6340475"/>
            <a:ext cx="8359200" cy="4114800"/>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26415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54075"/>
            <a:ext cx="10058400" cy="738664"/>
          </a:xfrm>
        </p:spPr>
        <p:txBody>
          <a:bodyPr/>
          <a:lstStyle/>
          <a:p>
            <a:r>
              <a:rPr lang="es-ES_tradnl" dirty="0"/>
              <a:t>DEMO CONSULTAR DATOS</a:t>
            </a:r>
          </a:p>
        </p:txBody>
      </p:sp>
      <p:sp>
        <p:nvSpPr>
          <p:cNvPr id="4" name="Marcador de texto 1">
            <a:extLst>
              <a:ext uri="{FF2B5EF4-FFF2-40B4-BE49-F238E27FC236}">
                <a16:creationId xmlns:a16="http://schemas.microsoft.com/office/drawing/2014/main" id="{F4ACCB78-0E69-4880-A94D-FD412F76E172}"/>
              </a:ext>
            </a:extLst>
          </p:cNvPr>
          <p:cNvSpPr>
            <a:spLocks noGrp="1"/>
          </p:cNvSpPr>
          <p:nvPr>
            <p:ph type="body" idx="4294967295"/>
          </p:nvPr>
        </p:nvSpPr>
        <p:spPr>
          <a:xfrm>
            <a:off x="1212850" y="2987675"/>
            <a:ext cx="17449800" cy="2215991"/>
          </a:xfrm>
          <a:prstGeom prst="rect">
            <a:avLst/>
          </a:prstGeom>
        </p:spPr>
        <p:txBody>
          <a:bodyPr/>
          <a:lstStyle/>
          <a:p>
            <a:endParaRPr lang="es-CL" sz="3600" dirty="0">
              <a:latin typeface="Arial" panose="020B0604020202020204" pitchFamily="34" charset="0"/>
              <a:cs typeface="Arial" panose="020B0604020202020204" pitchFamily="34" charset="0"/>
            </a:endParaRPr>
          </a:p>
          <a:p>
            <a:endParaRPr lang="es-CL" sz="3600" dirty="0">
              <a:latin typeface="Arial" panose="020B0604020202020204" pitchFamily="34" charset="0"/>
              <a:cs typeface="Arial" panose="020B0604020202020204" pitchFamily="34" charset="0"/>
            </a:endParaRPr>
          </a:p>
          <a:p>
            <a:endParaRPr lang="es-CL" sz="3600" dirty="0">
              <a:latin typeface="Arial" panose="020B0604020202020204" pitchFamily="34" charset="0"/>
              <a:cs typeface="Arial" panose="020B0604020202020204" pitchFamily="34" charset="0"/>
            </a:endParaRPr>
          </a:p>
          <a:p>
            <a:endParaRPr lang="es-CL" sz="3600"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FE03CDFA-C19E-18BB-99AB-4FEF161E35FC}"/>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
        <p:nvSpPr>
          <p:cNvPr id="7" name="Marcador de texto 2">
            <a:extLst>
              <a:ext uri="{FF2B5EF4-FFF2-40B4-BE49-F238E27FC236}">
                <a16:creationId xmlns:a16="http://schemas.microsoft.com/office/drawing/2014/main" id="{1BAF1E47-A18B-74EB-78D0-01EF9DB6C28C}"/>
              </a:ext>
            </a:extLst>
          </p:cNvPr>
          <p:cNvSpPr>
            <a:spLocks noGrp="1"/>
          </p:cNvSpPr>
          <p:nvPr>
            <p:ph type="body" sz="quarter" idx="12"/>
          </p:nvPr>
        </p:nvSpPr>
        <p:spPr>
          <a:xfrm>
            <a:off x="2241550" y="2759076"/>
            <a:ext cx="15392400" cy="553998"/>
          </a:xfrm>
        </p:spPr>
        <p:txBody>
          <a:bodyPr/>
          <a:lstStyle/>
          <a:p>
            <a:pPr algn="l"/>
            <a:r>
              <a:rPr lang="es-CL" sz="3600" dirty="0"/>
              <a:t>Ahora vamos al archivo index.html y agregar lo siguiente:</a:t>
            </a:r>
          </a:p>
        </p:txBody>
      </p:sp>
      <p:pic>
        <p:nvPicPr>
          <p:cNvPr id="6" name="Imagen 5">
            <a:extLst>
              <a:ext uri="{FF2B5EF4-FFF2-40B4-BE49-F238E27FC236}">
                <a16:creationId xmlns:a16="http://schemas.microsoft.com/office/drawing/2014/main" id="{F45FC436-9E2F-25EE-B6CC-3DC8D164A336}"/>
              </a:ext>
            </a:extLst>
          </p:cNvPr>
          <p:cNvPicPr>
            <a:picLocks noChangeAspect="1"/>
          </p:cNvPicPr>
          <p:nvPr/>
        </p:nvPicPr>
        <p:blipFill>
          <a:blip r:embed="rId3"/>
          <a:stretch>
            <a:fillRect/>
          </a:stretch>
        </p:blipFill>
        <p:spPr>
          <a:xfrm>
            <a:off x="4184650" y="3541674"/>
            <a:ext cx="8229600" cy="5120640"/>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9" name="Bocadillo: ovalado 8">
            <a:extLst>
              <a:ext uri="{FF2B5EF4-FFF2-40B4-BE49-F238E27FC236}">
                <a16:creationId xmlns:a16="http://schemas.microsoft.com/office/drawing/2014/main" id="{8F6AB7F5-8E84-3C26-0BAB-62AE7E0544A1}"/>
              </a:ext>
            </a:extLst>
          </p:cNvPr>
          <p:cNvSpPr/>
          <p:nvPr/>
        </p:nvSpPr>
        <p:spPr>
          <a:xfrm>
            <a:off x="13252450" y="3627665"/>
            <a:ext cx="4779736" cy="3609200"/>
          </a:xfrm>
          <a:prstGeom prst="wedgeEllipseCallout">
            <a:avLst>
              <a:gd name="adj1" fmla="val -164232"/>
              <a:gd name="adj2" fmla="val 326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800" dirty="0"/>
              <a:t>Etiqueta </a:t>
            </a:r>
            <a:r>
              <a:rPr lang="es-CL" sz="2800" dirty="0" err="1"/>
              <a:t>For</a:t>
            </a:r>
            <a:r>
              <a:rPr lang="es-CL" sz="2800" dirty="0"/>
              <a:t>.</a:t>
            </a:r>
          </a:p>
          <a:p>
            <a:pPr algn="ctr"/>
            <a:r>
              <a:rPr lang="es-CL" sz="2800" dirty="0"/>
              <a:t>Las etiquetas corresponden a comandos de Python que se ejecutan en la página HTML. </a:t>
            </a:r>
          </a:p>
        </p:txBody>
      </p:sp>
      <p:sp>
        <p:nvSpPr>
          <p:cNvPr id="10" name="Marcador de texto 2">
            <a:extLst>
              <a:ext uri="{FF2B5EF4-FFF2-40B4-BE49-F238E27FC236}">
                <a16:creationId xmlns:a16="http://schemas.microsoft.com/office/drawing/2014/main" id="{F24D637E-E60A-E264-9BE5-4B62C66F26F5}"/>
              </a:ext>
            </a:extLst>
          </p:cNvPr>
          <p:cNvSpPr txBox="1">
            <a:spLocks/>
          </p:cNvSpPr>
          <p:nvPr/>
        </p:nvSpPr>
        <p:spPr>
          <a:xfrm>
            <a:off x="2207986" y="8857803"/>
            <a:ext cx="17449800" cy="1538883"/>
          </a:xfrm>
          <a:prstGeom prst="rect">
            <a:avLst/>
          </a:prstGeom>
        </p:spPr>
        <p:txBody>
          <a:bodyPr wrap="square" lIns="0" tIns="0" rIns="0" bIns="0" anchor="t">
            <a:spAutoFit/>
          </a:bodyPr>
          <a:lstStyle>
            <a:lvl1pPr marL="0">
              <a:defRPr sz="20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s-CL" sz="3600" kern="0" dirty="0">
                <a:latin typeface="Arial"/>
                <a:cs typeface="Arial"/>
              </a:rPr>
              <a:t>Para conocer más sobre etiquetas y filtros debe consultar el siguiente link:</a:t>
            </a:r>
          </a:p>
          <a:p>
            <a:pPr algn="l"/>
            <a:endParaRPr lang="es-CL" sz="3600" kern="0" dirty="0">
              <a:solidFill>
                <a:sysClr val="windowText" lastClr="000000"/>
              </a:solidFill>
            </a:endParaRPr>
          </a:p>
          <a:p>
            <a:pPr algn="l"/>
            <a:r>
              <a:rPr lang="es-CL" sz="2800" b="1" i="1" kern="0" dirty="0">
                <a:solidFill>
                  <a:schemeClr val="accent5">
                    <a:lumMod val="75000"/>
                  </a:schemeClr>
                </a:solidFill>
              </a:rPr>
              <a:t>https://uniwebsidad.com/libros/django-1-0/capitulo-4/etiquetas-basicas-de-plantillas-y-filtros</a:t>
            </a:r>
          </a:p>
        </p:txBody>
      </p:sp>
    </p:spTree>
    <p:extLst>
      <p:ext uri="{BB962C8B-B14F-4D97-AF65-F5344CB8AC3E}">
        <p14:creationId xmlns:p14="http://schemas.microsoft.com/office/powerpoint/2010/main" val="4089400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54075"/>
            <a:ext cx="10058400" cy="738664"/>
          </a:xfrm>
        </p:spPr>
        <p:txBody>
          <a:bodyPr/>
          <a:lstStyle/>
          <a:p>
            <a:r>
              <a:rPr lang="es-ES_tradnl" dirty="0"/>
              <a:t>DEMO CONSULTAR DATOS</a:t>
            </a:r>
          </a:p>
        </p:txBody>
      </p:sp>
      <p:sp>
        <p:nvSpPr>
          <p:cNvPr id="4" name="Marcador de texto 1">
            <a:extLst>
              <a:ext uri="{FF2B5EF4-FFF2-40B4-BE49-F238E27FC236}">
                <a16:creationId xmlns:a16="http://schemas.microsoft.com/office/drawing/2014/main" id="{F4ACCB78-0E69-4880-A94D-FD412F76E172}"/>
              </a:ext>
            </a:extLst>
          </p:cNvPr>
          <p:cNvSpPr>
            <a:spLocks noGrp="1"/>
          </p:cNvSpPr>
          <p:nvPr>
            <p:ph type="body" idx="4294967295"/>
          </p:nvPr>
        </p:nvSpPr>
        <p:spPr>
          <a:xfrm>
            <a:off x="1212850" y="2987675"/>
            <a:ext cx="17449800" cy="2215991"/>
          </a:xfrm>
          <a:prstGeom prst="rect">
            <a:avLst/>
          </a:prstGeom>
        </p:spPr>
        <p:txBody>
          <a:bodyPr/>
          <a:lstStyle/>
          <a:p>
            <a:endParaRPr lang="es-CL" sz="3600" dirty="0">
              <a:latin typeface="Arial" panose="020B0604020202020204" pitchFamily="34" charset="0"/>
              <a:cs typeface="Arial" panose="020B0604020202020204" pitchFamily="34" charset="0"/>
            </a:endParaRPr>
          </a:p>
          <a:p>
            <a:endParaRPr lang="es-CL" sz="3600" dirty="0">
              <a:latin typeface="Arial" panose="020B0604020202020204" pitchFamily="34" charset="0"/>
              <a:cs typeface="Arial" panose="020B0604020202020204" pitchFamily="34" charset="0"/>
            </a:endParaRPr>
          </a:p>
          <a:p>
            <a:endParaRPr lang="es-CL" sz="3600" dirty="0">
              <a:latin typeface="Arial" panose="020B0604020202020204" pitchFamily="34" charset="0"/>
              <a:cs typeface="Arial" panose="020B0604020202020204" pitchFamily="34" charset="0"/>
            </a:endParaRPr>
          </a:p>
          <a:p>
            <a:endParaRPr lang="es-CL" sz="3600"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FE03CDFA-C19E-18BB-99AB-4FEF161E35FC}"/>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
        <p:nvSpPr>
          <p:cNvPr id="7" name="Marcador de texto 2">
            <a:extLst>
              <a:ext uri="{FF2B5EF4-FFF2-40B4-BE49-F238E27FC236}">
                <a16:creationId xmlns:a16="http://schemas.microsoft.com/office/drawing/2014/main" id="{1BAF1E47-A18B-74EB-78D0-01EF9DB6C28C}"/>
              </a:ext>
            </a:extLst>
          </p:cNvPr>
          <p:cNvSpPr>
            <a:spLocks noGrp="1"/>
          </p:cNvSpPr>
          <p:nvPr>
            <p:ph type="body" sz="quarter" idx="12"/>
          </p:nvPr>
        </p:nvSpPr>
        <p:spPr>
          <a:xfrm>
            <a:off x="2241550" y="2759076"/>
            <a:ext cx="15392400" cy="3323987"/>
          </a:xfrm>
        </p:spPr>
        <p:txBody>
          <a:bodyPr/>
          <a:lstStyle/>
          <a:p>
            <a:pPr algn="l"/>
            <a:r>
              <a:rPr lang="es-CL" sz="3600" dirty="0"/>
              <a:t>Escribir la dirección de nuestro proyecto:</a:t>
            </a:r>
          </a:p>
          <a:p>
            <a:pPr algn="l"/>
            <a:endParaRPr lang="es-CL" sz="3600" dirty="0"/>
          </a:p>
          <a:p>
            <a:pPr algn="l"/>
            <a:r>
              <a:rPr lang="es-CL" sz="3600" b="1" i="1" dirty="0">
                <a:hlinkClick r:id="rId3"/>
              </a:rPr>
              <a:t>http://127.0.0.1:8000/alumnos/index</a:t>
            </a:r>
            <a:endParaRPr lang="es-CL" sz="3600" b="1" i="1" dirty="0"/>
          </a:p>
          <a:p>
            <a:pPr algn="l"/>
            <a:endParaRPr lang="es-CL" sz="3600" dirty="0"/>
          </a:p>
          <a:p>
            <a:pPr algn="l"/>
            <a:r>
              <a:rPr lang="es-CL" sz="3600" dirty="0"/>
              <a:t>El resultado es el siguiente:</a:t>
            </a:r>
          </a:p>
          <a:p>
            <a:pPr algn="l"/>
            <a:endParaRPr lang="es-CL" sz="3600" dirty="0"/>
          </a:p>
        </p:txBody>
      </p:sp>
      <p:pic>
        <p:nvPicPr>
          <p:cNvPr id="8" name="Imagen 7">
            <a:extLst>
              <a:ext uri="{FF2B5EF4-FFF2-40B4-BE49-F238E27FC236}">
                <a16:creationId xmlns:a16="http://schemas.microsoft.com/office/drawing/2014/main" id="{67272669-B625-6232-1A00-BD59DC887DCF}"/>
              </a:ext>
            </a:extLst>
          </p:cNvPr>
          <p:cNvPicPr>
            <a:picLocks noChangeAspect="1"/>
          </p:cNvPicPr>
          <p:nvPr/>
        </p:nvPicPr>
        <p:blipFill>
          <a:blip r:embed="rId4"/>
          <a:stretch>
            <a:fillRect/>
          </a:stretch>
        </p:blipFill>
        <p:spPr>
          <a:xfrm>
            <a:off x="8680450" y="5045075"/>
            <a:ext cx="8759059" cy="4495800"/>
          </a:xfrm>
          <a:prstGeom prst="rect">
            <a:avLst/>
          </a:prstGeom>
        </p:spPr>
      </p:pic>
    </p:spTree>
    <p:extLst>
      <p:ext uri="{BB962C8B-B14F-4D97-AF65-F5344CB8AC3E}">
        <p14:creationId xmlns:p14="http://schemas.microsoft.com/office/powerpoint/2010/main" val="68066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54075"/>
            <a:ext cx="10058400" cy="738664"/>
          </a:xfrm>
        </p:spPr>
        <p:txBody>
          <a:bodyPr/>
          <a:lstStyle/>
          <a:p>
            <a:r>
              <a:rPr lang="es-ES_tradnl" dirty="0"/>
              <a:t>ETIQUETAS Y FILTROS</a:t>
            </a:r>
          </a:p>
        </p:txBody>
      </p:sp>
      <p:sp>
        <p:nvSpPr>
          <p:cNvPr id="4" name="Marcador de texto 1">
            <a:extLst>
              <a:ext uri="{FF2B5EF4-FFF2-40B4-BE49-F238E27FC236}">
                <a16:creationId xmlns:a16="http://schemas.microsoft.com/office/drawing/2014/main" id="{F4ACCB78-0E69-4880-A94D-FD412F76E172}"/>
              </a:ext>
            </a:extLst>
          </p:cNvPr>
          <p:cNvSpPr>
            <a:spLocks noGrp="1"/>
          </p:cNvSpPr>
          <p:nvPr>
            <p:ph type="body" idx="4294967295"/>
          </p:nvPr>
        </p:nvSpPr>
        <p:spPr>
          <a:xfrm>
            <a:off x="1212850" y="2987675"/>
            <a:ext cx="17449800" cy="2215991"/>
          </a:xfrm>
          <a:prstGeom prst="rect">
            <a:avLst/>
          </a:prstGeom>
        </p:spPr>
        <p:txBody>
          <a:bodyPr/>
          <a:lstStyle/>
          <a:p>
            <a:endParaRPr lang="es-CL" sz="3600" dirty="0">
              <a:latin typeface="Arial" panose="020B0604020202020204" pitchFamily="34" charset="0"/>
              <a:cs typeface="Arial" panose="020B0604020202020204" pitchFamily="34" charset="0"/>
            </a:endParaRPr>
          </a:p>
          <a:p>
            <a:endParaRPr lang="es-CL" sz="3600" dirty="0">
              <a:latin typeface="Arial" panose="020B0604020202020204" pitchFamily="34" charset="0"/>
              <a:cs typeface="Arial" panose="020B0604020202020204" pitchFamily="34" charset="0"/>
            </a:endParaRPr>
          </a:p>
          <a:p>
            <a:endParaRPr lang="es-CL" sz="3600" dirty="0">
              <a:latin typeface="Arial" panose="020B0604020202020204" pitchFamily="34" charset="0"/>
              <a:cs typeface="Arial" panose="020B0604020202020204" pitchFamily="34" charset="0"/>
            </a:endParaRPr>
          </a:p>
          <a:p>
            <a:endParaRPr lang="es-CL" sz="3600"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FE03CDFA-C19E-18BB-99AB-4FEF161E35FC}"/>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
        <p:nvSpPr>
          <p:cNvPr id="9" name="Marcador de texto 2">
            <a:extLst>
              <a:ext uri="{FF2B5EF4-FFF2-40B4-BE49-F238E27FC236}">
                <a16:creationId xmlns:a16="http://schemas.microsoft.com/office/drawing/2014/main" id="{0FEBFC37-06CA-4EDD-BC8D-BC3459675A88}"/>
              </a:ext>
            </a:extLst>
          </p:cNvPr>
          <p:cNvSpPr txBox="1">
            <a:spLocks/>
          </p:cNvSpPr>
          <p:nvPr/>
        </p:nvSpPr>
        <p:spPr>
          <a:xfrm>
            <a:off x="2127250" y="3326228"/>
            <a:ext cx="15392400" cy="3693319"/>
          </a:xfrm>
          <a:prstGeom prst="rect">
            <a:avLst/>
          </a:prstGeom>
        </p:spPr>
        <p:txBody>
          <a:bodyPr wrap="square" lIns="0" tIns="0" rIns="0" bIns="0" anchor="t">
            <a:spAutoFit/>
          </a:bodyPr>
          <a:lstStyle>
            <a:lvl1pPr marL="0">
              <a:defRPr sz="20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s-CL" sz="3600" kern="0" dirty="0">
                <a:solidFill>
                  <a:sysClr val="windowText" lastClr="000000"/>
                </a:solidFill>
              </a:rPr>
              <a:t>Para controlar y trabajar los datos recuperados de la vista (views) se utilizan comandos de Python incrustados en el código HTML y encerrados entre {% comando %}.  Para mostrar un dato se utiliza  {{ objeto }}.</a:t>
            </a:r>
          </a:p>
          <a:p>
            <a:pPr algn="l"/>
            <a:endParaRPr lang="es-CL" sz="3600" kern="0" dirty="0">
              <a:solidFill>
                <a:sysClr val="windowText" lastClr="000000"/>
              </a:solidFill>
            </a:endParaRPr>
          </a:p>
          <a:p>
            <a:pPr algn="l"/>
            <a:r>
              <a:rPr lang="es-CL" sz="3600" kern="0" dirty="0">
                <a:latin typeface="Arial"/>
                <a:cs typeface="Arial"/>
              </a:rPr>
              <a:t>Para conocer más sobre etiquetas y filtros debe consultar el siguiente link:</a:t>
            </a:r>
          </a:p>
          <a:p>
            <a:pPr algn="l"/>
            <a:endParaRPr lang="es-CL" sz="3600" kern="0" dirty="0">
              <a:solidFill>
                <a:sysClr val="windowText" lastClr="000000"/>
              </a:solidFill>
            </a:endParaRPr>
          </a:p>
          <a:p>
            <a:pPr algn="l"/>
            <a:r>
              <a:rPr lang="es-CL" sz="2400" b="1" i="1" kern="0" dirty="0">
                <a:solidFill>
                  <a:schemeClr val="accent5">
                    <a:lumMod val="75000"/>
                  </a:schemeClr>
                </a:solidFill>
              </a:rPr>
              <a:t>https://uniwebsidad.com/libros/django-1-0/capitulo-4/etiquetas-basicas-de-plantillas-y-filtros</a:t>
            </a:r>
          </a:p>
        </p:txBody>
      </p:sp>
    </p:spTree>
    <p:extLst>
      <p:ext uri="{BB962C8B-B14F-4D97-AF65-F5344CB8AC3E}">
        <p14:creationId xmlns:p14="http://schemas.microsoft.com/office/powerpoint/2010/main" val="3025708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INTRODUCCIÓN</a:t>
            </a:r>
            <a:endParaRPr lang="es-CL" dirty="0"/>
          </a:p>
        </p:txBody>
      </p:sp>
      <p:sp>
        <p:nvSpPr>
          <p:cNvPr id="3" name="Marcador de texto 2"/>
          <p:cNvSpPr>
            <a:spLocks noGrp="1"/>
          </p:cNvSpPr>
          <p:nvPr>
            <p:ph type="body" sz="quarter" idx="12"/>
          </p:nvPr>
        </p:nvSpPr>
        <p:spPr>
          <a:xfrm>
            <a:off x="2203450" y="2911475"/>
            <a:ext cx="15392400" cy="2215991"/>
          </a:xfrm>
        </p:spPr>
        <p:txBody>
          <a:bodyPr/>
          <a:lstStyle/>
          <a:p>
            <a:pPr algn="just"/>
            <a:r>
              <a:rPr lang="es-ES_tradnl" sz="3600" dirty="0"/>
              <a:t>En este módulo se entregarán los conceptos básicos y elementales para trabajando con acceso a base de datos mediante ORM. También se utilizará el Administrador de Django y un ejemplo de cómo aplicar esto en un proyecto.  </a:t>
            </a:r>
            <a:endParaRPr lang="es-CL" dirty="0"/>
          </a:p>
        </p:txBody>
      </p:sp>
      <p:pic>
        <p:nvPicPr>
          <p:cNvPr id="4" name="Imagen 3">
            <a:extLst>
              <a:ext uri="{FF2B5EF4-FFF2-40B4-BE49-F238E27FC236}">
                <a16:creationId xmlns:a16="http://schemas.microsoft.com/office/drawing/2014/main" id="{25F30FEF-2747-ECD8-988F-F58C5E777C75}"/>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Tree>
    <p:extLst>
      <p:ext uri="{BB962C8B-B14F-4D97-AF65-F5344CB8AC3E}">
        <p14:creationId xmlns:p14="http://schemas.microsoft.com/office/powerpoint/2010/main" val="2042176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a:xfrm>
            <a:off x="5054768" y="6030642"/>
            <a:ext cx="10693317" cy="830997"/>
          </a:xfrm>
          <a:solidFill>
            <a:srgbClr val="317DE2"/>
          </a:solidFill>
        </p:spPr>
        <p:txBody>
          <a:bodyPr wrap="square" lIns="0" tIns="0" rIns="0" bIns="0" anchor="ctr">
            <a:spAutoFit/>
          </a:bodyPr>
          <a:lstStyle/>
          <a:p>
            <a:r>
              <a:rPr lang="es-ES" dirty="0">
                <a:latin typeface="Arial"/>
                <a:cs typeface="Arial"/>
              </a:rPr>
              <a:t>INTRODUCCIÓN A ORM</a:t>
            </a:r>
            <a:endParaRPr lang="es-CL" dirty="0">
              <a:latin typeface="Arial"/>
              <a:cs typeface="Arial"/>
            </a:endParaRPr>
          </a:p>
        </p:txBody>
      </p:sp>
    </p:spTree>
    <p:extLst>
      <p:ext uri="{BB962C8B-B14F-4D97-AF65-F5344CB8AC3E}">
        <p14:creationId xmlns:p14="http://schemas.microsoft.com/office/powerpoint/2010/main" val="152317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CONTENIDOS</a:t>
            </a:r>
            <a:endParaRPr lang="es-CL" dirty="0"/>
          </a:p>
        </p:txBody>
      </p:sp>
      <p:sp>
        <p:nvSpPr>
          <p:cNvPr id="3" name="Marcador de texto 2"/>
          <p:cNvSpPr>
            <a:spLocks noGrp="1"/>
          </p:cNvSpPr>
          <p:nvPr>
            <p:ph type="body" sz="quarter" idx="12"/>
          </p:nvPr>
        </p:nvSpPr>
        <p:spPr>
          <a:xfrm>
            <a:off x="2004331" y="2987675"/>
            <a:ext cx="11324319" cy="6093976"/>
          </a:xfrm>
        </p:spPr>
        <p:txBody>
          <a:bodyPr/>
          <a:lstStyle/>
          <a:p>
            <a:pPr marL="342900" indent="-342900" algn="just">
              <a:buFont typeface="Arial" panose="020B0604020202020204" pitchFamily="34" charset="0"/>
              <a:buChar char="•"/>
            </a:pPr>
            <a:r>
              <a:rPr lang="es-ES_tradnl" sz="3600" dirty="0"/>
              <a:t>¿Qué es ORM?</a:t>
            </a:r>
          </a:p>
          <a:p>
            <a:pPr marL="342900" indent="-342900" algn="just">
              <a:buFont typeface="Arial" panose="020B0604020202020204" pitchFamily="34" charset="0"/>
              <a:buChar char="•"/>
            </a:pPr>
            <a:r>
              <a:rPr lang="es-ES_tradnl" sz="3600" dirty="0"/>
              <a:t>SQL v/s ORM</a:t>
            </a:r>
          </a:p>
          <a:p>
            <a:pPr marL="342900" indent="-342900" algn="just">
              <a:buFont typeface="Arial" panose="020B0604020202020204" pitchFamily="34" charset="0"/>
              <a:buChar char="•"/>
            </a:pPr>
            <a:r>
              <a:rPr lang="es-ES_tradnl" sz="3600" dirty="0"/>
              <a:t>Tipo de datos</a:t>
            </a:r>
          </a:p>
          <a:p>
            <a:pPr marL="342900" indent="-342900" algn="just">
              <a:buFont typeface="Arial" panose="020B0604020202020204" pitchFamily="34" charset="0"/>
              <a:buChar char="•"/>
            </a:pPr>
            <a:r>
              <a:rPr lang="es-ES_tradnl" sz="3600" dirty="0"/>
              <a:t>Modelos de ejemplo</a:t>
            </a:r>
          </a:p>
          <a:p>
            <a:pPr marL="342900" indent="-342900" algn="just">
              <a:buFont typeface="Arial" panose="020B0604020202020204" pitchFamily="34" charset="0"/>
              <a:buChar char="•"/>
            </a:pPr>
            <a:r>
              <a:rPr lang="es-ES_tradnl" sz="3600" dirty="0"/>
              <a:t>Crear migraciones</a:t>
            </a:r>
          </a:p>
          <a:p>
            <a:pPr marL="342900" indent="-342900" algn="just">
              <a:buFont typeface="Arial" panose="020B0604020202020204" pitchFamily="34" charset="0"/>
              <a:buChar char="•"/>
            </a:pPr>
            <a:r>
              <a:rPr lang="es-ES_tradnl" sz="3600" dirty="0"/>
              <a:t>Súper usuario</a:t>
            </a:r>
          </a:p>
          <a:p>
            <a:pPr marL="342900" indent="-342900" algn="just">
              <a:buFont typeface="Arial" panose="020B0604020202020204" pitchFamily="34" charset="0"/>
              <a:buChar char="•"/>
            </a:pPr>
            <a:r>
              <a:rPr lang="es-ES_tradnl" sz="3600" dirty="0"/>
              <a:t>Django Administración</a:t>
            </a:r>
          </a:p>
          <a:p>
            <a:pPr marL="342900" indent="-342900" algn="just">
              <a:buFont typeface="Arial" panose="020B0604020202020204" pitchFamily="34" charset="0"/>
              <a:buChar char="•"/>
            </a:pPr>
            <a:r>
              <a:rPr lang="es-ES_tradnl" sz="3600" dirty="0"/>
              <a:t>Agregar una tabla (modelo) al administrador</a:t>
            </a:r>
          </a:p>
          <a:p>
            <a:pPr marL="342900" indent="-342900" algn="just">
              <a:buFont typeface="Arial" panose="020B0604020202020204" pitchFamily="34" charset="0"/>
              <a:buChar char="•"/>
            </a:pPr>
            <a:r>
              <a:rPr lang="es-ES_tradnl" sz="3600" dirty="0"/>
              <a:t>Agregar registros</a:t>
            </a:r>
          </a:p>
          <a:p>
            <a:pPr marL="342900" indent="-342900" algn="just">
              <a:buFont typeface="Arial" panose="020B0604020202020204" pitchFamily="34" charset="0"/>
              <a:buChar char="•"/>
            </a:pPr>
            <a:r>
              <a:rPr lang="es-ES_tradnl" sz="3600" dirty="0"/>
              <a:t>Demo consultar datos</a:t>
            </a:r>
          </a:p>
          <a:p>
            <a:pPr marL="342900" indent="-342900" algn="just">
              <a:buFont typeface="Arial" panose="020B0604020202020204" pitchFamily="34" charset="0"/>
              <a:buChar char="•"/>
            </a:pPr>
            <a:r>
              <a:rPr lang="es-ES_tradnl" sz="3600" dirty="0"/>
              <a:t>Etiquetas y filtros.</a:t>
            </a:r>
            <a:endParaRPr lang="es-CL" dirty="0"/>
          </a:p>
        </p:txBody>
      </p:sp>
      <p:pic>
        <p:nvPicPr>
          <p:cNvPr id="4" name="Imagen 3">
            <a:extLst>
              <a:ext uri="{FF2B5EF4-FFF2-40B4-BE49-F238E27FC236}">
                <a16:creationId xmlns:a16="http://schemas.microsoft.com/office/drawing/2014/main" id="{2583A5D8-56C4-090E-F7C8-B1F87E572402}"/>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Tree>
    <p:extLst>
      <p:ext uri="{BB962C8B-B14F-4D97-AF65-F5344CB8AC3E}">
        <p14:creationId xmlns:p14="http://schemas.microsoft.com/office/powerpoint/2010/main" val="414800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QUÉ ES ORM</a:t>
            </a:r>
            <a:endParaRPr lang="es-CL" dirty="0"/>
          </a:p>
        </p:txBody>
      </p:sp>
      <p:sp>
        <p:nvSpPr>
          <p:cNvPr id="3" name="Marcador de texto 2"/>
          <p:cNvSpPr>
            <a:spLocks noGrp="1"/>
          </p:cNvSpPr>
          <p:nvPr>
            <p:ph type="body" sz="quarter" idx="12"/>
          </p:nvPr>
        </p:nvSpPr>
        <p:spPr>
          <a:xfrm>
            <a:off x="2203450" y="2911475"/>
            <a:ext cx="15392400" cy="7201972"/>
          </a:xfrm>
        </p:spPr>
        <p:txBody>
          <a:bodyPr/>
          <a:lstStyle/>
          <a:p>
            <a:pPr algn="just"/>
            <a:r>
              <a:rPr lang="es-ES" sz="3600" dirty="0"/>
              <a:t>ORM corresponde a una capa de mapeo relacional de objetos.  Esto quiere decir que ya no creamos un script para la base de datos, en ORM creamos una Clase y el Framework (Django) se encarga crear la tabla en la base de datos, de acuerdo a lo indicado en clase ubicada en “</a:t>
            </a:r>
            <a:r>
              <a:rPr lang="es-ES" sz="3600" b="1" dirty="0"/>
              <a:t>models.py</a:t>
            </a:r>
            <a:r>
              <a:rPr lang="es-ES" sz="3600" dirty="0"/>
              <a:t>”.</a:t>
            </a:r>
          </a:p>
          <a:p>
            <a:pPr algn="just"/>
            <a:endParaRPr lang="es-ES" sz="3600" dirty="0"/>
          </a:p>
          <a:p>
            <a:pPr algn="just"/>
            <a:r>
              <a:rPr lang="es-ES" sz="3600" dirty="0"/>
              <a:t>ORM se encarga de interpretar las solicitudes de objetos  sentencias SQL.</a:t>
            </a:r>
          </a:p>
          <a:p>
            <a:pPr algn="just"/>
            <a:endParaRPr lang="es-ES" sz="3600" dirty="0"/>
          </a:p>
          <a:p>
            <a:pPr algn="just"/>
            <a:r>
              <a:rPr lang="es-ES" sz="3600" dirty="0"/>
              <a:t>El siguiente enlace proporciona mayor información sobre ORM y cómo trabajar con models.py:</a:t>
            </a:r>
          </a:p>
          <a:p>
            <a:pPr algn="just"/>
            <a:endParaRPr lang="es-ES" sz="3600" dirty="0"/>
          </a:p>
          <a:p>
            <a:pPr algn="just"/>
            <a:r>
              <a:rPr lang="es-ES" sz="3600" dirty="0">
                <a:solidFill>
                  <a:schemeClr val="tx2">
                    <a:lumMod val="60000"/>
                    <a:lumOff val="40000"/>
                  </a:schemeClr>
                </a:solidFill>
              </a:rPr>
              <a:t>https://docs.djangoproject.com/es/4.1/topics/db/models/ </a:t>
            </a:r>
          </a:p>
          <a:p>
            <a:pPr algn="just"/>
            <a:endParaRPr lang="es-ES" sz="3600" dirty="0"/>
          </a:p>
          <a:p>
            <a:pPr algn="just"/>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Tree>
    <p:extLst>
      <p:ext uri="{BB962C8B-B14F-4D97-AF65-F5344CB8AC3E}">
        <p14:creationId xmlns:p14="http://schemas.microsoft.com/office/powerpoint/2010/main" val="1674434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SQL v/s ORM</a:t>
            </a:r>
            <a:endParaRPr lang="es-CL" dirty="0"/>
          </a:p>
        </p:txBody>
      </p:sp>
      <p:sp>
        <p:nvSpPr>
          <p:cNvPr id="3" name="Marcador de texto 2"/>
          <p:cNvSpPr>
            <a:spLocks noGrp="1"/>
          </p:cNvSpPr>
          <p:nvPr>
            <p:ph type="body" sz="quarter" idx="12"/>
          </p:nvPr>
        </p:nvSpPr>
        <p:spPr>
          <a:xfrm>
            <a:off x="2203450" y="2911475"/>
            <a:ext cx="15392400" cy="2769989"/>
          </a:xfrm>
        </p:spPr>
        <p:txBody>
          <a:bodyPr/>
          <a:lstStyle/>
          <a:p>
            <a:pPr algn="just"/>
            <a:r>
              <a:rPr lang="es-ES" sz="3600" dirty="0"/>
              <a:t>Ejemplo de un script utilizando SQL y una Clase en models.py para crear una tabla llamada “alumno”:</a:t>
            </a:r>
          </a:p>
          <a:p>
            <a:pPr algn="just"/>
            <a:endParaRPr lang="es-ES" sz="3600" dirty="0"/>
          </a:p>
          <a:p>
            <a:pPr algn="just"/>
            <a:r>
              <a:rPr lang="es-ES" sz="3600" b="1" dirty="0"/>
              <a:t>            Script-</a:t>
            </a:r>
            <a:r>
              <a:rPr lang="es-ES" sz="3600" b="1" dirty="0" err="1"/>
              <a:t>Sql</a:t>
            </a:r>
            <a:r>
              <a:rPr lang="es-ES" sz="3600" b="1" dirty="0"/>
              <a:t>                                      Clase-</a:t>
            </a:r>
            <a:r>
              <a:rPr lang="es-ES" sz="3600" b="1" dirty="0" err="1"/>
              <a:t>Model</a:t>
            </a:r>
            <a:endParaRPr lang="es-ES" sz="3600" b="1" dirty="0"/>
          </a:p>
          <a:p>
            <a:pPr algn="just"/>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6" name="Imagen 5">
            <a:extLst>
              <a:ext uri="{FF2B5EF4-FFF2-40B4-BE49-F238E27FC236}">
                <a16:creationId xmlns:a16="http://schemas.microsoft.com/office/drawing/2014/main" id="{2C3228AE-0652-9F6A-0F77-E8916B9ABAE1}"/>
              </a:ext>
            </a:extLst>
          </p:cNvPr>
          <p:cNvPicPr>
            <a:picLocks noChangeAspect="1"/>
          </p:cNvPicPr>
          <p:nvPr/>
        </p:nvPicPr>
        <p:blipFill>
          <a:blip r:embed="rId3"/>
          <a:stretch>
            <a:fillRect/>
          </a:stretch>
        </p:blipFill>
        <p:spPr>
          <a:xfrm>
            <a:off x="1974850" y="5349875"/>
            <a:ext cx="6400800" cy="4629150"/>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pic>
        <p:nvPicPr>
          <p:cNvPr id="10" name="Imagen 9">
            <a:extLst>
              <a:ext uri="{FF2B5EF4-FFF2-40B4-BE49-F238E27FC236}">
                <a16:creationId xmlns:a16="http://schemas.microsoft.com/office/drawing/2014/main" id="{59FCF106-6213-0874-93D4-17695D2B1C52}"/>
              </a:ext>
            </a:extLst>
          </p:cNvPr>
          <p:cNvPicPr>
            <a:picLocks noChangeAspect="1"/>
          </p:cNvPicPr>
          <p:nvPr/>
        </p:nvPicPr>
        <p:blipFill>
          <a:blip r:embed="rId4"/>
          <a:stretch>
            <a:fillRect/>
          </a:stretch>
        </p:blipFill>
        <p:spPr>
          <a:xfrm>
            <a:off x="8909050" y="5309693"/>
            <a:ext cx="8686800" cy="4002582"/>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06732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TIPOS DE DATOS</a:t>
            </a:r>
            <a:endParaRPr lang="es-CL" dirty="0"/>
          </a:p>
        </p:txBody>
      </p:sp>
      <p:sp>
        <p:nvSpPr>
          <p:cNvPr id="3" name="Marcador de texto 2"/>
          <p:cNvSpPr>
            <a:spLocks noGrp="1"/>
          </p:cNvSpPr>
          <p:nvPr>
            <p:ph type="body" sz="quarter" idx="12"/>
          </p:nvPr>
        </p:nvSpPr>
        <p:spPr>
          <a:xfrm>
            <a:off x="2203450" y="2911475"/>
            <a:ext cx="15392400" cy="3877985"/>
          </a:xfrm>
        </p:spPr>
        <p:txBody>
          <a:bodyPr wrap="square" lIns="0" tIns="0" rIns="0" bIns="0" anchor="t">
            <a:spAutoFit/>
          </a:bodyPr>
          <a:lstStyle/>
          <a:p>
            <a:pPr algn="just"/>
            <a:r>
              <a:rPr lang="es-ES" sz="3600" dirty="0">
                <a:latin typeface="Arial"/>
                <a:cs typeface="Arial"/>
              </a:rPr>
              <a:t>En la imagen se muestra cómo se define, a través de una clase, la tabla alumno. Podemos ver la similitud al crear el campo </a:t>
            </a:r>
            <a:r>
              <a:rPr lang="es-ES" sz="3600" dirty="0" err="1">
                <a:latin typeface="Arial"/>
                <a:cs typeface="Arial"/>
              </a:rPr>
              <a:t>rut</a:t>
            </a:r>
            <a:r>
              <a:rPr lang="es-ES" sz="3600" dirty="0">
                <a:latin typeface="Arial"/>
                <a:cs typeface="Arial"/>
              </a:rPr>
              <a:t>, en SQL el tipo de datos es varchar(10) y en Python se define como models.CharField(). Para conocer más tipos de datos y los tipos de relaciones entre tablas debes consultar el siguiente link:</a:t>
            </a:r>
          </a:p>
          <a:p>
            <a:pPr algn="just"/>
            <a:endParaRPr lang="es-ES" sz="3600" dirty="0"/>
          </a:p>
          <a:p>
            <a:pPr algn="just"/>
            <a:r>
              <a:rPr lang="es-ES_tradnl" sz="3600" dirty="0"/>
              <a:t>https://docs.djangoproject.com/es/4.1/ref/models/fields/#model-field-types</a:t>
            </a:r>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pic>
        <p:nvPicPr>
          <p:cNvPr id="9" name="Imagen 8">
            <a:extLst>
              <a:ext uri="{FF2B5EF4-FFF2-40B4-BE49-F238E27FC236}">
                <a16:creationId xmlns:a16="http://schemas.microsoft.com/office/drawing/2014/main" id="{216438B2-FB77-1B7C-4F55-9F43EC779398}"/>
              </a:ext>
            </a:extLst>
          </p:cNvPr>
          <p:cNvPicPr>
            <a:picLocks noChangeAspect="1"/>
          </p:cNvPicPr>
          <p:nvPr/>
        </p:nvPicPr>
        <p:blipFill>
          <a:blip r:embed="rId3"/>
          <a:stretch>
            <a:fillRect/>
          </a:stretch>
        </p:blipFill>
        <p:spPr>
          <a:xfrm>
            <a:off x="3575050" y="6900636"/>
            <a:ext cx="12649200" cy="3551318"/>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22408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MODELOS DE EJEMPLO</a:t>
            </a:r>
            <a:endParaRPr lang="es-CL" dirty="0"/>
          </a:p>
        </p:txBody>
      </p:sp>
      <p:sp>
        <p:nvSpPr>
          <p:cNvPr id="3" name="Marcador de texto 2"/>
          <p:cNvSpPr>
            <a:spLocks noGrp="1"/>
          </p:cNvSpPr>
          <p:nvPr>
            <p:ph type="body" sz="quarter" idx="12"/>
          </p:nvPr>
        </p:nvSpPr>
        <p:spPr>
          <a:xfrm>
            <a:off x="2203450" y="2911475"/>
            <a:ext cx="15392400" cy="553998"/>
          </a:xfrm>
        </p:spPr>
        <p:txBody>
          <a:bodyPr/>
          <a:lstStyle/>
          <a:p>
            <a:pPr algn="just"/>
            <a:r>
              <a:rPr lang="es-ES" sz="3600" dirty="0"/>
              <a:t>Copiar esto en models.py</a:t>
            </a:r>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
        <p:nvSpPr>
          <p:cNvPr id="6" name="CuadroTexto 5">
            <a:extLst>
              <a:ext uri="{FF2B5EF4-FFF2-40B4-BE49-F238E27FC236}">
                <a16:creationId xmlns:a16="http://schemas.microsoft.com/office/drawing/2014/main" id="{4277B5EA-DE13-EED4-8C14-57D948819719}"/>
              </a:ext>
            </a:extLst>
          </p:cNvPr>
          <p:cNvSpPr txBox="1"/>
          <p:nvPr/>
        </p:nvSpPr>
        <p:spPr>
          <a:xfrm>
            <a:off x="2203450" y="4359275"/>
            <a:ext cx="13944600" cy="3046988"/>
          </a:xfrm>
          <a:prstGeom prst="rect">
            <a:avLst/>
          </a:prstGeom>
          <a:noFill/>
          <a:ln>
            <a:solidFill>
              <a:schemeClr val="tx1">
                <a:lumMod val="65000"/>
                <a:lumOff val="35000"/>
              </a:schemeClr>
            </a:solidFill>
          </a:ln>
        </p:spPr>
        <p:txBody>
          <a:bodyPr wrap="square">
            <a:spAutoFit/>
          </a:bodyPr>
          <a:lstStyle/>
          <a:p>
            <a:r>
              <a:rPr lang="es-CL" sz="3200" dirty="0"/>
              <a:t>class Genero(models.Model):</a:t>
            </a:r>
          </a:p>
          <a:p>
            <a:r>
              <a:rPr lang="es-CL" sz="3200" dirty="0"/>
              <a:t>    id_genero  = models.AutoField(</a:t>
            </a:r>
            <a:r>
              <a:rPr lang="es-CL" sz="3200" dirty="0" err="1"/>
              <a:t>db_column</a:t>
            </a:r>
            <a:r>
              <a:rPr lang="es-CL" sz="3200" dirty="0"/>
              <a:t>='</a:t>
            </a:r>
            <a:r>
              <a:rPr lang="es-CL" sz="3200" dirty="0" err="1"/>
              <a:t>idGenero</a:t>
            </a:r>
            <a:r>
              <a:rPr lang="es-CL" sz="3200" dirty="0"/>
              <a:t>', primary_key=True) </a:t>
            </a:r>
          </a:p>
          <a:p>
            <a:r>
              <a:rPr lang="es-CL" sz="3200" dirty="0"/>
              <a:t>    genero     = models.CharField(max_length=20, blank=False, null=False)</a:t>
            </a:r>
          </a:p>
          <a:p>
            <a:endParaRPr lang="es-CL" sz="3200" dirty="0"/>
          </a:p>
          <a:p>
            <a:r>
              <a:rPr lang="es-CL" sz="3200" dirty="0"/>
              <a:t>    def __str__(self):</a:t>
            </a:r>
          </a:p>
          <a:p>
            <a:r>
              <a:rPr lang="es-CL" sz="3200" dirty="0"/>
              <a:t>        return str(self.genero)</a:t>
            </a:r>
          </a:p>
        </p:txBody>
      </p:sp>
    </p:spTree>
    <p:extLst>
      <p:ext uri="{BB962C8B-B14F-4D97-AF65-F5344CB8AC3E}">
        <p14:creationId xmlns:p14="http://schemas.microsoft.com/office/powerpoint/2010/main" val="2679587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MODELOS DE EJEMPLO</a:t>
            </a:r>
            <a:endParaRPr lang="es-CL" dirty="0"/>
          </a:p>
        </p:txBody>
      </p:sp>
      <p:sp>
        <p:nvSpPr>
          <p:cNvPr id="3" name="Marcador de texto 2"/>
          <p:cNvSpPr>
            <a:spLocks noGrp="1"/>
          </p:cNvSpPr>
          <p:nvPr>
            <p:ph type="body" sz="quarter" idx="12"/>
          </p:nvPr>
        </p:nvSpPr>
        <p:spPr>
          <a:xfrm>
            <a:off x="2203450" y="2911475"/>
            <a:ext cx="15392400" cy="553998"/>
          </a:xfrm>
        </p:spPr>
        <p:txBody>
          <a:bodyPr/>
          <a:lstStyle/>
          <a:p>
            <a:pPr algn="just"/>
            <a:r>
              <a:rPr lang="es-ES" sz="3600" dirty="0"/>
              <a:t>Copiar esto en models.py</a:t>
            </a:r>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
        <p:nvSpPr>
          <p:cNvPr id="6" name="CuadroTexto 5">
            <a:extLst>
              <a:ext uri="{FF2B5EF4-FFF2-40B4-BE49-F238E27FC236}">
                <a16:creationId xmlns:a16="http://schemas.microsoft.com/office/drawing/2014/main" id="{4277B5EA-DE13-EED4-8C14-57D948819719}"/>
              </a:ext>
            </a:extLst>
          </p:cNvPr>
          <p:cNvSpPr txBox="1"/>
          <p:nvPr/>
        </p:nvSpPr>
        <p:spPr>
          <a:xfrm>
            <a:off x="2203450" y="3749675"/>
            <a:ext cx="16154400" cy="6186309"/>
          </a:xfrm>
          <a:prstGeom prst="rect">
            <a:avLst/>
          </a:prstGeom>
          <a:noFill/>
          <a:ln>
            <a:solidFill>
              <a:schemeClr val="tx1">
                <a:lumMod val="65000"/>
                <a:lumOff val="35000"/>
              </a:schemeClr>
            </a:solidFill>
          </a:ln>
        </p:spPr>
        <p:txBody>
          <a:bodyPr wrap="square">
            <a:spAutoFit/>
          </a:bodyPr>
          <a:lstStyle/>
          <a:p>
            <a:r>
              <a:rPr lang="es-CL" sz="2800" dirty="0"/>
              <a:t>class Alumno(models.Model):</a:t>
            </a:r>
          </a:p>
          <a:p>
            <a:r>
              <a:rPr lang="es-CL" sz="2800" dirty="0"/>
              <a:t>    rut              = models.CharField(primary_key=True, max_length=10)</a:t>
            </a:r>
          </a:p>
          <a:p>
            <a:r>
              <a:rPr lang="es-CL" sz="2800" dirty="0"/>
              <a:t>    nombre           = models.CharField(max_length=20)</a:t>
            </a:r>
          </a:p>
          <a:p>
            <a:r>
              <a:rPr lang="es-CL" sz="2800" dirty="0"/>
              <a:t>    apellido_paterno = models.CharField(max_length=20)</a:t>
            </a:r>
          </a:p>
          <a:p>
            <a:r>
              <a:rPr lang="es-CL" sz="2800" dirty="0"/>
              <a:t>    apellido_materno = models.CharField(max_length=20)</a:t>
            </a:r>
          </a:p>
          <a:p>
            <a:r>
              <a:rPr lang="es-CL" sz="2800" dirty="0"/>
              <a:t>    fecha_nacimiento = models.DateField(blank=False, null=False) </a:t>
            </a:r>
          </a:p>
          <a:p>
            <a:r>
              <a:rPr lang="es-CL" sz="2800" dirty="0"/>
              <a:t>    id_genero        = models.ForeignKey('</a:t>
            </a:r>
            <a:r>
              <a:rPr lang="es-CL" sz="2800" dirty="0" err="1"/>
              <a:t>Genero',on_delete</a:t>
            </a:r>
            <a:r>
              <a:rPr lang="es-CL" sz="2800" dirty="0"/>
              <a:t>=models.CASCADE, </a:t>
            </a:r>
            <a:r>
              <a:rPr lang="es-CL" sz="2800" dirty="0" err="1"/>
              <a:t>db_column</a:t>
            </a:r>
            <a:r>
              <a:rPr lang="es-CL" sz="2800" dirty="0"/>
              <a:t>='</a:t>
            </a:r>
            <a:r>
              <a:rPr lang="es-CL" sz="2800" dirty="0" err="1"/>
              <a:t>idGenero</a:t>
            </a:r>
            <a:r>
              <a:rPr lang="es-CL" sz="2800" dirty="0"/>
              <a:t>')  </a:t>
            </a:r>
          </a:p>
          <a:p>
            <a:r>
              <a:rPr lang="es-CL" sz="2800" dirty="0"/>
              <a:t>    telefono         = models.CharField(max_length=45)</a:t>
            </a:r>
          </a:p>
          <a:p>
            <a:r>
              <a:rPr lang="es-CL" sz="2800" dirty="0"/>
              <a:t>    email            = </a:t>
            </a:r>
            <a:r>
              <a:rPr lang="es-CL" sz="2800" dirty="0" err="1"/>
              <a:t>models.EmailField</a:t>
            </a:r>
            <a:r>
              <a:rPr lang="es-CL" sz="2800" dirty="0"/>
              <a:t>(</a:t>
            </a:r>
            <a:r>
              <a:rPr lang="es-CL" sz="2800" dirty="0" err="1"/>
              <a:t>unique</a:t>
            </a:r>
            <a:r>
              <a:rPr lang="es-CL" sz="2800" dirty="0"/>
              <a:t>=True, max_length=100, blank=True, null=True)</a:t>
            </a:r>
          </a:p>
          <a:p>
            <a:r>
              <a:rPr lang="es-CL" sz="2800" dirty="0"/>
              <a:t>    direccion        = models.CharField(max_length=50, blank=True, null=True)  </a:t>
            </a:r>
          </a:p>
          <a:p>
            <a:r>
              <a:rPr lang="es-CL" sz="2800" dirty="0"/>
              <a:t>    activo           = </a:t>
            </a:r>
            <a:r>
              <a:rPr lang="es-CL" sz="2800" dirty="0" err="1"/>
              <a:t>models.IntegerField</a:t>
            </a:r>
            <a:r>
              <a:rPr lang="es-CL" sz="2800" dirty="0"/>
              <a:t>()</a:t>
            </a:r>
          </a:p>
          <a:p>
            <a:endParaRPr lang="es-CL" sz="2800" dirty="0"/>
          </a:p>
          <a:p>
            <a:r>
              <a:rPr lang="es-CL" sz="2800" dirty="0"/>
              <a:t>    def __str__(self):</a:t>
            </a:r>
          </a:p>
          <a:p>
            <a:r>
              <a:rPr lang="es-CL" sz="2800" dirty="0"/>
              <a:t>        return str(</a:t>
            </a:r>
            <a:r>
              <a:rPr lang="es-CL" sz="2800" dirty="0" err="1"/>
              <a:t>self.nombre</a:t>
            </a:r>
            <a:r>
              <a:rPr lang="es-CL" sz="2800" dirty="0"/>
              <a:t>)+" "+str(</a:t>
            </a:r>
            <a:r>
              <a:rPr lang="es-CL" sz="2800" dirty="0" err="1"/>
              <a:t>self.apellido_paterno</a:t>
            </a:r>
            <a:r>
              <a:rPr lang="es-CL" sz="2800" dirty="0"/>
              <a:t>)</a:t>
            </a:r>
            <a:r>
              <a:rPr lang="es-CL" sz="3200" dirty="0"/>
              <a:t>   </a:t>
            </a:r>
          </a:p>
        </p:txBody>
      </p:sp>
    </p:spTree>
    <p:extLst>
      <p:ext uri="{BB962C8B-B14F-4D97-AF65-F5344CB8AC3E}">
        <p14:creationId xmlns:p14="http://schemas.microsoft.com/office/powerpoint/2010/main" val="3360280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058400" cy="738664"/>
          </a:xfrm>
        </p:spPr>
        <p:txBody>
          <a:bodyPr/>
          <a:lstStyle/>
          <a:p>
            <a:r>
              <a:rPr lang="es-ES_tradnl" dirty="0"/>
              <a:t>CREAR MIGRACIONES</a:t>
            </a:r>
            <a:endParaRPr lang="es-CL" dirty="0"/>
          </a:p>
        </p:txBody>
      </p:sp>
      <p:sp>
        <p:nvSpPr>
          <p:cNvPr id="3" name="Marcador de texto 2"/>
          <p:cNvSpPr>
            <a:spLocks noGrp="1"/>
          </p:cNvSpPr>
          <p:nvPr>
            <p:ph type="body" sz="quarter" idx="12"/>
          </p:nvPr>
        </p:nvSpPr>
        <p:spPr>
          <a:xfrm>
            <a:off x="2203450" y="2911475"/>
            <a:ext cx="15392400" cy="7201972"/>
          </a:xfrm>
        </p:spPr>
        <p:txBody>
          <a:bodyPr wrap="square" lIns="0" tIns="0" rIns="0" bIns="0" anchor="t">
            <a:spAutoFit/>
          </a:bodyPr>
          <a:lstStyle/>
          <a:p>
            <a:pPr algn="just"/>
            <a:r>
              <a:rPr lang="es-ES" sz="3600" dirty="0">
                <a:latin typeface="Arial"/>
                <a:cs typeface="Arial"/>
              </a:rPr>
              <a:t>Volvamos a nuestro modelo, para que la aplicación pueda usar la tabla alumno primero debe “generarla”, hasta el momento es solo una definición. Para generar físicamente la tabla debe aplicar los siguientes comandos:</a:t>
            </a:r>
          </a:p>
          <a:p>
            <a:pPr algn="just"/>
            <a:endParaRPr lang="es-ES" sz="3600" dirty="0"/>
          </a:p>
          <a:p>
            <a:pPr algn="just"/>
            <a:r>
              <a:rPr lang="es-ES" sz="3600" b="1" dirty="0"/>
              <a:t>python manage.py makemigrations</a:t>
            </a:r>
          </a:p>
          <a:p>
            <a:pPr algn="just"/>
            <a:r>
              <a:rPr lang="es-ES" sz="3600" b="1" dirty="0"/>
              <a:t>python manage.py migrate</a:t>
            </a:r>
          </a:p>
          <a:p>
            <a:pPr algn="just"/>
            <a:endParaRPr lang="es-ES" sz="3600" dirty="0"/>
          </a:p>
          <a:p>
            <a:pPr algn="just"/>
            <a:endParaRPr lang="es-ES" sz="3600" dirty="0"/>
          </a:p>
          <a:p>
            <a:pPr algn="just"/>
            <a:endParaRPr lang="es-ES_tradnl" sz="3600" dirty="0"/>
          </a:p>
          <a:p>
            <a:pPr algn="just"/>
            <a:endParaRPr lang="es-ES_tradnl" sz="3600" dirty="0"/>
          </a:p>
          <a:p>
            <a:pPr algn="just"/>
            <a:r>
              <a:rPr lang="es-ES_tradnl" sz="3600" dirty="0">
                <a:latin typeface="Arial"/>
                <a:cs typeface="Arial"/>
              </a:rPr>
              <a:t>Entonces, primero creamos las migraciones y luego migramos.</a:t>
            </a:r>
          </a:p>
          <a:p>
            <a:pPr algn="just"/>
            <a:endParaRPr lang="es-ES_tradnl" sz="3600" dirty="0"/>
          </a:p>
          <a:p>
            <a:pPr algn="just"/>
            <a:endParaRPr lang="es-ES_tradnl" sz="3600" dirty="0"/>
          </a:p>
        </p:txBody>
      </p:sp>
      <p:pic>
        <p:nvPicPr>
          <p:cNvPr id="4" name="Imagen 3">
            <a:extLst>
              <a:ext uri="{FF2B5EF4-FFF2-40B4-BE49-F238E27FC236}">
                <a16:creationId xmlns:a16="http://schemas.microsoft.com/office/drawing/2014/main" id="{73E4E483-0BB2-8B40-841F-547F16D6D8FF}"/>
              </a:ext>
            </a:extLst>
          </p:cNvPr>
          <p:cNvPicPr>
            <a:picLocks noChangeAspect="1"/>
          </p:cNvPicPr>
          <p:nvPr/>
        </p:nvPicPr>
        <p:blipFill>
          <a:blip r:embed="rId2"/>
          <a:stretch>
            <a:fillRect/>
          </a:stretch>
        </p:blipFill>
        <p:spPr>
          <a:xfrm>
            <a:off x="16681450" y="716735"/>
            <a:ext cx="1559216" cy="975836"/>
          </a:xfrm>
          <a:prstGeom prst="rect">
            <a:avLst/>
          </a:prstGeom>
          <a:ln>
            <a:solidFill>
              <a:schemeClr val="tx1">
                <a:lumMod val="65000"/>
                <a:lumOff val="35000"/>
              </a:schemeClr>
            </a:solidFill>
          </a:ln>
        </p:spPr>
      </p:pic>
    </p:spTree>
    <p:extLst>
      <p:ext uri="{BB962C8B-B14F-4D97-AF65-F5344CB8AC3E}">
        <p14:creationId xmlns:p14="http://schemas.microsoft.com/office/powerpoint/2010/main" val="1564976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5B75D4D117AD34992BEA64BC812A0C3" ma:contentTypeVersion="10" ma:contentTypeDescription="Crear nuevo documento." ma:contentTypeScope="" ma:versionID="863abe8e4445a4219002ef0e2fa49975">
  <xsd:schema xmlns:xsd="http://www.w3.org/2001/XMLSchema" xmlns:xs="http://www.w3.org/2001/XMLSchema" xmlns:p="http://schemas.microsoft.com/office/2006/metadata/properties" xmlns:ns2="97e326ec-e75a-44cf-ab99-a84221681e58" xmlns:ns3="896d676a-77ec-4696-9592-30e71512d6b5" targetNamespace="http://schemas.microsoft.com/office/2006/metadata/properties" ma:root="true" ma:fieldsID="0277f73b66585d7c92c94cf4002b1b61" ns2:_="" ns3:_="">
    <xsd:import namespace="97e326ec-e75a-44cf-ab99-a84221681e58"/>
    <xsd:import namespace="896d676a-77ec-4696-9592-30e71512d6b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DateTaken" minOccurs="0"/>
                <xsd:element ref="ns2:lcf76f155ced4ddcb4097134ff3c332f"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e326ec-e75a-44cf-ab99-a84221681e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MediaLengthInSeconds" ma:hidden="true" ma:internalName="MediaLengthInSeconds" ma:readOnly="true">
      <xsd:simpleType>
        <xsd:restriction base="dms:Unknown"/>
      </xsd:simpleType>
    </xsd:element>
    <xsd:element name="MediaServiceDateTaken" ma:index="13" nillable="true" ma:displayName="MediaServiceDateTaken" ma:internalName="MediaServiceDateTaken" ma:readOnly="true">
      <xsd:simpleType>
        <xsd:restriction base="dms:Text"/>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96d676a-77ec-4696-9592-30e71512d6b5"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7e326ec-e75a-44cf-ab99-a84221681e5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39531F7-8F9F-4B80-B6B0-7B0D9A548C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e326ec-e75a-44cf-ab99-a84221681e58"/>
    <ds:schemaRef ds:uri="896d676a-77ec-4696-9592-30e71512d6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83F0A7-7662-4660-B058-12D1EAB18B27}">
  <ds:schemaRefs>
    <ds:schemaRef ds:uri="http://schemas.microsoft.com/sharepoint/v3/contenttype/forms"/>
  </ds:schemaRefs>
</ds:datastoreItem>
</file>

<file path=customXml/itemProps3.xml><?xml version="1.0" encoding="utf-8"?>
<ds:datastoreItem xmlns:ds="http://schemas.openxmlformats.org/officeDocument/2006/customXml" ds:itemID="{600A64F5-C04B-4FDE-9289-FEC6D6F8A495}">
  <ds:schemaRefs>
    <ds:schemaRef ds:uri="http://schemas.microsoft.com/office/2006/metadata/properties"/>
    <ds:schemaRef ds:uri="http://schemas.microsoft.com/office/infopath/2007/PartnerControls"/>
    <ds:schemaRef ds:uri="97e326ec-e75a-44cf-ab99-a84221681e58"/>
  </ds:schemaRefs>
</ds:datastoreItem>
</file>

<file path=docProps/app.xml><?xml version="1.0" encoding="utf-8"?>
<Properties xmlns="http://schemas.openxmlformats.org/officeDocument/2006/extended-properties" xmlns:vt="http://schemas.openxmlformats.org/officeDocument/2006/docPropsVTypes">
  <Template/>
  <TotalTime>4034</TotalTime>
  <Words>1197</Words>
  <Application>Microsoft Office PowerPoint</Application>
  <PresentationFormat>Personalizado</PresentationFormat>
  <Paragraphs>156</Paragraphs>
  <Slides>20</Slides>
  <Notes>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cp:lastModifiedBy>Cristian Orlando Garcia Gutierrez</cp:lastModifiedBy>
  <cp:revision>156</cp:revision>
  <dcterms:created xsi:type="dcterms:W3CDTF">2021-04-02T01:36:00Z</dcterms:created>
  <dcterms:modified xsi:type="dcterms:W3CDTF">2023-01-05T13:04:45Z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0x010100B5B75D4D117AD34992BEA64BC812A0C3</vt:lpwstr>
  </property>
  <property fmtid="{D5CDD505-2E9C-101B-9397-08002B2CF9AE}" pid="6" name="MediaServiceImageTags">
    <vt:lpwstr/>
  </property>
</Properties>
</file>