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5"/>
  </p:notesMasterIdLst>
  <p:handoutMasterIdLst>
    <p:handoutMasterId r:id="rId16"/>
  </p:handoutMasterIdLst>
  <p:sldIdLst>
    <p:sldId id="267" r:id="rId5"/>
    <p:sldId id="277" r:id="rId6"/>
    <p:sldId id="296" r:id="rId7"/>
    <p:sldId id="301" r:id="rId8"/>
    <p:sldId id="305" r:id="rId9"/>
    <p:sldId id="306" r:id="rId10"/>
    <p:sldId id="307" r:id="rId11"/>
    <p:sldId id="308" r:id="rId12"/>
    <p:sldId id="302" r:id="rId13"/>
    <p:sldId id="309" r:id="rId14"/>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C9D11E"/>
    <a:srgbClr val="9EA4A8"/>
    <a:srgbClr val="E60C7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EEAECA-8D7F-4AB0-9661-EE4114EC64E1}" v="5" dt="2023-01-05T13:07:55.88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0"/>
    <p:restoredTop sz="94607"/>
  </p:normalViewPr>
  <p:slideViewPr>
    <p:cSldViewPr>
      <p:cViewPr varScale="1">
        <p:scale>
          <a:sx n="47" d="100"/>
          <a:sy n="47" d="100"/>
        </p:scale>
        <p:origin x="1051" y="72"/>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mela Menares A." userId="S::pmenaresa@duoc.cl::a95b9275-3465-4317-aedc-8c1ab3c21493" providerId="AD" clId="Web-{50EEAECA-8D7F-4AB0-9661-EE4114EC64E1}"/>
    <pc:docChg chg="addSld delSld modSld">
      <pc:chgData name="Pamela Menares A." userId="S::pmenaresa@duoc.cl::a95b9275-3465-4317-aedc-8c1ab3c21493" providerId="AD" clId="Web-{50EEAECA-8D7F-4AB0-9661-EE4114EC64E1}" dt="2023-01-05T13:07:55.880" v="2"/>
      <pc:docMkLst>
        <pc:docMk/>
      </pc:docMkLst>
      <pc:sldChg chg="modSp">
        <pc:chgData name="Pamela Menares A." userId="S::pmenaresa@duoc.cl::a95b9275-3465-4317-aedc-8c1ab3c21493" providerId="AD" clId="Web-{50EEAECA-8D7F-4AB0-9661-EE4114EC64E1}" dt="2023-01-05T13:07:25.223" v="0" actId="20577"/>
        <pc:sldMkLst>
          <pc:docMk/>
          <pc:sldMk cId="2042176908" sldId="277"/>
        </pc:sldMkLst>
        <pc:spChg chg="mod">
          <ac:chgData name="Pamela Menares A." userId="S::pmenaresa@duoc.cl::a95b9275-3465-4317-aedc-8c1ab3c21493" providerId="AD" clId="Web-{50EEAECA-8D7F-4AB0-9661-EE4114EC64E1}" dt="2023-01-05T13:07:25.223" v="0" actId="20577"/>
          <ac:spMkLst>
            <pc:docMk/>
            <pc:sldMk cId="2042176908" sldId="277"/>
            <ac:spMk id="3" creationId="{00000000-0000-0000-0000-000000000000}"/>
          </ac:spMkLst>
        </pc:spChg>
      </pc:sldChg>
      <pc:sldChg chg="del">
        <pc:chgData name="Pamela Menares A." userId="S::pmenaresa@duoc.cl::a95b9275-3465-4317-aedc-8c1ab3c21493" providerId="AD" clId="Web-{50EEAECA-8D7F-4AB0-9661-EE4114EC64E1}" dt="2023-01-05T13:07:55.880" v="2"/>
        <pc:sldMkLst>
          <pc:docMk/>
          <pc:sldMk cId="926987900" sldId="293"/>
        </pc:sldMkLst>
      </pc:sldChg>
      <pc:sldChg chg="add replId">
        <pc:chgData name="Pamela Menares A." userId="S::pmenaresa@duoc.cl::a95b9275-3465-4317-aedc-8c1ab3c21493" providerId="AD" clId="Web-{50EEAECA-8D7F-4AB0-9661-EE4114EC64E1}" dt="2023-01-05T13:07:43.552" v="1"/>
        <pc:sldMkLst>
          <pc:docMk/>
          <pc:sldMk cId="912450360" sldId="30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05-01-2023</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3616F059-D3E2-4D30-9EB0-2219C30D8EEB}" type="datetimeFigureOut">
              <a:rPr lang="es-CL" smtClean="0"/>
              <a:t>05-01-2023</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F5C51896-F43A-4A89-85A7-E812D2C08879}" type="slidenum">
              <a:rPr lang="es-CL" smtClean="0"/>
              <a:t>‹Nº›</a:t>
            </a:fld>
            <a:endParaRPr lang="es-CL"/>
          </a:p>
        </p:txBody>
      </p:sp>
    </p:spTree>
    <p:extLst>
      <p:ext uri="{BB962C8B-B14F-4D97-AF65-F5344CB8AC3E}">
        <p14:creationId xmlns:p14="http://schemas.microsoft.com/office/powerpoint/2010/main" val="334372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1/5/2023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99050" y="5349875"/>
            <a:ext cx="10649035" cy="1661993"/>
          </a:xfrm>
          <a:solidFill>
            <a:srgbClr val="317DE2"/>
          </a:solidFill>
        </p:spPr>
        <p:txBody>
          <a:bodyPr/>
          <a:lstStyle/>
          <a:p>
            <a:r>
              <a:rPr lang="es-ES" dirty="0"/>
              <a:t>EQUIVALENCIA ENTRE ORM Y SQL.</a:t>
            </a:r>
            <a:endParaRPr lang="es-CL" dirty="0"/>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99050" y="5349875"/>
            <a:ext cx="10649035" cy="1661993"/>
          </a:xfrm>
          <a:solidFill>
            <a:srgbClr val="317DE2"/>
          </a:solidFill>
        </p:spPr>
        <p:txBody>
          <a:bodyPr/>
          <a:lstStyle/>
          <a:p>
            <a:r>
              <a:rPr lang="es-ES" dirty="0"/>
              <a:t>EQUIVALENCIA ENTRE ORM Y SQL.</a:t>
            </a:r>
            <a:endParaRPr lang="es-CL" dirty="0"/>
          </a:p>
        </p:txBody>
      </p:sp>
    </p:spTree>
    <p:extLst>
      <p:ext uri="{BB962C8B-B14F-4D97-AF65-F5344CB8AC3E}">
        <p14:creationId xmlns:p14="http://schemas.microsoft.com/office/powerpoint/2010/main" val="9124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INTRODUCCIÓN</a:t>
            </a:r>
            <a:endParaRPr lang="es-CL" dirty="0"/>
          </a:p>
        </p:txBody>
      </p:sp>
      <p:sp>
        <p:nvSpPr>
          <p:cNvPr id="3" name="Marcador de texto 2"/>
          <p:cNvSpPr>
            <a:spLocks noGrp="1"/>
          </p:cNvSpPr>
          <p:nvPr>
            <p:ph type="body" sz="quarter" idx="12"/>
          </p:nvPr>
        </p:nvSpPr>
        <p:spPr>
          <a:xfrm>
            <a:off x="2203450" y="2911475"/>
            <a:ext cx="15392400" cy="2769989"/>
          </a:xfrm>
        </p:spPr>
        <p:txBody>
          <a:bodyPr wrap="square" lIns="0" tIns="0" rIns="0" bIns="0" anchor="t">
            <a:spAutoFit/>
          </a:bodyPr>
          <a:lstStyle/>
          <a:p>
            <a:pPr algn="just"/>
            <a:r>
              <a:rPr lang="es-ES_tradnl" sz="3600" dirty="0">
                <a:latin typeface="Arial"/>
                <a:cs typeface="Arial"/>
              </a:rPr>
              <a:t>Django posee una forma optimizada de consultar los datos de una tabla mediante ORM, visto en el módulo anterior. Django también ofrece la posibilidad de consultar los datos mediante sentencias SQL directas, sin pasar por ORM. En este módulo se entregarán los conceptos básicos para ejecutar sentencias SQL en Django.</a:t>
            </a:r>
            <a:endParaRPr lang="es-CL" dirty="0">
              <a:latin typeface="Arial"/>
              <a:cs typeface="Arial"/>
            </a:endParaRPr>
          </a:p>
        </p:txBody>
      </p:sp>
      <p:pic>
        <p:nvPicPr>
          <p:cNvPr id="4" name="Imagen 3">
            <a:extLst>
              <a:ext uri="{FF2B5EF4-FFF2-40B4-BE49-F238E27FC236}">
                <a16:creationId xmlns:a16="http://schemas.microsoft.com/office/drawing/2014/main" id="{25F30FEF-2747-ECD8-988F-F58C5E777C75}"/>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Tree>
    <p:extLst>
      <p:ext uri="{BB962C8B-B14F-4D97-AF65-F5344CB8AC3E}">
        <p14:creationId xmlns:p14="http://schemas.microsoft.com/office/powerpoint/2010/main" val="204217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CONTENIDOS</a:t>
            </a:r>
            <a:endParaRPr lang="es-CL" dirty="0"/>
          </a:p>
        </p:txBody>
      </p:sp>
      <p:sp>
        <p:nvSpPr>
          <p:cNvPr id="3" name="Marcador de texto 2"/>
          <p:cNvSpPr>
            <a:spLocks noGrp="1"/>
          </p:cNvSpPr>
          <p:nvPr>
            <p:ph type="body" sz="quarter" idx="12"/>
          </p:nvPr>
        </p:nvSpPr>
        <p:spPr>
          <a:xfrm>
            <a:off x="2016124" y="3368675"/>
            <a:ext cx="18087976" cy="4185761"/>
          </a:xfrm>
        </p:spPr>
        <p:txBody>
          <a:bodyPr/>
          <a:lstStyle/>
          <a:p>
            <a:pPr algn="just"/>
            <a:endParaRPr lang="es-ES_tradnl" sz="3600" dirty="0"/>
          </a:p>
          <a:p>
            <a:pPr marL="342900" indent="-342900" algn="just">
              <a:buFont typeface="Arial" panose="020B0604020202020204" pitchFamily="34" charset="0"/>
              <a:buChar char="•"/>
            </a:pPr>
            <a:r>
              <a:rPr lang="es-ES_tradnl" sz="3600" dirty="0"/>
              <a:t>Consultas SQL</a:t>
            </a:r>
          </a:p>
          <a:p>
            <a:pPr marL="342900" indent="-342900" algn="just">
              <a:buFont typeface="Arial" panose="020B0604020202020204" pitchFamily="34" charset="0"/>
              <a:buChar char="•"/>
            </a:pPr>
            <a:r>
              <a:rPr lang="es-ES_tradnl" sz="3600" dirty="0"/>
              <a:t>Manager.raw()</a:t>
            </a:r>
          </a:p>
          <a:p>
            <a:pPr marL="342900" indent="-342900" algn="just">
              <a:buFont typeface="Arial" panose="020B0604020202020204" pitchFamily="34" charset="0"/>
              <a:buChar char="•"/>
            </a:pPr>
            <a:r>
              <a:rPr lang="es-ES_tradnl" sz="3600" dirty="0"/>
              <a:t>Función listadoSQL</a:t>
            </a:r>
          </a:p>
          <a:p>
            <a:pPr marL="342900" indent="-342900" algn="just">
              <a:buFont typeface="Arial" panose="020B0604020202020204" pitchFamily="34" charset="0"/>
              <a:buChar char="•"/>
            </a:pPr>
            <a:r>
              <a:rPr lang="es-ES_tradnl" sz="3600" dirty="0"/>
              <a:t>Software Gestor de Bases de Datos</a:t>
            </a:r>
          </a:p>
          <a:p>
            <a:pPr marL="342900" indent="-342900" algn="just">
              <a:buFont typeface="Arial" panose="020B0604020202020204" pitchFamily="34" charset="0"/>
              <a:buChar char="•"/>
            </a:pPr>
            <a:r>
              <a:rPr lang="es-ES_tradnl" sz="3600" dirty="0"/>
              <a:t>Respuesta SQL.</a:t>
            </a:r>
          </a:p>
          <a:p>
            <a:pPr marL="342900" indent="-342900" algn="just">
              <a:buFont typeface="Arial" panose="020B0604020202020204" pitchFamily="34" charset="0"/>
              <a:buChar char="•"/>
            </a:pPr>
            <a:endParaRPr lang="es-ES_tradnl" sz="3600" dirty="0"/>
          </a:p>
          <a:p>
            <a:pPr marL="342900" indent="-342900" algn="just">
              <a:buFont typeface="Arial" panose="020B0604020202020204" pitchFamily="34" charset="0"/>
              <a:buChar char="•"/>
            </a:pPr>
            <a:endParaRPr lang="es-CL" dirty="0"/>
          </a:p>
        </p:txBody>
      </p:sp>
      <p:pic>
        <p:nvPicPr>
          <p:cNvPr id="4" name="Imagen 3">
            <a:extLst>
              <a:ext uri="{FF2B5EF4-FFF2-40B4-BE49-F238E27FC236}">
                <a16:creationId xmlns:a16="http://schemas.microsoft.com/office/drawing/2014/main" id="{2583A5D8-56C4-090E-F7C8-B1F87E572402}"/>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Tree>
    <p:extLst>
      <p:ext uri="{BB962C8B-B14F-4D97-AF65-F5344CB8AC3E}">
        <p14:creationId xmlns:p14="http://schemas.microsoft.com/office/powerpoint/2010/main" val="414800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CONSULTAS SQL</a:t>
            </a:r>
            <a:endParaRPr lang="es-CL" dirty="0"/>
          </a:p>
        </p:txBody>
      </p:sp>
      <p:sp>
        <p:nvSpPr>
          <p:cNvPr id="3" name="Marcador de texto 2"/>
          <p:cNvSpPr>
            <a:spLocks noGrp="1"/>
          </p:cNvSpPr>
          <p:nvPr>
            <p:ph type="body" sz="quarter" idx="12"/>
          </p:nvPr>
        </p:nvSpPr>
        <p:spPr>
          <a:xfrm>
            <a:off x="2203450" y="2911475"/>
            <a:ext cx="15392400" cy="2769989"/>
          </a:xfrm>
        </p:spPr>
        <p:txBody>
          <a:bodyPr/>
          <a:lstStyle/>
          <a:p>
            <a:pPr algn="just"/>
            <a:r>
              <a:rPr lang="es-ES" sz="3600" dirty="0"/>
              <a:t>Hasta el momento hemos explicado que es ORM y  como se usa con un ejemplo de una consulta simple. En esta ocasión se realizará un ejemplo de una consulta con sentencias SQL directas a la base de datos , sin pasar por el ORM.  Para el ejemplo debemos agregar un ruta al archivo urls.py.</a:t>
            </a:r>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6" name="Imagen 5">
            <a:extLst>
              <a:ext uri="{FF2B5EF4-FFF2-40B4-BE49-F238E27FC236}">
                <a16:creationId xmlns:a16="http://schemas.microsoft.com/office/drawing/2014/main" id="{C493AC2D-EF9C-60E8-B0DB-475CBC26A108}"/>
              </a:ext>
            </a:extLst>
          </p:cNvPr>
          <p:cNvPicPr>
            <a:picLocks noChangeAspect="1"/>
          </p:cNvPicPr>
          <p:nvPr/>
        </p:nvPicPr>
        <p:blipFill>
          <a:blip r:embed="rId3"/>
          <a:stretch>
            <a:fillRect/>
          </a:stretch>
        </p:blipFill>
        <p:spPr>
          <a:xfrm>
            <a:off x="4669837" y="5995762"/>
            <a:ext cx="11526425" cy="1809211"/>
          </a:xfrm>
          <a:prstGeom prst="rect">
            <a:avLst/>
          </a:prstGeom>
        </p:spPr>
      </p:pic>
    </p:spTree>
    <p:extLst>
      <p:ext uri="{BB962C8B-B14F-4D97-AF65-F5344CB8AC3E}">
        <p14:creationId xmlns:p14="http://schemas.microsoft.com/office/powerpoint/2010/main" val="1674434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err="1"/>
              <a:t>MANAGER.raw</a:t>
            </a:r>
            <a:r>
              <a:rPr lang="es-ES_tradnl" dirty="0"/>
              <a:t>()</a:t>
            </a:r>
            <a:endParaRPr lang="es-CL" dirty="0"/>
          </a:p>
        </p:txBody>
      </p:sp>
      <p:sp>
        <p:nvSpPr>
          <p:cNvPr id="3" name="Marcador de texto 2"/>
          <p:cNvSpPr>
            <a:spLocks noGrp="1"/>
          </p:cNvSpPr>
          <p:nvPr>
            <p:ph type="body" sz="quarter" idx="12"/>
          </p:nvPr>
        </p:nvSpPr>
        <p:spPr>
          <a:xfrm>
            <a:off x="2203450" y="2911475"/>
            <a:ext cx="15392400" cy="2769989"/>
          </a:xfrm>
        </p:spPr>
        <p:txBody>
          <a:bodyPr/>
          <a:lstStyle/>
          <a:p>
            <a:pPr algn="just"/>
            <a:r>
              <a:rPr lang="es-ES" sz="3600" dirty="0"/>
              <a:t>Luego, en la vista, usaremos el método </a:t>
            </a:r>
            <a:r>
              <a:rPr lang="es-ES" sz="3600" b="1" dirty="0"/>
              <a:t>raw</a:t>
            </a:r>
            <a:r>
              <a:rPr lang="es-ES" sz="3600" dirty="0"/>
              <a:t>  para escribir una sentencia SQL que muestre todos los alumnos de la tabla alumno (línea 16). El resto la lo conoces… agregamos alumnos al contexto y luego llamamos al archivo listadoSQL.html que mostrará todo el contenido de la lista de objetos alumno.</a:t>
            </a:r>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7" name="Imagen 6">
            <a:extLst>
              <a:ext uri="{FF2B5EF4-FFF2-40B4-BE49-F238E27FC236}">
                <a16:creationId xmlns:a16="http://schemas.microsoft.com/office/drawing/2014/main" id="{92A9AC12-D6A3-5302-893B-5D41CF838501}"/>
              </a:ext>
            </a:extLst>
          </p:cNvPr>
          <p:cNvPicPr>
            <a:picLocks noChangeAspect="1"/>
          </p:cNvPicPr>
          <p:nvPr/>
        </p:nvPicPr>
        <p:blipFill>
          <a:blip r:embed="rId3"/>
          <a:stretch>
            <a:fillRect/>
          </a:stretch>
        </p:blipFill>
        <p:spPr>
          <a:xfrm>
            <a:off x="2509938" y="6188075"/>
            <a:ext cx="14779423" cy="2703553"/>
          </a:xfrm>
          <a:prstGeom prst="rect">
            <a:avLst/>
          </a:prstGeom>
        </p:spPr>
      </p:pic>
    </p:spTree>
    <p:extLst>
      <p:ext uri="{BB962C8B-B14F-4D97-AF65-F5344CB8AC3E}">
        <p14:creationId xmlns:p14="http://schemas.microsoft.com/office/powerpoint/2010/main" val="802421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FUNCIÓN listadoSQL</a:t>
            </a:r>
            <a:endParaRPr lang="es-CL" dirty="0"/>
          </a:p>
        </p:txBody>
      </p:sp>
      <p:sp>
        <p:nvSpPr>
          <p:cNvPr id="3" name="Marcador de texto 2"/>
          <p:cNvSpPr>
            <a:spLocks noGrp="1"/>
          </p:cNvSpPr>
          <p:nvPr>
            <p:ph type="body" sz="quarter" idx="12"/>
          </p:nvPr>
        </p:nvSpPr>
        <p:spPr>
          <a:xfrm>
            <a:off x="2203450" y="2911475"/>
            <a:ext cx="15392400" cy="1661993"/>
          </a:xfrm>
        </p:spPr>
        <p:txBody>
          <a:bodyPr/>
          <a:lstStyle/>
          <a:p>
            <a:pPr algn="just"/>
            <a:r>
              <a:rPr lang="es-ES" sz="3600" dirty="0"/>
              <a:t>En la línea 16 te puede llamar la atención sobre cómo se hace referencia a la tabla alumno, primero el nombre de la App, guión bajo y luego el nombre de la tabla.</a:t>
            </a:r>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7" name="Imagen 6">
            <a:extLst>
              <a:ext uri="{FF2B5EF4-FFF2-40B4-BE49-F238E27FC236}">
                <a16:creationId xmlns:a16="http://schemas.microsoft.com/office/drawing/2014/main" id="{92A9AC12-D6A3-5302-893B-5D41CF838501}"/>
              </a:ext>
            </a:extLst>
          </p:cNvPr>
          <p:cNvPicPr>
            <a:picLocks noChangeAspect="1"/>
          </p:cNvPicPr>
          <p:nvPr/>
        </p:nvPicPr>
        <p:blipFill>
          <a:blip r:embed="rId3"/>
          <a:stretch>
            <a:fillRect/>
          </a:stretch>
        </p:blipFill>
        <p:spPr>
          <a:xfrm>
            <a:off x="2509938" y="6188075"/>
            <a:ext cx="14779423" cy="2703553"/>
          </a:xfrm>
          <a:prstGeom prst="rect">
            <a:avLst/>
          </a:prstGeom>
        </p:spPr>
      </p:pic>
      <p:sp>
        <p:nvSpPr>
          <p:cNvPr id="5" name="Bocadillo: rectángulo 4">
            <a:extLst>
              <a:ext uri="{FF2B5EF4-FFF2-40B4-BE49-F238E27FC236}">
                <a16:creationId xmlns:a16="http://schemas.microsoft.com/office/drawing/2014/main" id="{BE5B3548-06CB-7D14-5C2F-7EAF2D7129CA}"/>
              </a:ext>
            </a:extLst>
          </p:cNvPr>
          <p:cNvSpPr/>
          <p:nvPr/>
        </p:nvSpPr>
        <p:spPr>
          <a:xfrm>
            <a:off x="7385050" y="4600229"/>
            <a:ext cx="3962400" cy="852607"/>
          </a:xfrm>
          <a:prstGeom prst="wedgeRectCallout">
            <a:avLst>
              <a:gd name="adj1" fmla="val 122985"/>
              <a:gd name="adj2" fmla="val 2214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Nombre de la App “alumnos”</a:t>
            </a:r>
          </a:p>
        </p:txBody>
      </p:sp>
      <p:sp>
        <p:nvSpPr>
          <p:cNvPr id="6" name="Bocadillo: rectángulo 5">
            <a:extLst>
              <a:ext uri="{FF2B5EF4-FFF2-40B4-BE49-F238E27FC236}">
                <a16:creationId xmlns:a16="http://schemas.microsoft.com/office/drawing/2014/main" id="{C6710B10-7702-2B60-A025-37B65275E00D}"/>
              </a:ext>
            </a:extLst>
          </p:cNvPr>
          <p:cNvSpPr/>
          <p:nvPr/>
        </p:nvSpPr>
        <p:spPr>
          <a:xfrm>
            <a:off x="14090650" y="4605218"/>
            <a:ext cx="3962400" cy="852607"/>
          </a:xfrm>
          <a:prstGeom prst="wedgeRectCallout">
            <a:avLst>
              <a:gd name="adj1" fmla="val 2656"/>
              <a:gd name="adj2" fmla="val 209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Nombre de la tabla.</a:t>
            </a:r>
          </a:p>
        </p:txBody>
      </p:sp>
    </p:spTree>
    <p:extLst>
      <p:ext uri="{BB962C8B-B14F-4D97-AF65-F5344CB8AC3E}">
        <p14:creationId xmlns:p14="http://schemas.microsoft.com/office/powerpoint/2010/main" val="778543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AA707D9D-53EA-8472-8E06-C03DDFDA5F5F}"/>
              </a:ext>
            </a:extLst>
          </p:cNvPr>
          <p:cNvPicPr>
            <a:picLocks noChangeAspect="1"/>
          </p:cNvPicPr>
          <p:nvPr/>
        </p:nvPicPr>
        <p:blipFill>
          <a:blip r:embed="rId2"/>
          <a:stretch>
            <a:fillRect/>
          </a:stretch>
        </p:blipFill>
        <p:spPr>
          <a:xfrm>
            <a:off x="9585325" y="4359275"/>
            <a:ext cx="6477000" cy="5500801"/>
          </a:xfrm>
          <a:prstGeom prst="rect">
            <a:avLst/>
          </a:prstGeom>
        </p:spPr>
      </p:pic>
      <p:pic>
        <p:nvPicPr>
          <p:cNvPr id="9" name="Imagen 8">
            <a:extLst>
              <a:ext uri="{FF2B5EF4-FFF2-40B4-BE49-F238E27FC236}">
                <a16:creationId xmlns:a16="http://schemas.microsoft.com/office/drawing/2014/main" id="{31577439-D975-3047-F41A-AE086AB457EF}"/>
              </a:ext>
            </a:extLst>
          </p:cNvPr>
          <p:cNvPicPr>
            <a:picLocks noChangeAspect="1"/>
          </p:cNvPicPr>
          <p:nvPr/>
        </p:nvPicPr>
        <p:blipFill>
          <a:blip r:embed="rId3"/>
          <a:stretch>
            <a:fillRect/>
          </a:stretch>
        </p:blipFill>
        <p:spPr>
          <a:xfrm>
            <a:off x="2203450" y="5561092"/>
            <a:ext cx="6257925" cy="3457575"/>
          </a:xfrm>
          <a:prstGeom prst="rect">
            <a:avLst/>
          </a:prstGeom>
        </p:spPr>
      </p:pic>
      <p:sp>
        <p:nvSpPr>
          <p:cNvPr id="2" name="Marcador de texto 1"/>
          <p:cNvSpPr>
            <a:spLocks noGrp="1"/>
          </p:cNvSpPr>
          <p:nvPr>
            <p:ph type="body" sz="quarter" idx="10"/>
          </p:nvPr>
        </p:nvSpPr>
        <p:spPr>
          <a:xfrm>
            <a:off x="5403850" y="884157"/>
            <a:ext cx="10058400" cy="738664"/>
          </a:xfrm>
        </p:spPr>
        <p:txBody>
          <a:bodyPr/>
          <a:lstStyle/>
          <a:p>
            <a:r>
              <a:rPr lang="es-ES_tradnl" dirty="0"/>
              <a:t>SOFTWARE GESTOR DE BDD</a:t>
            </a:r>
            <a:endParaRPr lang="es-CL" dirty="0"/>
          </a:p>
        </p:txBody>
      </p:sp>
      <p:sp>
        <p:nvSpPr>
          <p:cNvPr id="3" name="Marcador de texto 2"/>
          <p:cNvSpPr>
            <a:spLocks noGrp="1"/>
          </p:cNvSpPr>
          <p:nvPr>
            <p:ph type="body" sz="quarter" idx="12"/>
          </p:nvPr>
        </p:nvSpPr>
        <p:spPr>
          <a:xfrm>
            <a:off x="2203450" y="2911475"/>
            <a:ext cx="15392400" cy="1107996"/>
          </a:xfrm>
        </p:spPr>
        <p:txBody>
          <a:bodyPr/>
          <a:lstStyle/>
          <a:p>
            <a:pPr algn="just"/>
            <a:r>
              <a:rPr lang="es-ES" sz="3600" dirty="0"/>
              <a:t>Esto queda demostrado al </a:t>
            </a:r>
            <a:r>
              <a:rPr lang="es-ES" sz="3600" dirty="0" err="1"/>
              <a:t>accesar</a:t>
            </a:r>
            <a:r>
              <a:rPr lang="es-ES" sz="3600" dirty="0"/>
              <a:t> a la base de datos desde un software Gestor de Base de Datos como por ejemplo “DbVisualizer”.</a:t>
            </a:r>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4"/>
          <a:stretch>
            <a:fillRect/>
          </a:stretch>
        </p:blipFill>
        <p:spPr>
          <a:xfrm>
            <a:off x="16681450" y="716735"/>
            <a:ext cx="1559216" cy="975836"/>
          </a:xfrm>
          <a:prstGeom prst="rect">
            <a:avLst/>
          </a:prstGeom>
          <a:ln>
            <a:solidFill>
              <a:schemeClr val="tx1">
                <a:lumMod val="65000"/>
                <a:lumOff val="35000"/>
              </a:schemeClr>
            </a:solidFill>
          </a:ln>
        </p:spPr>
      </p:pic>
      <p:sp>
        <p:nvSpPr>
          <p:cNvPr id="5" name="Bocadillo: rectángulo 4">
            <a:extLst>
              <a:ext uri="{FF2B5EF4-FFF2-40B4-BE49-F238E27FC236}">
                <a16:creationId xmlns:a16="http://schemas.microsoft.com/office/drawing/2014/main" id="{BE5B3548-06CB-7D14-5C2F-7EAF2D7129CA}"/>
              </a:ext>
            </a:extLst>
          </p:cNvPr>
          <p:cNvSpPr/>
          <p:nvPr/>
        </p:nvSpPr>
        <p:spPr>
          <a:xfrm>
            <a:off x="2229757" y="4167575"/>
            <a:ext cx="3962400" cy="852607"/>
          </a:xfrm>
          <a:prstGeom prst="wedgeRectCallout">
            <a:avLst>
              <a:gd name="adj1" fmla="val 56639"/>
              <a:gd name="adj2" fmla="val 2827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Nombre de la App “alumnos”</a:t>
            </a:r>
          </a:p>
        </p:txBody>
      </p:sp>
      <p:sp>
        <p:nvSpPr>
          <p:cNvPr id="6" name="Bocadillo: rectángulo 5">
            <a:extLst>
              <a:ext uri="{FF2B5EF4-FFF2-40B4-BE49-F238E27FC236}">
                <a16:creationId xmlns:a16="http://schemas.microsoft.com/office/drawing/2014/main" id="{C6710B10-7702-2B60-A025-37B65275E00D}"/>
              </a:ext>
            </a:extLst>
          </p:cNvPr>
          <p:cNvSpPr/>
          <p:nvPr/>
        </p:nvSpPr>
        <p:spPr>
          <a:xfrm>
            <a:off x="14471650" y="4715796"/>
            <a:ext cx="3962400" cy="852607"/>
          </a:xfrm>
          <a:prstGeom prst="wedgeRectCallout">
            <a:avLst>
              <a:gd name="adj1" fmla="val -108196"/>
              <a:gd name="adj2" fmla="val 2023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Nombre de la tabla.</a:t>
            </a:r>
          </a:p>
        </p:txBody>
      </p:sp>
      <p:sp>
        <p:nvSpPr>
          <p:cNvPr id="12" name="Bocadillo: rectángulo 11">
            <a:extLst>
              <a:ext uri="{FF2B5EF4-FFF2-40B4-BE49-F238E27FC236}">
                <a16:creationId xmlns:a16="http://schemas.microsoft.com/office/drawing/2014/main" id="{B9960BDA-ED53-30E3-531F-13635C653A16}"/>
              </a:ext>
            </a:extLst>
          </p:cNvPr>
          <p:cNvSpPr/>
          <p:nvPr/>
        </p:nvSpPr>
        <p:spPr>
          <a:xfrm>
            <a:off x="2229757" y="9433772"/>
            <a:ext cx="3962400" cy="852607"/>
          </a:xfrm>
          <a:prstGeom prst="wedgeRectCallout">
            <a:avLst>
              <a:gd name="adj1" fmla="val 54579"/>
              <a:gd name="adj2" fmla="val -2534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Nombre de la base de datos</a:t>
            </a:r>
          </a:p>
        </p:txBody>
      </p:sp>
    </p:spTree>
    <p:extLst>
      <p:ext uri="{BB962C8B-B14F-4D97-AF65-F5344CB8AC3E}">
        <p14:creationId xmlns:p14="http://schemas.microsoft.com/office/powerpoint/2010/main" val="181252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SOFTWARE GESTOR DE BDD</a:t>
            </a:r>
            <a:endParaRPr lang="es-CL" dirty="0"/>
          </a:p>
        </p:txBody>
      </p:sp>
      <p:sp>
        <p:nvSpPr>
          <p:cNvPr id="3" name="Marcador de texto 2"/>
          <p:cNvSpPr>
            <a:spLocks noGrp="1"/>
          </p:cNvSpPr>
          <p:nvPr>
            <p:ph type="body" sz="quarter" idx="12"/>
          </p:nvPr>
        </p:nvSpPr>
        <p:spPr>
          <a:xfrm>
            <a:off x="2203450" y="2911475"/>
            <a:ext cx="15392400" cy="1107996"/>
          </a:xfrm>
        </p:spPr>
        <p:txBody>
          <a:bodyPr/>
          <a:lstStyle/>
          <a:p>
            <a:pPr algn="just"/>
            <a:r>
              <a:rPr lang="es-ES" sz="3600" dirty="0"/>
              <a:t>Puedes descargar el Gestor de Bases de datos DbVisualizer desde el siguiente enlace:</a:t>
            </a:r>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
        <p:nvSpPr>
          <p:cNvPr id="7" name="CuadroTexto 6">
            <a:extLst>
              <a:ext uri="{FF2B5EF4-FFF2-40B4-BE49-F238E27FC236}">
                <a16:creationId xmlns:a16="http://schemas.microsoft.com/office/drawing/2014/main" id="{DFFC46B4-AABB-EFB7-4DA0-D6E9B35CFD7E}"/>
              </a:ext>
            </a:extLst>
          </p:cNvPr>
          <p:cNvSpPr txBox="1"/>
          <p:nvPr/>
        </p:nvSpPr>
        <p:spPr>
          <a:xfrm>
            <a:off x="6242050" y="3497677"/>
            <a:ext cx="9677400" cy="646331"/>
          </a:xfrm>
          <a:prstGeom prst="rect">
            <a:avLst/>
          </a:prstGeom>
          <a:noFill/>
        </p:spPr>
        <p:txBody>
          <a:bodyPr wrap="square" rtlCol="0">
            <a:spAutoFit/>
          </a:bodyPr>
          <a:lstStyle/>
          <a:p>
            <a:r>
              <a:rPr lang="es-CL" sz="3600" dirty="0">
                <a:solidFill>
                  <a:srgbClr val="317DE2"/>
                </a:solidFill>
              </a:rPr>
              <a:t>https://www.dbvis.com/download/</a:t>
            </a:r>
          </a:p>
        </p:txBody>
      </p:sp>
      <p:pic>
        <p:nvPicPr>
          <p:cNvPr id="10" name="Imagen 9">
            <a:extLst>
              <a:ext uri="{FF2B5EF4-FFF2-40B4-BE49-F238E27FC236}">
                <a16:creationId xmlns:a16="http://schemas.microsoft.com/office/drawing/2014/main" id="{5B557C5E-245E-FB5B-A8A9-329EBF90F1ED}"/>
              </a:ext>
            </a:extLst>
          </p:cNvPr>
          <p:cNvPicPr>
            <a:picLocks noChangeAspect="1"/>
          </p:cNvPicPr>
          <p:nvPr/>
        </p:nvPicPr>
        <p:blipFill>
          <a:blip r:embed="rId3"/>
          <a:stretch>
            <a:fillRect/>
          </a:stretch>
        </p:blipFill>
        <p:spPr>
          <a:xfrm>
            <a:off x="3727450" y="4376340"/>
            <a:ext cx="11225213" cy="582708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71569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RESPUESTA SQL</a:t>
            </a:r>
            <a:endParaRPr lang="es-CL" dirty="0"/>
          </a:p>
        </p:txBody>
      </p:sp>
      <p:sp>
        <p:nvSpPr>
          <p:cNvPr id="3" name="Marcador de texto 2"/>
          <p:cNvSpPr>
            <a:spLocks noGrp="1"/>
          </p:cNvSpPr>
          <p:nvPr>
            <p:ph type="body" sz="quarter" idx="12"/>
          </p:nvPr>
        </p:nvSpPr>
        <p:spPr>
          <a:xfrm>
            <a:off x="2203449" y="2754967"/>
            <a:ext cx="7326381" cy="6647974"/>
          </a:xfrm>
        </p:spPr>
        <p:txBody>
          <a:bodyPr/>
          <a:lstStyle/>
          <a:p>
            <a:pPr algn="just"/>
            <a:r>
              <a:rPr lang="es-ES" sz="3600" dirty="0"/>
              <a:t>Ejecutamos la IP del proyecto, finalizada en “</a:t>
            </a:r>
            <a:r>
              <a:rPr lang="es-ES" sz="3600" dirty="0" err="1"/>
              <a:t>listadoSQL</a:t>
            </a:r>
            <a:r>
              <a:rPr lang="es-ES" sz="3600" dirty="0"/>
              <a:t>” y el resultado es el siguiente:</a:t>
            </a:r>
          </a:p>
          <a:p>
            <a:pPr algn="just"/>
            <a:endParaRPr lang="es-ES" sz="3600" dirty="0"/>
          </a:p>
          <a:p>
            <a:pPr algn="just"/>
            <a:endParaRPr lang="es-ES" sz="3600" dirty="0"/>
          </a:p>
          <a:p>
            <a:pPr algn="just"/>
            <a:r>
              <a:rPr lang="es-ES" sz="3600" dirty="0"/>
              <a:t>Si, es el mismo de ORM, pero ahora creado con una sentencia directa de SQL.</a:t>
            </a:r>
          </a:p>
          <a:p>
            <a:pPr algn="just"/>
            <a:endParaRPr lang="es-ES" sz="3600" dirty="0"/>
          </a:p>
          <a:p>
            <a:pPr algn="just"/>
            <a:r>
              <a:rPr lang="es-ES" sz="3600" dirty="0"/>
              <a:t>Para conocer mas sobre sentencias SQL en Django puedes revisar el siguiente enlace:</a:t>
            </a:r>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6" name="Imagen 5">
            <a:extLst>
              <a:ext uri="{FF2B5EF4-FFF2-40B4-BE49-F238E27FC236}">
                <a16:creationId xmlns:a16="http://schemas.microsoft.com/office/drawing/2014/main" id="{F39CFDFD-38AF-0C9F-E88E-8FD9AA3402F3}"/>
              </a:ext>
            </a:extLst>
          </p:cNvPr>
          <p:cNvPicPr>
            <a:picLocks noChangeAspect="1"/>
          </p:cNvPicPr>
          <p:nvPr/>
        </p:nvPicPr>
        <p:blipFill>
          <a:blip r:embed="rId3"/>
          <a:stretch>
            <a:fillRect/>
          </a:stretch>
        </p:blipFill>
        <p:spPr>
          <a:xfrm>
            <a:off x="10574270" y="2754967"/>
            <a:ext cx="7314587" cy="4191000"/>
          </a:xfrm>
          <a:prstGeom prst="rect">
            <a:avLst/>
          </a:prstGeom>
          <a:ln>
            <a:solidFill>
              <a:schemeClr val="accent1"/>
            </a:solidFill>
          </a:ln>
          <a:effectLst>
            <a:outerShdw blurRad="50800" dist="38100" dir="2700000" algn="tl" rotWithShape="0">
              <a:prstClr val="black">
                <a:alpha val="40000"/>
              </a:prstClr>
            </a:outerShdw>
          </a:effectLst>
        </p:spPr>
      </p:pic>
      <p:sp>
        <p:nvSpPr>
          <p:cNvPr id="7" name="CuadroTexto 6">
            <a:extLst>
              <a:ext uri="{FF2B5EF4-FFF2-40B4-BE49-F238E27FC236}">
                <a16:creationId xmlns:a16="http://schemas.microsoft.com/office/drawing/2014/main" id="{1E91F8E0-8B28-8D12-5123-72701B25ED9F}"/>
              </a:ext>
            </a:extLst>
          </p:cNvPr>
          <p:cNvSpPr txBox="1"/>
          <p:nvPr/>
        </p:nvSpPr>
        <p:spPr>
          <a:xfrm>
            <a:off x="2175328" y="9717307"/>
            <a:ext cx="11887200" cy="707886"/>
          </a:xfrm>
          <a:prstGeom prst="rect">
            <a:avLst/>
          </a:prstGeom>
          <a:noFill/>
        </p:spPr>
        <p:txBody>
          <a:bodyPr wrap="square" rtlCol="0">
            <a:spAutoFit/>
          </a:bodyPr>
          <a:lstStyle/>
          <a:p>
            <a:r>
              <a:rPr lang="es-CL" sz="4000" dirty="0">
                <a:solidFill>
                  <a:srgbClr val="317DE2"/>
                </a:solidFill>
              </a:rPr>
              <a:t>https://docs.djangoproject.com/en/4.1/topics/db/sql/</a:t>
            </a:r>
          </a:p>
        </p:txBody>
      </p:sp>
    </p:spTree>
    <p:extLst>
      <p:ext uri="{BB962C8B-B14F-4D97-AF65-F5344CB8AC3E}">
        <p14:creationId xmlns:p14="http://schemas.microsoft.com/office/powerpoint/2010/main" val="1871990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7e326ec-e75a-44cf-ab99-a84221681e58">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B5B75D4D117AD34992BEA64BC812A0C3" ma:contentTypeVersion="10" ma:contentTypeDescription="Crear nuevo documento." ma:contentTypeScope="" ma:versionID="863abe8e4445a4219002ef0e2fa49975">
  <xsd:schema xmlns:xsd="http://www.w3.org/2001/XMLSchema" xmlns:xs="http://www.w3.org/2001/XMLSchema" xmlns:p="http://schemas.microsoft.com/office/2006/metadata/properties" xmlns:ns2="97e326ec-e75a-44cf-ab99-a84221681e58" xmlns:ns3="896d676a-77ec-4696-9592-30e71512d6b5" targetNamespace="http://schemas.microsoft.com/office/2006/metadata/properties" ma:root="true" ma:fieldsID="0277f73b66585d7c92c94cf4002b1b61" ns2:_="" ns3:_="">
    <xsd:import namespace="97e326ec-e75a-44cf-ab99-a84221681e58"/>
    <xsd:import namespace="896d676a-77ec-4696-9592-30e71512d6b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DateTaken" minOccurs="0"/>
                <xsd:element ref="ns2:lcf76f155ced4ddcb4097134ff3c332f"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e326ec-e75a-44cf-ab99-a84221681e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3" nillable="true" ma:displayName="MediaServiceDateTaken"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6d676a-77ec-4696-9592-30e71512d6b5"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0A64F5-C04B-4FDE-9289-FEC6D6F8A495}">
  <ds:schemaRefs>
    <ds:schemaRef ds:uri="http://schemas.microsoft.com/office/2006/metadata/properties"/>
    <ds:schemaRef ds:uri="http://schemas.microsoft.com/office/infopath/2007/PartnerControls"/>
    <ds:schemaRef ds:uri="97e326ec-e75a-44cf-ab99-a84221681e58"/>
  </ds:schemaRefs>
</ds:datastoreItem>
</file>

<file path=customXml/itemProps2.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3.xml><?xml version="1.0" encoding="utf-8"?>
<ds:datastoreItem xmlns:ds="http://schemas.openxmlformats.org/officeDocument/2006/customXml" ds:itemID="{6DDDA286-B5EB-46E3-B5E6-BB3E41E73C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e326ec-e75a-44cf-ab99-a84221681e58"/>
    <ds:schemaRef ds:uri="896d676a-77ec-4696-9592-30e71512d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3051</TotalTime>
  <Words>401</Words>
  <Application>Microsoft Office PowerPoint</Application>
  <PresentationFormat>Personalizado</PresentationFormat>
  <Paragraphs>37</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Cristian Orlando Garcia Gutierrez</cp:lastModifiedBy>
  <cp:revision>117</cp:revision>
  <dcterms:created xsi:type="dcterms:W3CDTF">2021-04-02T01:36:00Z</dcterms:created>
  <dcterms:modified xsi:type="dcterms:W3CDTF">2023-01-05T13:07:56Z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0x010100B5B75D4D117AD34992BEA64BC812A0C3</vt:lpwstr>
  </property>
  <property fmtid="{D5CDD505-2E9C-101B-9397-08002B2CF9AE}" pid="6" name="MediaServiceImageTags">
    <vt:lpwstr/>
  </property>
</Properties>
</file>