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8"/>
  </p:notesMasterIdLst>
  <p:sldIdLst>
    <p:sldId id="261" r:id="rId5"/>
    <p:sldId id="337" r:id="rId6"/>
    <p:sldId id="344" r:id="rId7"/>
    <p:sldId id="339" r:id="rId8"/>
    <p:sldId id="346" r:id="rId9"/>
    <p:sldId id="347" r:id="rId10"/>
    <p:sldId id="270" r:id="rId11"/>
    <p:sldId id="348" r:id="rId12"/>
    <p:sldId id="349" r:id="rId13"/>
    <p:sldId id="350" r:id="rId14"/>
    <p:sldId id="351" r:id="rId15"/>
    <p:sldId id="352" r:id="rId16"/>
    <p:sldId id="353" r:id="rId17"/>
    <p:sldId id="354" r:id="rId18"/>
    <p:sldId id="355" r:id="rId19"/>
    <p:sldId id="327" r:id="rId20"/>
    <p:sldId id="356" r:id="rId21"/>
    <p:sldId id="357" r:id="rId22"/>
    <p:sldId id="358" r:id="rId23"/>
    <p:sldId id="359" r:id="rId24"/>
    <p:sldId id="360" r:id="rId25"/>
    <p:sldId id="361" r:id="rId26"/>
    <p:sldId id="332" r:id="rId27"/>
  </p:sldIdLst>
  <p:sldSz cx="20104100" cy="11309350"/>
  <p:notesSz cx="20104100" cy="113093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7CE1"/>
    <a:srgbClr val="C2D501"/>
    <a:srgbClr val="DB0532"/>
    <a:srgbClr val="B14EC4"/>
    <a:srgbClr val="FF595A"/>
    <a:srgbClr val="D39F17"/>
    <a:srgbClr val="58C0E9"/>
    <a:srgbClr val="DC0031"/>
    <a:srgbClr val="EF7821"/>
    <a:srgbClr val="C4D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F27F18-B9A3-3DA2-E1D5-21FADB8C5B7F}" v="1" dt="2024-01-22T18:16:00.11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90"/>
    <p:restoredTop sz="94558"/>
  </p:normalViewPr>
  <p:slideViewPr>
    <p:cSldViewPr>
      <p:cViewPr varScale="1">
        <p:scale>
          <a:sx n="47" d="100"/>
          <a:sy n="47" d="100"/>
        </p:scale>
        <p:origin x="96" y="4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suario invitado" userId="S::urn:spo:anon#f1c305171710ca91f4c67da967c74cb0df7a9cf8083d276f90ebed3991c7b1c6::" providerId="AD" clId="Web-{3272B9FB-908F-D652-5EFE-855027910D48}"/>
    <pc:docChg chg="modSld">
      <pc:chgData name="Usuario invitado" userId="S::urn:spo:anon#f1c305171710ca91f4c67da967c74cb0df7a9cf8083d276f90ebed3991c7b1c6::" providerId="AD" clId="Web-{3272B9FB-908F-D652-5EFE-855027910D48}" dt="2023-07-14T22:04:40.866" v="0" actId="20577"/>
      <pc:docMkLst>
        <pc:docMk/>
      </pc:docMkLst>
      <pc:sldChg chg="modSp">
        <pc:chgData name="Usuario invitado" userId="S::urn:spo:anon#f1c305171710ca91f4c67da967c74cb0df7a9cf8083d276f90ebed3991c7b1c6::" providerId="AD" clId="Web-{3272B9FB-908F-D652-5EFE-855027910D48}" dt="2023-07-14T22:04:40.866" v="0" actId="20577"/>
        <pc:sldMkLst>
          <pc:docMk/>
          <pc:sldMk cId="3642932644" sldId="261"/>
        </pc:sldMkLst>
        <pc:spChg chg="mod">
          <ac:chgData name="Usuario invitado" userId="S::urn:spo:anon#f1c305171710ca91f4c67da967c74cb0df7a9cf8083d276f90ebed3991c7b1c6::" providerId="AD" clId="Web-{3272B9FB-908F-D652-5EFE-855027910D48}" dt="2023-07-14T22:04:40.866" v="0" actId="20577"/>
          <ac:spMkLst>
            <pc:docMk/>
            <pc:sldMk cId="3642932644" sldId="261"/>
            <ac:spMk id="2" creationId="{9570841C-0ACF-DE6F-43AC-3E3396A2923B}"/>
          </ac:spMkLst>
        </pc:spChg>
      </pc:sldChg>
    </pc:docChg>
  </pc:docChgLst>
  <pc:docChgLst>
    <pc:chgData name="Alicia Zambrano B." userId="S::azambranob@duoc.cl::eaca8ede-10c1-4fdb-aeec-ecec6b688727" providerId="AD" clId="Web-{62F27F18-B9A3-3DA2-E1D5-21FADB8C5B7F}"/>
    <pc:docChg chg="modSld">
      <pc:chgData name="Alicia Zambrano B." userId="S::azambranob@duoc.cl::eaca8ede-10c1-4fdb-aeec-ecec6b688727" providerId="AD" clId="Web-{62F27F18-B9A3-3DA2-E1D5-21FADB8C5B7F}" dt="2024-01-22T18:16:00.112" v="0" actId="20577"/>
      <pc:docMkLst>
        <pc:docMk/>
      </pc:docMkLst>
      <pc:sldChg chg="modSp">
        <pc:chgData name="Alicia Zambrano B." userId="S::azambranob@duoc.cl::eaca8ede-10c1-4fdb-aeec-ecec6b688727" providerId="AD" clId="Web-{62F27F18-B9A3-3DA2-E1D5-21FADB8C5B7F}" dt="2024-01-22T18:16:00.112" v="0" actId="20577"/>
        <pc:sldMkLst>
          <pc:docMk/>
          <pc:sldMk cId="1588792444" sldId="359"/>
        </pc:sldMkLst>
        <pc:spChg chg="mod">
          <ac:chgData name="Alicia Zambrano B." userId="S::azambranob@duoc.cl::eaca8ede-10c1-4fdb-aeec-ecec6b688727" providerId="AD" clId="Web-{62F27F18-B9A3-3DA2-E1D5-21FADB8C5B7F}" dt="2024-01-22T18:16:00.112" v="0" actId="20577"/>
          <ac:spMkLst>
            <pc:docMk/>
            <pc:sldMk cId="1588792444" sldId="359"/>
            <ac:spMk id="6" creationId="{3F8F1B7A-F4E9-E5CE-32E2-14C53D8FB29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54D35674-3C19-9844-8370-EE59E1CD260A}" type="datetimeFigureOut">
              <a:rPr lang="es-CL" smtClean="0"/>
              <a:t>22-01-2024</a:t>
            </a:fld>
            <a:endParaRPr lang="es-CL"/>
          </a:p>
        </p:txBody>
      </p:sp>
      <p:sp>
        <p:nvSpPr>
          <p:cNvPr id="4" name="Marcador de imagen de diapositiva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r>
              <a:rPr lang="es-ES"/>
              <a:t>Editar los estilos de texto del patrón
Segundo nivel
Tercer nivel
Cuarto nivel
Quinto nivel</a:t>
            </a:r>
            <a:endParaRPr lang="es-CL"/>
          </a:p>
        </p:txBody>
      </p:sp>
      <p:sp>
        <p:nvSpPr>
          <p:cNvPr id="6" name="Marcador de pie de página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35C2C890-E6DE-1A45-98C6-E722FA6368DA}" type="slidenum">
              <a:rPr lang="es-CL" smtClean="0"/>
              <a:t>‹Nº›</a:t>
            </a:fld>
            <a:endParaRPr lang="es-CL"/>
          </a:p>
        </p:txBody>
      </p:sp>
    </p:spTree>
    <p:extLst>
      <p:ext uri="{BB962C8B-B14F-4D97-AF65-F5344CB8AC3E}">
        <p14:creationId xmlns:p14="http://schemas.microsoft.com/office/powerpoint/2010/main" val="2341394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9F4E23B3-D17D-BBDA-CF94-0F577C2DCC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sp>
        <p:nvSpPr>
          <p:cNvPr id="2" name="Holder 2"/>
          <p:cNvSpPr>
            <a:spLocks noGrp="1"/>
          </p:cNvSpPr>
          <p:nvPr>
            <p:ph type="ctrTitle"/>
          </p:nvPr>
        </p:nvSpPr>
        <p:spPr>
          <a:xfrm>
            <a:off x="2838209" y="8700548"/>
            <a:ext cx="6781800" cy="584775"/>
          </a:xfrm>
          <a:prstGeom prst="rect">
            <a:avLst/>
          </a:prstGeom>
        </p:spPr>
        <p:txBody>
          <a:bodyPr wrap="square" lIns="0" tIns="0" rIns="0" bIns="0">
            <a:spAutoFit/>
          </a:bodyPr>
          <a:lstStyle>
            <a:lvl1pPr>
              <a:defRPr sz="3800">
                <a:solidFill>
                  <a:schemeClr val="bg1"/>
                </a:solidFill>
              </a:defRPr>
            </a:lvl1pPr>
          </a:lstStyle>
          <a:p>
            <a:endParaRPr dirty="0"/>
          </a:p>
        </p:txBody>
      </p:sp>
      <p:sp>
        <p:nvSpPr>
          <p:cNvPr id="3" name="Holder 3"/>
          <p:cNvSpPr>
            <a:spLocks noGrp="1"/>
          </p:cNvSpPr>
          <p:nvPr>
            <p:ph type="subTitle" idx="4"/>
          </p:nvPr>
        </p:nvSpPr>
        <p:spPr>
          <a:xfrm>
            <a:off x="2838209" y="9612314"/>
            <a:ext cx="8712681" cy="369332"/>
          </a:xfrm>
          <a:prstGeom prst="rect">
            <a:avLst/>
          </a:prstGeom>
        </p:spPr>
        <p:txBody>
          <a:bodyPr wrap="square" lIns="0" tIns="0" rIns="0" bIns="0">
            <a:spAutoFit/>
          </a:bodyPr>
          <a:lstStyle>
            <a:lvl1pPr>
              <a:defRPr sz="2400">
                <a:solidFill>
                  <a:schemeClr val="bg1"/>
                </a:solidFill>
                <a:latin typeface="Arial" panose="020B0604020202020204" pitchFamily="34" charset="0"/>
                <a:cs typeface="Arial" panose="020B0604020202020204" pitchFamily="34" charset="0"/>
              </a:defRPr>
            </a:lvl1pPr>
          </a:lstStyle>
          <a:p>
            <a:endParaRPr dirty="0"/>
          </a:p>
        </p:txBody>
      </p:sp>
      <p:sp>
        <p:nvSpPr>
          <p:cNvPr id="14" name="object 10">
            <a:extLst>
              <a:ext uri="{FF2B5EF4-FFF2-40B4-BE49-F238E27FC236}">
                <a16:creationId xmlns:a16="http://schemas.microsoft.com/office/drawing/2014/main" id="{60E109FA-AB96-844B-8998-73B547E74E45}"/>
              </a:ext>
            </a:extLst>
          </p:cNvPr>
          <p:cNvSpPr/>
          <p:nvPr userDrawn="1"/>
        </p:nvSpPr>
        <p:spPr>
          <a:xfrm>
            <a:off x="2838209" y="9464675"/>
            <a:ext cx="8841105" cy="0"/>
          </a:xfrm>
          <a:custGeom>
            <a:avLst/>
            <a:gdLst/>
            <a:ahLst/>
            <a:cxnLst/>
            <a:rect l="l" t="t" r="r" b="b"/>
            <a:pathLst>
              <a:path w="8841105">
                <a:moveTo>
                  <a:pt x="0" y="0"/>
                </a:moveTo>
                <a:lnTo>
                  <a:pt x="8840652" y="0"/>
                </a:lnTo>
              </a:path>
            </a:pathLst>
          </a:custGeom>
          <a:ln w="10470">
            <a:solidFill>
              <a:schemeClr val="bg1"/>
            </a:solidFill>
          </a:ln>
        </p:spPr>
        <p:txBody>
          <a:bodyPr wrap="square" lIns="0" tIns="0" rIns="0" bIns="0" rtlCol="0"/>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20" name="Imagen 19">
            <a:extLst>
              <a:ext uri="{FF2B5EF4-FFF2-40B4-BE49-F238E27FC236}">
                <a16:creationId xmlns:a16="http://schemas.microsoft.com/office/drawing/2014/main" id="{293DC4AC-3CD1-B728-F1D4-9297A3D9EA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2" name="Imagen 21">
            <a:extLst>
              <a:ext uri="{FF2B5EF4-FFF2-40B4-BE49-F238E27FC236}">
                <a16:creationId xmlns:a16="http://schemas.microsoft.com/office/drawing/2014/main" id="{75BA927C-DF3C-76F9-F858-D08E957A4C0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340"/>
            <a:ext cx="20109342" cy="11305614"/>
          </a:xfrm>
          <a:prstGeom prst="rect">
            <a:avLst/>
          </a:prstGeom>
        </p:spPr>
      </p:pic>
      <p:sp>
        <p:nvSpPr>
          <p:cNvPr id="23" name="Rectángulo 22">
            <a:extLst>
              <a:ext uri="{FF2B5EF4-FFF2-40B4-BE49-F238E27FC236}">
                <a16:creationId xmlns:a16="http://schemas.microsoft.com/office/drawing/2014/main" id="{B6946770-F426-2FD2-6657-14F29D5A8E25}"/>
              </a:ext>
            </a:extLst>
          </p:cNvPr>
          <p:cNvSpPr/>
          <p:nvPr userDrawn="1"/>
        </p:nvSpPr>
        <p:spPr>
          <a:xfrm>
            <a:off x="755650" y="62642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4" name="Título 1">
            <a:extLst>
              <a:ext uri="{FF2B5EF4-FFF2-40B4-BE49-F238E27FC236}">
                <a16:creationId xmlns:a16="http://schemas.microsoft.com/office/drawing/2014/main" id="{38E6F079-F9D6-8270-ADE8-DE597BD21FFF}"/>
              </a:ext>
            </a:extLst>
          </p:cNvPr>
          <p:cNvSpPr>
            <a:spLocks noGrp="1"/>
          </p:cNvSpPr>
          <p:nvPr>
            <p:ph type="title"/>
          </p:nvPr>
        </p:nvSpPr>
        <p:spPr>
          <a:xfrm>
            <a:off x="1184428" y="65914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id="{CC49A5DC-7F63-7053-BF30-9BEB915A86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3" name="Imagen 22">
            <a:extLst>
              <a:ext uri="{FF2B5EF4-FFF2-40B4-BE49-F238E27FC236}">
                <a16:creationId xmlns:a16="http://schemas.microsoft.com/office/drawing/2014/main" id="{97E369C9-9696-52E0-3D5A-4A3A83A9C22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4" name="Rectángulo 23">
            <a:extLst>
              <a:ext uri="{FF2B5EF4-FFF2-40B4-BE49-F238E27FC236}">
                <a16:creationId xmlns:a16="http://schemas.microsoft.com/office/drawing/2014/main" id="{EDE5CBD5-32E9-715D-214E-87F7F64407EA}"/>
              </a:ext>
            </a:extLst>
          </p:cNvPr>
          <p:cNvSpPr/>
          <p:nvPr userDrawn="1"/>
        </p:nvSpPr>
        <p:spPr>
          <a:xfrm>
            <a:off x="7004050" y="73310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5" name="Título 1">
            <a:extLst>
              <a:ext uri="{FF2B5EF4-FFF2-40B4-BE49-F238E27FC236}">
                <a16:creationId xmlns:a16="http://schemas.microsoft.com/office/drawing/2014/main" id="{FA2B3E84-593C-1926-74EE-AA7B31F62D0D}"/>
              </a:ext>
            </a:extLst>
          </p:cNvPr>
          <p:cNvSpPr>
            <a:spLocks noGrp="1"/>
          </p:cNvSpPr>
          <p:nvPr>
            <p:ph type="title"/>
          </p:nvPr>
        </p:nvSpPr>
        <p:spPr>
          <a:xfrm>
            <a:off x="7432828" y="76582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654578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221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270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Diseño personalizado">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71AAB55C-247D-ECE0-5655-F1E1F2AF1A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340"/>
            <a:ext cx="20110047" cy="11306010"/>
          </a:xfrm>
          <a:prstGeom prst="rect">
            <a:avLst/>
          </a:prstGeom>
        </p:spPr>
      </p:pic>
      <p:sp>
        <p:nvSpPr>
          <p:cNvPr id="10" name="Título 1">
            <a:extLst>
              <a:ext uri="{FF2B5EF4-FFF2-40B4-BE49-F238E27FC236}">
                <a16:creationId xmlns:a16="http://schemas.microsoft.com/office/drawing/2014/main" id="{2F0E50CD-FEFD-B21C-4BE3-4F2AA3739A6A}"/>
              </a:ext>
            </a:extLst>
          </p:cNvPr>
          <p:cNvSpPr>
            <a:spLocks noGrp="1"/>
          </p:cNvSpPr>
          <p:nvPr>
            <p:ph type="title"/>
          </p:nvPr>
        </p:nvSpPr>
        <p:spPr>
          <a:xfrm>
            <a:off x="831850" y="7178675"/>
            <a:ext cx="9782022" cy="1538883"/>
          </a:xfrm>
        </p:spPr>
        <p:txBody>
          <a:bodyPr/>
          <a:lstStyle>
            <a:lvl1pPr algn="r">
              <a:defRPr sz="50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77461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121D21F6-64EA-9F7E-F1FC-89374B3096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10" name="Título 1">
            <a:extLst>
              <a:ext uri="{FF2B5EF4-FFF2-40B4-BE49-F238E27FC236}">
                <a16:creationId xmlns:a16="http://schemas.microsoft.com/office/drawing/2014/main" id="{994F59E7-28C4-825A-1194-67522AF99C22}"/>
              </a:ext>
            </a:extLst>
          </p:cNvPr>
          <p:cNvSpPr>
            <a:spLocks noGrp="1"/>
          </p:cNvSpPr>
          <p:nvPr>
            <p:ph type="title"/>
          </p:nvPr>
        </p:nvSpPr>
        <p:spPr>
          <a:xfrm>
            <a:off x="6851650" y="7483475"/>
            <a:ext cx="9782022" cy="1538883"/>
          </a:xfrm>
        </p:spPr>
        <p:txBody>
          <a:bodyPr/>
          <a:lstStyle>
            <a:lvl1pPr algn="l">
              <a:defRPr sz="5000"/>
            </a:lvl1pPr>
          </a:lstStyle>
          <a:p>
            <a:r>
              <a:rPr lang="es-ES" dirty="0"/>
              <a:t>Haga clic para modificar el estilo de título del patrón</a:t>
            </a:r>
            <a:endParaRPr lang="es-C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iseño personalizado">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87451F99-8CB8-50AA-1CC0-54512CBB6F1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9" name="Título 1">
            <a:extLst>
              <a:ext uri="{FF2B5EF4-FFF2-40B4-BE49-F238E27FC236}">
                <a16:creationId xmlns:a16="http://schemas.microsoft.com/office/drawing/2014/main" id="{2C83ACDF-F359-C1DD-3AF9-368B761AA8DB}"/>
              </a:ext>
            </a:extLst>
          </p:cNvPr>
          <p:cNvSpPr>
            <a:spLocks noGrp="1"/>
          </p:cNvSpPr>
          <p:nvPr>
            <p:ph type="title"/>
          </p:nvPr>
        </p:nvSpPr>
        <p:spPr>
          <a:xfrm>
            <a:off x="6623050" y="7026275"/>
            <a:ext cx="9782022" cy="1538883"/>
          </a:xfrm>
        </p:spPr>
        <p:txBody>
          <a:bodyPr/>
          <a:lstStyle>
            <a:lvl1pPr algn="l">
              <a:defRPr sz="50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2343363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2F738965-FD99-AFAE-3CAA-5CEAF99952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11" name="Título 1">
            <a:extLst>
              <a:ext uri="{FF2B5EF4-FFF2-40B4-BE49-F238E27FC236}">
                <a16:creationId xmlns:a16="http://schemas.microsoft.com/office/drawing/2014/main" id="{4AB59064-93F0-56FE-006F-C58F84A825C5}"/>
              </a:ext>
            </a:extLst>
          </p:cNvPr>
          <p:cNvSpPr>
            <a:spLocks noGrp="1"/>
          </p:cNvSpPr>
          <p:nvPr>
            <p:ph type="title"/>
          </p:nvPr>
        </p:nvSpPr>
        <p:spPr>
          <a:xfrm>
            <a:off x="4794250" y="6950075"/>
            <a:ext cx="9782022" cy="1538883"/>
          </a:xfrm>
        </p:spPr>
        <p:txBody>
          <a:bodyPr/>
          <a:lstStyle>
            <a:lvl1pPr algn="r">
              <a:defRPr sz="5000"/>
            </a:lvl1pPr>
          </a:lstStyle>
          <a:p>
            <a:r>
              <a:rPr lang="es-ES" dirty="0"/>
              <a:t>Haga clic para modificar el estilo de título del patrón</a:t>
            </a:r>
            <a:endParaRPr lang="es-C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Diseño personalizado">
    <p:spTree>
      <p:nvGrpSpPr>
        <p:cNvPr id="1" name=""/>
        <p:cNvGrpSpPr/>
        <p:nvPr/>
      </p:nvGrpSpPr>
      <p:grpSpPr>
        <a:xfrm>
          <a:off x="0" y="0"/>
          <a:ext cx="0" cy="0"/>
          <a:chOff x="0" y="0"/>
          <a:chExt cx="0" cy="0"/>
        </a:xfrm>
      </p:grpSpPr>
      <p:pic>
        <p:nvPicPr>
          <p:cNvPr id="22" name="Imagen 21">
            <a:extLst>
              <a:ext uri="{FF2B5EF4-FFF2-40B4-BE49-F238E27FC236}">
                <a16:creationId xmlns:a16="http://schemas.microsoft.com/office/drawing/2014/main" id="{3973E67C-611D-F88A-80C1-185A9B8D41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8" name="Imagen 27">
            <a:extLst>
              <a:ext uri="{FF2B5EF4-FFF2-40B4-BE49-F238E27FC236}">
                <a16:creationId xmlns:a16="http://schemas.microsoft.com/office/drawing/2014/main" id="{3E466965-0C09-5FCB-13FD-111D1D2AD25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9" name="Rectángulo 28">
            <a:extLst>
              <a:ext uri="{FF2B5EF4-FFF2-40B4-BE49-F238E27FC236}">
                <a16:creationId xmlns:a16="http://schemas.microsoft.com/office/drawing/2014/main" id="{98C6A4D7-FDE0-20C5-1EB3-30217CE5E1DC}"/>
              </a:ext>
            </a:extLst>
          </p:cNvPr>
          <p:cNvSpPr/>
          <p:nvPr userDrawn="1"/>
        </p:nvSpPr>
        <p:spPr>
          <a:xfrm>
            <a:off x="4413250" y="42068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30" name="Título 1">
            <a:extLst>
              <a:ext uri="{FF2B5EF4-FFF2-40B4-BE49-F238E27FC236}">
                <a16:creationId xmlns:a16="http://schemas.microsoft.com/office/drawing/2014/main" id="{EE9CC866-5882-3C12-E5D7-404765C18C0C}"/>
              </a:ext>
            </a:extLst>
          </p:cNvPr>
          <p:cNvSpPr>
            <a:spLocks noGrp="1"/>
          </p:cNvSpPr>
          <p:nvPr>
            <p:ph type="title"/>
          </p:nvPr>
        </p:nvSpPr>
        <p:spPr>
          <a:xfrm>
            <a:off x="4842028" y="45340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038586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Diseño personalizado">
    <p:spTree>
      <p:nvGrpSpPr>
        <p:cNvPr id="1" name=""/>
        <p:cNvGrpSpPr/>
        <p:nvPr/>
      </p:nvGrpSpPr>
      <p:grpSpPr>
        <a:xfrm>
          <a:off x="0" y="0"/>
          <a:ext cx="0" cy="0"/>
          <a:chOff x="0" y="0"/>
          <a:chExt cx="0" cy="0"/>
        </a:xfrm>
      </p:grpSpPr>
      <p:pic>
        <p:nvPicPr>
          <p:cNvPr id="21" name="Imagen 20">
            <a:extLst>
              <a:ext uri="{FF2B5EF4-FFF2-40B4-BE49-F238E27FC236}">
                <a16:creationId xmlns:a16="http://schemas.microsoft.com/office/drawing/2014/main" id="{FADFFD87-E732-F006-B065-62B946429B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3" name="Imagen 22">
            <a:extLst>
              <a:ext uri="{FF2B5EF4-FFF2-40B4-BE49-F238E27FC236}">
                <a16:creationId xmlns:a16="http://schemas.microsoft.com/office/drawing/2014/main" id="{5FB62982-E03B-E5B0-2921-4742F850F5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4" name="Rectángulo 23">
            <a:extLst>
              <a:ext uri="{FF2B5EF4-FFF2-40B4-BE49-F238E27FC236}">
                <a16:creationId xmlns:a16="http://schemas.microsoft.com/office/drawing/2014/main" id="{FA473640-6785-830B-E009-5E08A060B6B1}"/>
              </a:ext>
            </a:extLst>
          </p:cNvPr>
          <p:cNvSpPr/>
          <p:nvPr userDrawn="1"/>
        </p:nvSpPr>
        <p:spPr>
          <a:xfrm>
            <a:off x="7232650" y="7880350"/>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5" name="Título 1">
            <a:extLst>
              <a:ext uri="{FF2B5EF4-FFF2-40B4-BE49-F238E27FC236}">
                <a16:creationId xmlns:a16="http://schemas.microsoft.com/office/drawing/2014/main" id="{B55FBF2B-6203-81C7-B7DD-070ABE20B4BB}"/>
              </a:ext>
            </a:extLst>
          </p:cNvPr>
          <p:cNvSpPr>
            <a:spLocks noGrp="1"/>
          </p:cNvSpPr>
          <p:nvPr>
            <p:ph type="title"/>
          </p:nvPr>
        </p:nvSpPr>
        <p:spPr>
          <a:xfrm>
            <a:off x="7661428" y="8207476"/>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711097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38F75-3EE0-1345-84D2-95B57EB1A45B}"/>
              </a:ext>
            </a:extLst>
          </p:cNvPr>
          <p:cNvSpPr>
            <a:spLocks noGrp="1"/>
          </p:cNvSpPr>
          <p:nvPr>
            <p:ph type="title"/>
          </p:nvPr>
        </p:nvSpPr>
        <p:spPr>
          <a:xfrm>
            <a:off x="2432050" y="714594"/>
            <a:ext cx="16988263" cy="738664"/>
          </a:xfrm>
        </p:spPr>
        <p:txBody>
          <a:bodyPr/>
          <a:lstStyle>
            <a:lvl1pPr>
              <a:defRPr sz="4800"/>
            </a:lvl1pPr>
          </a:lstStyle>
          <a:p>
            <a:r>
              <a:rPr lang="es-ES" dirty="0"/>
              <a:t>Haga clic para modificar el estilo de título del patrón</a:t>
            </a:r>
            <a:endParaRPr lang="es-CL" dirty="0"/>
          </a:p>
        </p:txBody>
      </p:sp>
      <p:sp>
        <p:nvSpPr>
          <p:cNvPr id="6" name="object 7">
            <a:extLst>
              <a:ext uri="{FF2B5EF4-FFF2-40B4-BE49-F238E27FC236}">
                <a16:creationId xmlns:a16="http://schemas.microsoft.com/office/drawing/2014/main" id="{14BF04F1-8F4E-3E46-A3B2-80F47EADF391}"/>
              </a:ext>
            </a:extLst>
          </p:cNvPr>
          <p:cNvSpPr/>
          <p:nvPr userDrawn="1"/>
        </p:nvSpPr>
        <p:spPr>
          <a:xfrm>
            <a:off x="-6350" y="656116"/>
            <a:ext cx="2243455" cy="1060450"/>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a:p>
        </p:txBody>
      </p:sp>
      <p:sp>
        <p:nvSpPr>
          <p:cNvPr id="7" name="object 3">
            <a:extLst>
              <a:ext uri="{FF2B5EF4-FFF2-40B4-BE49-F238E27FC236}">
                <a16:creationId xmlns:a16="http://schemas.microsoft.com/office/drawing/2014/main" id="{7932DF43-D838-5B47-A92B-B88C568B4A19}"/>
              </a:ext>
            </a:extLst>
          </p:cNvPr>
          <p:cNvSpPr/>
          <p:nvPr userDrawn="1"/>
        </p:nvSpPr>
        <p:spPr>
          <a:xfrm>
            <a:off x="16938421" y="10202309"/>
            <a:ext cx="1576070" cy="511175"/>
          </a:xfrm>
          <a:custGeom>
            <a:avLst/>
            <a:gdLst/>
            <a:ahLst/>
            <a:cxnLst/>
            <a:rect l="l" t="t" r="r" b="b"/>
            <a:pathLst>
              <a:path w="1576069"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34" y="299389"/>
                </a:lnTo>
                <a:lnTo>
                  <a:pt x="300723"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07" y="89408"/>
                </a:lnTo>
                <a:lnTo>
                  <a:pt x="132499" y="87985"/>
                </a:lnTo>
                <a:lnTo>
                  <a:pt x="146659" y="86982"/>
                </a:lnTo>
                <a:lnTo>
                  <a:pt x="163588" y="86601"/>
                </a:lnTo>
                <a:lnTo>
                  <a:pt x="209257" y="90881"/>
                </a:lnTo>
                <a:lnTo>
                  <a:pt x="248094" y="103809"/>
                </a:lnTo>
                <a:lnTo>
                  <a:pt x="279438"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59" y="484936"/>
                </a:lnTo>
                <a:lnTo>
                  <a:pt x="324205" y="466864"/>
                </a:lnTo>
                <a:lnTo>
                  <a:pt x="359016" y="443407"/>
                </a:lnTo>
                <a:lnTo>
                  <a:pt x="382054" y="419722"/>
                </a:lnTo>
                <a:lnTo>
                  <a:pt x="385749" y="415925"/>
                </a:lnTo>
                <a:lnTo>
                  <a:pt x="408393" y="382181"/>
                </a:lnTo>
                <a:lnTo>
                  <a:pt x="425894" y="341972"/>
                </a:lnTo>
                <a:lnTo>
                  <a:pt x="437172" y="295097"/>
                </a:lnTo>
                <a:lnTo>
                  <a:pt x="441172" y="241312"/>
                </a:lnTo>
                <a:close/>
              </a:path>
              <a:path w="1576069" h="511175">
                <a:moveTo>
                  <a:pt x="827582" y="502602"/>
                </a:moveTo>
                <a:lnTo>
                  <a:pt x="826490" y="478307"/>
                </a:lnTo>
                <a:lnTo>
                  <a:pt x="825538" y="450888"/>
                </a:lnTo>
                <a:lnTo>
                  <a:pt x="824865" y="420268"/>
                </a:lnTo>
                <a:lnTo>
                  <a:pt x="824611" y="386397"/>
                </a:lnTo>
                <a:lnTo>
                  <a:pt x="824611" y="140639"/>
                </a:lnTo>
                <a:lnTo>
                  <a:pt x="712089" y="140639"/>
                </a:lnTo>
                <a:lnTo>
                  <a:pt x="712089" y="365671"/>
                </a:lnTo>
                <a:lnTo>
                  <a:pt x="710628"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69" h="511175">
                <a:moveTo>
                  <a:pt x="1244155" y="318274"/>
                </a:moveTo>
                <a:lnTo>
                  <a:pt x="1238161" y="266484"/>
                </a:lnTo>
                <a:lnTo>
                  <a:pt x="1220876" y="221424"/>
                </a:lnTo>
                <a:lnTo>
                  <a:pt x="1193355" y="184315"/>
                </a:lnTo>
                <a:lnTo>
                  <a:pt x="1156639"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39" y="399072"/>
                </a:lnTo>
                <a:lnTo>
                  <a:pt x="986155" y="364807"/>
                </a:lnTo>
                <a:lnTo>
                  <a:pt x="981367" y="322008"/>
                </a:lnTo>
                <a:lnTo>
                  <a:pt x="985443" y="282206"/>
                </a:lnTo>
                <a:lnTo>
                  <a:pt x="998397" y="247332"/>
                </a:lnTo>
                <a:lnTo>
                  <a:pt x="1021346" y="222580"/>
                </a:lnTo>
                <a:lnTo>
                  <a:pt x="1055395" y="213169"/>
                </a:lnTo>
                <a:lnTo>
                  <a:pt x="1088174" y="222580"/>
                </a:lnTo>
                <a:lnTo>
                  <a:pt x="1110437"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395" y="199644"/>
                </a:lnTo>
                <a:lnTo>
                  <a:pt x="883894" y="235051"/>
                </a:lnTo>
                <a:lnTo>
                  <a:pt x="870508" y="276745"/>
                </a:lnTo>
                <a:lnTo>
                  <a:pt x="865911" y="324192"/>
                </a:lnTo>
                <a:lnTo>
                  <a:pt x="872426" y="378625"/>
                </a:lnTo>
                <a:lnTo>
                  <a:pt x="890930" y="424548"/>
                </a:lnTo>
                <a:lnTo>
                  <a:pt x="919835" y="461340"/>
                </a:lnTo>
                <a:lnTo>
                  <a:pt x="957567" y="488378"/>
                </a:lnTo>
                <a:lnTo>
                  <a:pt x="1002538" y="505066"/>
                </a:lnTo>
                <a:lnTo>
                  <a:pt x="1053160" y="510755"/>
                </a:lnTo>
                <a:lnTo>
                  <a:pt x="1053896" y="510755"/>
                </a:lnTo>
                <a:lnTo>
                  <a:pt x="1094740" y="507009"/>
                </a:lnTo>
                <a:lnTo>
                  <a:pt x="1133703" y="495655"/>
                </a:lnTo>
                <a:lnTo>
                  <a:pt x="1169187" y="476491"/>
                </a:lnTo>
                <a:lnTo>
                  <a:pt x="1199578" y="449364"/>
                </a:lnTo>
                <a:lnTo>
                  <a:pt x="1223276" y="414070"/>
                </a:lnTo>
                <a:lnTo>
                  <a:pt x="1238669" y="370433"/>
                </a:lnTo>
                <a:lnTo>
                  <a:pt x="1244155" y="318274"/>
                </a:lnTo>
                <a:close/>
              </a:path>
              <a:path w="1576069" h="511175">
                <a:moveTo>
                  <a:pt x="1575854" y="146558"/>
                </a:moveTo>
                <a:lnTo>
                  <a:pt x="1556600" y="140614"/>
                </a:lnTo>
                <a:lnTo>
                  <a:pt x="1535125" y="136194"/>
                </a:lnTo>
                <a:lnTo>
                  <a:pt x="1512544" y="133451"/>
                </a:lnTo>
                <a:lnTo>
                  <a:pt x="1489964" y="132499"/>
                </a:lnTo>
                <a:lnTo>
                  <a:pt x="1436065"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82"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a:p>
        </p:txBody>
      </p:sp>
      <p:sp>
        <p:nvSpPr>
          <p:cNvPr id="8" name="object 4">
            <a:extLst>
              <a:ext uri="{FF2B5EF4-FFF2-40B4-BE49-F238E27FC236}">
                <a16:creationId xmlns:a16="http://schemas.microsoft.com/office/drawing/2014/main" id="{9DEB8F4A-6C01-284B-B123-A27D152597CD}"/>
              </a:ext>
            </a:extLst>
          </p:cNvPr>
          <p:cNvSpPr/>
          <p:nvPr userDrawn="1"/>
        </p:nvSpPr>
        <p:spPr>
          <a:xfrm>
            <a:off x="18623540" y="10245307"/>
            <a:ext cx="378460" cy="469900"/>
          </a:xfrm>
          <a:custGeom>
            <a:avLst/>
            <a:gdLst/>
            <a:ahLst/>
            <a:cxnLst/>
            <a:rect l="l" t="t" r="r" b="b"/>
            <a:pathLst>
              <a:path w="378459"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a:p>
        </p:txBody>
      </p:sp>
      <p:grpSp>
        <p:nvGrpSpPr>
          <p:cNvPr id="9" name="object 5">
            <a:extLst>
              <a:ext uri="{FF2B5EF4-FFF2-40B4-BE49-F238E27FC236}">
                <a16:creationId xmlns:a16="http://schemas.microsoft.com/office/drawing/2014/main" id="{50440F77-9AF6-2142-A93F-4B5F6DDBD871}"/>
              </a:ext>
            </a:extLst>
          </p:cNvPr>
          <p:cNvGrpSpPr/>
          <p:nvPr userDrawn="1"/>
        </p:nvGrpSpPr>
        <p:grpSpPr>
          <a:xfrm>
            <a:off x="19053919" y="10117702"/>
            <a:ext cx="427355" cy="597535"/>
            <a:chOff x="19053919" y="10117702"/>
            <a:chExt cx="427355" cy="597535"/>
          </a:xfrm>
        </p:grpSpPr>
        <p:sp>
          <p:nvSpPr>
            <p:cNvPr id="10" name="object 6">
              <a:extLst>
                <a:ext uri="{FF2B5EF4-FFF2-40B4-BE49-F238E27FC236}">
                  <a16:creationId xmlns:a16="http://schemas.microsoft.com/office/drawing/2014/main" id="{B5FF8718-DC05-C046-A01E-6155D9ABE0D5}"/>
                </a:ext>
              </a:extLst>
            </p:cNvPr>
            <p:cNvSpPr/>
            <p:nvPr/>
          </p:nvSpPr>
          <p:spPr>
            <a:xfrm>
              <a:off x="19053919"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a:p>
          </p:txBody>
        </p:sp>
        <p:pic>
          <p:nvPicPr>
            <p:cNvPr id="11" name="object 7">
              <a:extLst>
                <a:ext uri="{FF2B5EF4-FFF2-40B4-BE49-F238E27FC236}">
                  <a16:creationId xmlns:a16="http://schemas.microsoft.com/office/drawing/2014/main" id="{680319A8-C88C-E845-B967-74CD5DD4CA96}"/>
                </a:ext>
              </a:extLst>
            </p:cNvPr>
            <p:cNvPicPr/>
            <p:nvPr/>
          </p:nvPicPr>
          <p:blipFill>
            <a:blip r:embed="rId2" cstate="email">
              <a:extLst>
                <a:ext uri="{28A0092B-C50C-407E-A947-70E740481C1C}">
                  <a14:useLocalDpi xmlns:a14="http://schemas.microsoft.com/office/drawing/2010/main"/>
                </a:ext>
              </a:extLst>
            </a:blip>
            <a:stretch>
              <a:fillRect/>
            </a:stretch>
          </p:blipFill>
          <p:spPr>
            <a:xfrm>
              <a:off x="19368634" y="10117702"/>
              <a:ext cx="112300" cy="112268"/>
            </a:xfrm>
            <a:prstGeom prst="rect">
              <a:avLst/>
            </a:prstGeom>
          </p:spPr>
        </p:pic>
      </p:grpSp>
    </p:spTree>
    <p:extLst>
      <p:ext uri="{BB962C8B-B14F-4D97-AF65-F5344CB8AC3E}">
        <p14:creationId xmlns:p14="http://schemas.microsoft.com/office/powerpoint/2010/main" val="2391385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248CA032-B7CF-AC47-80C3-3DC0FECADE87}"/>
              </a:ext>
            </a:extLst>
          </p:cNvPr>
          <p:cNvSpPr/>
          <p:nvPr userDrawn="1"/>
        </p:nvSpPr>
        <p:spPr>
          <a:xfrm>
            <a:off x="727227" y="10202309"/>
            <a:ext cx="1576070" cy="511175"/>
          </a:xfrm>
          <a:custGeom>
            <a:avLst/>
            <a:gdLst/>
            <a:ahLst/>
            <a:cxnLst/>
            <a:rect l="l" t="t" r="r" b="b"/>
            <a:pathLst>
              <a:path w="1576070"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w="1576070" h="511175">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70" h="511175">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w="1576070" h="511175">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a:p>
        </p:txBody>
      </p:sp>
      <p:sp>
        <p:nvSpPr>
          <p:cNvPr id="12" name="object 3">
            <a:extLst>
              <a:ext uri="{FF2B5EF4-FFF2-40B4-BE49-F238E27FC236}">
                <a16:creationId xmlns:a16="http://schemas.microsoft.com/office/drawing/2014/main" id="{AB72D184-1BCC-8E4D-AB97-E7C9B55D20C7}"/>
              </a:ext>
            </a:extLst>
          </p:cNvPr>
          <p:cNvSpPr/>
          <p:nvPr userDrawn="1"/>
        </p:nvSpPr>
        <p:spPr>
          <a:xfrm>
            <a:off x="2412348" y="10245307"/>
            <a:ext cx="378460" cy="469900"/>
          </a:xfrm>
          <a:custGeom>
            <a:avLst/>
            <a:gdLst/>
            <a:ahLst/>
            <a:cxnLst/>
            <a:rect l="l" t="t" r="r" b="b"/>
            <a:pathLst>
              <a:path w="378460"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a:p>
        </p:txBody>
      </p:sp>
      <p:grpSp>
        <p:nvGrpSpPr>
          <p:cNvPr id="13" name="object 4">
            <a:extLst>
              <a:ext uri="{FF2B5EF4-FFF2-40B4-BE49-F238E27FC236}">
                <a16:creationId xmlns:a16="http://schemas.microsoft.com/office/drawing/2014/main" id="{A2800012-DA06-CF45-A47A-D4B30EA37B75}"/>
              </a:ext>
            </a:extLst>
          </p:cNvPr>
          <p:cNvGrpSpPr/>
          <p:nvPr userDrawn="1"/>
        </p:nvGrpSpPr>
        <p:grpSpPr>
          <a:xfrm>
            <a:off x="2842727" y="10117702"/>
            <a:ext cx="427355" cy="597535"/>
            <a:chOff x="2842727" y="10117702"/>
            <a:chExt cx="427355" cy="597535"/>
          </a:xfrm>
        </p:grpSpPr>
        <p:sp>
          <p:nvSpPr>
            <p:cNvPr id="14" name="object 5">
              <a:extLst>
                <a:ext uri="{FF2B5EF4-FFF2-40B4-BE49-F238E27FC236}">
                  <a16:creationId xmlns:a16="http://schemas.microsoft.com/office/drawing/2014/main" id="{039AC548-D805-B546-AF98-3B421C054969}"/>
                </a:ext>
              </a:extLst>
            </p:cNvPr>
            <p:cNvSpPr/>
            <p:nvPr/>
          </p:nvSpPr>
          <p:spPr>
            <a:xfrm>
              <a:off x="2842727"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a:p>
          </p:txBody>
        </p:sp>
        <p:pic>
          <p:nvPicPr>
            <p:cNvPr id="15" name="object 6">
              <a:extLst>
                <a:ext uri="{FF2B5EF4-FFF2-40B4-BE49-F238E27FC236}">
                  <a16:creationId xmlns:a16="http://schemas.microsoft.com/office/drawing/2014/main" id="{DAA5A1C9-3FFD-F741-93B2-F1CDA55129CC}"/>
                </a:ext>
              </a:extLst>
            </p:cNvPr>
            <p:cNvPicPr/>
            <p:nvPr/>
          </p:nvPicPr>
          <p:blipFill>
            <a:blip r:embed="rId2" cstate="email">
              <a:extLst>
                <a:ext uri="{28A0092B-C50C-407E-A947-70E740481C1C}">
                  <a14:useLocalDpi xmlns:a14="http://schemas.microsoft.com/office/drawing/2010/main"/>
                </a:ext>
              </a:extLst>
            </a:blip>
            <a:stretch>
              <a:fillRect/>
            </a:stretch>
          </p:blipFill>
          <p:spPr>
            <a:xfrm>
              <a:off x="3157442" y="10117702"/>
              <a:ext cx="112300" cy="112268"/>
            </a:xfrm>
            <a:prstGeom prst="rect">
              <a:avLst/>
            </a:prstGeom>
          </p:spPr>
        </p:pic>
      </p:grpSp>
      <p:sp>
        <p:nvSpPr>
          <p:cNvPr id="16" name="object 7">
            <a:extLst>
              <a:ext uri="{FF2B5EF4-FFF2-40B4-BE49-F238E27FC236}">
                <a16:creationId xmlns:a16="http://schemas.microsoft.com/office/drawing/2014/main" id="{2AF2BE2F-4D9A-CF4D-AF78-BAD6CC1B2837}"/>
              </a:ext>
            </a:extLst>
          </p:cNvPr>
          <p:cNvSpPr/>
          <p:nvPr userDrawn="1"/>
        </p:nvSpPr>
        <p:spPr>
          <a:xfrm>
            <a:off x="17840597" y="656116"/>
            <a:ext cx="2243455" cy="1060450"/>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a:p>
        </p:txBody>
      </p:sp>
      <p:sp>
        <p:nvSpPr>
          <p:cNvPr id="18" name="Marcador de texto 17">
            <a:extLst>
              <a:ext uri="{FF2B5EF4-FFF2-40B4-BE49-F238E27FC236}">
                <a16:creationId xmlns:a16="http://schemas.microsoft.com/office/drawing/2014/main" id="{E6AC5AA0-C4FD-A742-898F-2F81DD6B4DF8}"/>
              </a:ext>
            </a:extLst>
          </p:cNvPr>
          <p:cNvSpPr>
            <a:spLocks noGrp="1"/>
          </p:cNvSpPr>
          <p:nvPr>
            <p:ph type="body" sz="quarter" idx="10"/>
          </p:nvPr>
        </p:nvSpPr>
        <p:spPr>
          <a:xfrm>
            <a:off x="727227" y="755454"/>
            <a:ext cx="16792423" cy="738664"/>
          </a:xfrm>
        </p:spPr>
        <p:txBody>
          <a:bodyPr/>
          <a:lstStyle>
            <a:lvl1pPr algn="r">
              <a:defRPr sz="4800" b="1">
                <a:latin typeface="Arial" panose="020B0604020202020204" pitchFamily="34" charset="0"/>
                <a:cs typeface="Arial" panose="020B0604020202020204" pitchFamily="34" charset="0"/>
              </a:defRPr>
            </a:lvl1pPr>
          </a:lstStyle>
          <a:p>
            <a:r>
              <a:rPr lang="es-ES" dirty="0"/>
              <a:t>Editar los estilos de texto del patrón</a:t>
            </a:r>
            <a:endParaRPr lang="es-C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2314421" y="714594"/>
            <a:ext cx="5259705" cy="915669"/>
          </a:xfrm>
          <a:prstGeom prst="rect">
            <a:avLst/>
          </a:prstGeom>
        </p:spPr>
        <p:txBody>
          <a:bodyPr wrap="square" lIns="0" tIns="0" rIns="0" bIns="0">
            <a:spAutoFit/>
          </a:bodyPr>
          <a:lstStyle>
            <a:lvl1pPr>
              <a:defRPr sz="580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9" r:id="rId4"/>
    <p:sldLayoutId id="2147483664" r:id="rId5"/>
    <p:sldLayoutId id="2147483670" r:id="rId6"/>
    <p:sldLayoutId id="2147483677" r:id="rId7"/>
    <p:sldLayoutId id="2147483666" r:id="rId8"/>
    <p:sldLayoutId id="2147483665" r:id="rId9"/>
    <p:sldLayoutId id="2147483663" r:id="rId10"/>
    <p:sldLayoutId id="2147483673" r:id="rId11"/>
    <p:sldLayoutId id="2147483671" r:id="rId12"/>
    <p:sldLayoutId id="2147483678" r:id="rId13"/>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70841C-0ACF-DE6F-43AC-3E3396A2923B}"/>
              </a:ext>
            </a:extLst>
          </p:cNvPr>
          <p:cNvSpPr>
            <a:spLocks noGrp="1"/>
          </p:cNvSpPr>
          <p:nvPr>
            <p:ph type="ctrTitle"/>
          </p:nvPr>
        </p:nvSpPr>
        <p:spPr>
          <a:xfrm>
            <a:off x="2889250" y="6950075"/>
            <a:ext cx="9296400" cy="2339102"/>
          </a:xfrm>
        </p:spPr>
        <p:txBody>
          <a:bodyPr wrap="square" lIns="0" tIns="0" rIns="0" bIns="0" anchor="t">
            <a:spAutoFit/>
          </a:bodyPr>
          <a:lstStyle/>
          <a:p>
            <a:r>
              <a:rPr lang="es-CL" sz="3800" spc="-10" dirty="0"/>
              <a:t>EXPERIENCIA DE APRENDIZAJE 1</a:t>
            </a:r>
            <a:br>
              <a:rPr lang="es-CL" sz="3800" spc="-10" dirty="0"/>
            </a:br>
            <a:r>
              <a:rPr lang="es-CL" sz="3800" b="0" dirty="0"/>
              <a:t>PARADIGMA Y PROGRAMACIÓN</a:t>
            </a:r>
            <a:br>
              <a:rPr lang="es-CL" sz="3800" b="0" dirty="0"/>
            </a:br>
            <a:br>
              <a:rPr lang="es-CL" sz="3800" dirty="0"/>
            </a:br>
            <a:r>
              <a:rPr lang="es-CL" sz="3800" dirty="0"/>
              <a:t> Paradigmas Orientado a Objetos</a:t>
            </a:r>
          </a:p>
        </p:txBody>
      </p:sp>
      <p:sp>
        <p:nvSpPr>
          <p:cNvPr id="3" name="Subtítulo 2">
            <a:extLst>
              <a:ext uri="{FF2B5EF4-FFF2-40B4-BE49-F238E27FC236}">
                <a16:creationId xmlns:a16="http://schemas.microsoft.com/office/drawing/2014/main" id="{B839BAB8-5980-04D6-9003-ABBE79FC69B7}"/>
              </a:ext>
            </a:extLst>
          </p:cNvPr>
          <p:cNvSpPr>
            <a:spLocks noGrp="1"/>
          </p:cNvSpPr>
          <p:nvPr>
            <p:ph type="subTitle" idx="4"/>
          </p:nvPr>
        </p:nvSpPr>
        <p:spPr>
          <a:xfrm>
            <a:off x="2926080" y="9554269"/>
            <a:ext cx="8712681" cy="430887"/>
          </a:xfrm>
        </p:spPr>
        <p:txBody>
          <a:bodyPr/>
          <a:lstStyle/>
          <a:p>
            <a:pPr marL="0" lvl="0" indent="0" algn="ctr" rtl="0">
              <a:spcBef>
                <a:spcPts val="1000"/>
              </a:spcBef>
              <a:spcAft>
                <a:spcPts val="0"/>
              </a:spcAft>
              <a:buNone/>
            </a:pPr>
            <a:r>
              <a:rPr lang="es-MX" sz="2800"/>
              <a:t>DSY1102-Desarrollo Orientado a Objetos</a:t>
            </a:r>
            <a:endParaRPr lang="es-MX" sz="2800" dirty="0"/>
          </a:p>
        </p:txBody>
      </p:sp>
    </p:spTree>
    <p:extLst>
      <p:ext uri="{BB962C8B-B14F-4D97-AF65-F5344CB8AC3E}">
        <p14:creationId xmlns:p14="http://schemas.microsoft.com/office/powerpoint/2010/main" val="364293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Clase</a:t>
            </a:r>
          </a:p>
        </p:txBody>
      </p:sp>
      <p:sp>
        <p:nvSpPr>
          <p:cNvPr id="5" name="Marcador de texto 3">
            <a:extLst>
              <a:ext uri="{FF2B5EF4-FFF2-40B4-BE49-F238E27FC236}">
                <a16:creationId xmlns:a16="http://schemas.microsoft.com/office/drawing/2014/main" id="{96B2B5F8-1266-F9D8-8342-1A8CBAA081BD}"/>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sp>
        <p:nvSpPr>
          <p:cNvPr id="6" name="Marcador de texto 3">
            <a:extLst>
              <a:ext uri="{FF2B5EF4-FFF2-40B4-BE49-F238E27FC236}">
                <a16:creationId xmlns:a16="http://schemas.microsoft.com/office/drawing/2014/main" id="{3F8F1B7A-F4E9-E5CE-32E2-14C53D8FB290}"/>
              </a:ext>
            </a:extLst>
          </p:cNvPr>
          <p:cNvSpPr txBox="1">
            <a:spLocks/>
          </p:cNvSpPr>
          <p:nvPr/>
        </p:nvSpPr>
        <p:spPr>
          <a:xfrm>
            <a:off x="789405"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lvl="0" indent="0" algn="just">
              <a:spcBef>
                <a:spcPts val="0"/>
              </a:spcBef>
              <a:buClr>
                <a:srgbClr val="0F243E"/>
              </a:buClr>
              <a:buSzPts val="2400"/>
              <a:buNone/>
            </a:pPr>
            <a:r>
              <a:rPr lang="es-CL" sz="4800" dirty="0">
                <a:solidFill>
                  <a:schemeClr val="tx1"/>
                </a:solidFill>
                <a:latin typeface="Arial" panose="020B0604020202020204" pitchFamily="34" charset="0"/>
                <a:cs typeface="Arial" panose="020B0604020202020204" pitchFamily="34" charset="0"/>
              </a:rPr>
              <a:t>Entonces… </a:t>
            </a:r>
            <a:r>
              <a:rPr lang="es-CL" sz="4400" b="1" dirty="0">
                <a:solidFill>
                  <a:srgbClr val="0070C0"/>
                </a:solidFill>
                <a:latin typeface="Arial" panose="020B0604020202020204" pitchFamily="34" charset="0"/>
                <a:cs typeface="Arial" panose="020B0604020202020204" pitchFamily="34" charset="0"/>
              </a:rPr>
              <a:t>¿Qué es una clase?</a:t>
            </a:r>
          </a:p>
          <a:p>
            <a:pPr marL="0" lvl="0" indent="0" algn="just">
              <a:spcBef>
                <a:spcPts val="0"/>
              </a:spcBef>
              <a:buClr>
                <a:srgbClr val="0F243E"/>
              </a:buClr>
              <a:buSzPts val="2400"/>
              <a:buNone/>
            </a:pPr>
            <a:endParaRPr lang="es-CL" sz="4400" dirty="0"/>
          </a:p>
          <a:p>
            <a:pPr marL="0" lvl="0" indent="0" algn="just">
              <a:spcBef>
                <a:spcPts val="480"/>
              </a:spcBef>
              <a:buClr>
                <a:srgbClr val="0F243E"/>
              </a:buClr>
              <a:buSzPts val="2400"/>
              <a:buNone/>
            </a:pPr>
            <a:r>
              <a:rPr lang="es-CL" sz="4400" dirty="0">
                <a:solidFill>
                  <a:schemeClr val="tx1"/>
                </a:solidFill>
                <a:latin typeface="Arial" panose="020B0604020202020204" pitchFamily="34" charset="0"/>
                <a:cs typeface="Arial" panose="020B0604020202020204" pitchFamily="34" charset="0"/>
              </a:rPr>
              <a:t>Es una plantilla que define las características (atributos) y los métodos que son comunes para todos los objetos de un cierto tipo.</a:t>
            </a:r>
          </a:p>
          <a:p>
            <a:pPr marL="0" lvl="0" indent="0" algn="just">
              <a:spcBef>
                <a:spcPts val="480"/>
              </a:spcBef>
              <a:buClr>
                <a:schemeClr val="dk1"/>
              </a:buClr>
              <a:buSzPts val="2400"/>
              <a:buNone/>
            </a:pPr>
            <a:endParaRPr lang="es-CL" sz="4400" dirty="0">
              <a:solidFill>
                <a:schemeClr val="tx1"/>
              </a:solidFill>
              <a:latin typeface="Arial" panose="020B0604020202020204" pitchFamily="34" charset="0"/>
              <a:cs typeface="Arial" panose="020B0604020202020204" pitchFamily="34" charset="0"/>
            </a:endParaRPr>
          </a:p>
          <a:p>
            <a:pPr marL="0" lvl="0" indent="0" algn="just">
              <a:spcBef>
                <a:spcPts val="480"/>
              </a:spcBef>
              <a:buClr>
                <a:schemeClr val="dk1"/>
              </a:buClr>
              <a:buSzPts val="2400"/>
              <a:buNone/>
            </a:pPr>
            <a:r>
              <a:rPr lang="es-CL" sz="4400" dirty="0">
                <a:solidFill>
                  <a:schemeClr val="tx1"/>
                </a:solidFill>
                <a:latin typeface="Arial" panose="020B0604020202020204" pitchFamily="34" charset="0"/>
                <a:cs typeface="Arial" panose="020B0604020202020204" pitchFamily="34" charset="0"/>
              </a:rPr>
              <a:t>Las clases de las que provienen los objetos, son en esencia componentes de software reutilizables.</a:t>
            </a:r>
          </a:p>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pic>
        <p:nvPicPr>
          <p:cNvPr id="7" name="Imagen 6">
            <a:extLst>
              <a:ext uri="{FF2B5EF4-FFF2-40B4-BE49-F238E27FC236}">
                <a16:creationId xmlns:a16="http://schemas.microsoft.com/office/drawing/2014/main" id="{E13D7CC2-12DC-C3EC-C046-97EAF6DDDFE1}"/>
              </a:ext>
            </a:extLst>
          </p:cNvPr>
          <p:cNvPicPr>
            <a:picLocks noChangeAspect="1"/>
          </p:cNvPicPr>
          <p:nvPr/>
        </p:nvPicPr>
        <p:blipFill>
          <a:blip r:embed="rId2"/>
          <a:stretch>
            <a:fillRect/>
          </a:stretch>
        </p:blipFill>
        <p:spPr>
          <a:xfrm>
            <a:off x="7871149" y="6754140"/>
            <a:ext cx="4361802" cy="4158335"/>
          </a:xfrm>
          <a:prstGeom prst="rect">
            <a:avLst/>
          </a:prstGeom>
        </p:spPr>
      </p:pic>
    </p:spTree>
    <p:extLst>
      <p:ext uri="{BB962C8B-B14F-4D97-AF65-F5344CB8AC3E}">
        <p14:creationId xmlns:p14="http://schemas.microsoft.com/office/powerpoint/2010/main" val="1679239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Clase</a:t>
            </a:r>
          </a:p>
        </p:txBody>
      </p:sp>
      <p:sp>
        <p:nvSpPr>
          <p:cNvPr id="5" name="Marcador de texto 3">
            <a:extLst>
              <a:ext uri="{FF2B5EF4-FFF2-40B4-BE49-F238E27FC236}">
                <a16:creationId xmlns:a16="http://schemas.microsoft.com/office/drawing/2014/main" id="{96B2B5F8-1266-F9D8-8342-1A8CBAA081BD}"/>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sp>
        <p:nvSpPr>
          <p:cNvPr id="6" name="Marcador de texto 3">
            <a:extLst>
              <a:ext uri="{FF2B5EF4-FFF2-40B4-BE49-F238E27FC236}">
                <a16:creationId xmlns:a16="http://schemas.microsoft.com/office/drawing/2014/main" id="{3F8F1B7A-F4E9-E5CE-32E2-14C53D8FB290}"/>
              </a:ext>
            </a:extLst>
          </p:cNvPr>
          <p:cNvSpPr txBox="1">
            <a:spLocks/>
          </p:cNvSpPr>
          <p:nvPr/>
        </p:nvSpPr>
        <p:spPr>
          <a:xfrm>
            <a:off x="789405"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lvl="0" indent="0" algn="just" rtl="0">
              <a:spcBef>
                <a:spcPts val="0"/>
              </a:spcBef>
              <a:spcAft>
                <a:spcPts val="0"/>
              </a:spcAft>
              <a:buClr>
                <a:srgbClr val="0F243E"/>
              </a:buClr>
              <a:buSzPts val="2400"/>
              <a:buNone/>
            </a:pPr>
            <a:r>
              <a:rPr lang="es-MX" sz="3600" dirty="0">
                <a:solidFill>
                  <a:schemeClr val="tx1"/>
                </a:solidFill>
                <a:latin typeface="Arial" panose="020B0604020202020204" pitchFamily="34" charset="0"/>
                <a:cs typeface="Arial" panose="020B0604020202020204" pitchFamily="34" charset="0"/>
              </a:rPr>
              <a:t>La </a:t>
            </a:r>
            <a:r>
              <a:rPr lang="es-MX" sz="3600" b="1" dirty="0">
                <a:solidFill>
                  <a:schemeClr val="tx1"/>
                </a:solidFill>
                <a:latin typeface="Arial" panose="020B0604020202020204" pitchFamily="34" charset="0"/>
                <a:cs typeface="Arial" panose="020B0604020202020204" pitchFamily="34" charset="0"/>
              </a:rPr>
              <a:t>clase</a:t>
            </a:r>
            <a:r>
              <a:rPr lang="es-MX" sz="3600" dirty="0">
                <a:solidFill>
                  <a:schemeClr val="tx1"/>
                </a:solidFill>
                <a:latin typeface="Arial" panose="020B0604020202020204" pitchFamily="34" charset="0"/>
                <a:cs typeface="Arial" panose="020B0604020202020204" pitchFamily="34" charset="0"/>
              </a:rPr>
              <a:t> al ser la plantilla que representa a todos los objetos de un mismo tipo</a:t>
            </a:r>
            <a:r>
              <a:rPr lang="es-MX" sz="3600" dirty="0">
                <a:solidFill>
                  <a:srgbClr val="0F243E"/>
                </a:solidFill>
                <a:latin typeface="Arial" panose="020B0604020202020204" pitchFamily="34" charset="0"/>
                <a:cs typeface="Arial" panose="020B0604020202020204" pitchFamily="34" charset="0"/>
              </a:rPr>
              <a:t>, </a:t>
            </a:r>
            <a:r>
              <a:rPr lang="es-MX" sz="3600" b="1" dirty="0">
                <a:solidFill>
                  <a:schemeClr val="accent5">
                    <a:lumMod val="75000"/>
                  </a:schemeClr>
                </a:solidFill>
                <a:latin typeface="Arial" panose="020B0604020202020204" pitchFamily="34" charset="0"/>
                <a:cs typeface="Arial" panose="020B0604020202020204" pitchFamily="34" charset="0"/>
              </a:rPr>
              <a:t>no</a:t>
            </a:r>
            <a:r>
              <a:rPr lang="es-MX" sz="3600" dirty="0">
                <a:solidFill>
                  <a:srgbClr val="0F243E"/>
                </a:solidFill>
                <a:latin typeface="Arial" panose="020B0604020202020204" pitchFamily="34" charset="0"/>
                <a:cs typeface="Arial" panose="020B0604020202020204" pitchFamily="34" charset="0"/>
              </a:rPr>
              <a:t> </a:t>
            </a:r>
            <a:r>
              <a:rPr lang="es-MX" sz="3600" dirty="0">
                <a:solidFill>
                  <a:schemeClr val="tx1"/>
                </a:solidFill>
                <a:latin typeface="Arial" panose="020B0604020202020204" pitchFamily="34" charset="0"/>
                <a:cs typeface="Arial" panose="020B0604020202020204" pitchFamily="34" charset="0"/>
              </a:rPr>
              <a:t>tiene valores para sus atributos, en cambio, cuando se crea un objeto de esa clase, al ser único, se le asignan valores a esos mismos atributos. </a:t>
            </a:r>
          </a:p>
          <a:p>
            <a:pPr marL="0" lvl="0" indent="0" algn="just" rtl="0">
              <a:spcBef>
                <a:spcPts val="0"/>
              </a:spcBef>
              <a:spcAft>
                <a:spcPts val="0"/>
              </a:spcAft>
              <a:buClr>
                <a:srgbClr val="0F243E"/>
              </a:buClr>
              <a:buSzPts val="2400"/>
              <a:buNone/>
            </a:pPr>
            <a:endParaRPr lang="es-MX" sz="3600" dirty="0">
              <a:solidFill>
                <a:schemeClr val="tx1"/>
              </a:solidFill>
              <a:latin typeface="Arial" panose="020B0604020202020204" pitchFamily="34" charset="0"/>
              <a:cs typeface="Arial" panose="020B0604020202020204" pitchFamily="34" charset="0"/>
            </a:endParaRPr>
          </a:p>
          <a:p>
            <a:pPr marL="0" lvl="0" indent="0" algn="just" rtl="0">
              <a:spcBef>
                <a:spcPts val="0"/>
              </a:spcBef>
              <a:spcAft>
                <a:spcPts val="0"/>
              </a:spcAft>
              <a:buClr>
                <a:srgbClr val="0F243E"/>
              </a:buClr>
              <a:buSzPts val="2400"/>
              <a:buNone/>
            </a:pPr>
            <a:r>
              <a:rPr lang="es-MX" sz="3600" dirty="0">
                <a:solidFill>
                  <a:schemeClr val="tx1"/>
                </a:solidFill>
                <a:latin typeface="Arial" panose="020B0604020202020204" pitchFamily="34" charset="0"/>
                <a:cs typeface="Arial" panose="020B0604020202020204" pitchFamily="34" charset="0"/>
              </a:rPr>
              <a:t>Se pueden crear muchos objetos de una misma clase. </a:t>
            </a:r>
          </a:p>
          <a:p>
            <a:pPr marL="0" lvl="0" indent="0" algn="just" rtl="0">
              <a:spcBef>
                <a:spcPts val="0"/>
              </a:spcBef>
              <a:spcAft>
                <a:spcPts val="0"/>
              </a:spcAft>
              <a:buClr>
                <a:srgbClr val="0F243E"/>
              </a:buClr>
              <a:buSzPts val="2400"/>
              <a:buNone/>
            </a:pPr>
            <a:endParaRPr lang="es-MX" sz="3600" dirty="0">
              <a:solidFill>
                <a:schemeClr val="tx1"/>
              </a:solidFill>
              <a:latin typeface="Arial" panose="020B0604020202020204" pitchFamily="34" charset="0"/>
              <a:cs typeface="Arial" panose="020B0604020202020204" pitchFamily="34" charset="0"/>
            </a:endParaRPr>
          </a:p>
          <a:p>
            <a:pPr marL="0" lvl="0" indent="0" algn="just" rtl="0">
              <a:spcBef>
                <a:spcPts val="0"/>
              </a:spcBef>
              <a:spcAft>
                <a:spcPts val="0"/>
              </a:spcAft>
              <a:buClr>
                <a:srgbClr val="0F243E"/>
              </a:buClr>
              <a:buSzPts val="2400"/>
              <a:buNone/>
            </a:pPr>
            <a:r>
              <a:rPr lang="es-MX" sz="3600" dirty="0">
                <a:solidFill>
                  <a:schemeClr val="tx1"/>
                </a:solidFill>
                <a:latin typeface="Arial" panose="020B0604020202020204" pitchFamily="34" charset="0"/>
                <a:cs typeface="Arial" panose="020B0604020202020204" pitchFamily="34" charset="0"/>
              </a:rPr>
              <a:t>Los objetos tienen los mismos atributos y métodos de la clase que los origina.</a:t>
            </a:r>
          </a:p>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pic>
        <p:nvPicPr>
          <p:cNvPr id="3" name="Imagen 2">
            <a:extLst>
              <a:ext uri="{FF2B5EF4-FFF2-40B4-BE49-F238E27FC236}">
                <a16:creationId xmlns:a16="http://schemas.microsoft.com/office/drawing/2014/main" id="{8E3910C9-1768-39A5-9D2A-CDA587C53DBC}"/>
              </a:ext>
            </a:extLst>
          </p:cNvPr>
          <p:cNvPicPr>
            <a:picLocks noChangeAspect="1"/>
          </p:cNvPicPr>
          <p:nvPr/>
        </p:nvPicPr>
        <p:blipFill>
          <a:blip r:embed="rId2"/>
          <a:stretch>
            <a:fillRect/>
          </a:stretch>
        </p:blipFill>
        <p:spPr>
          <a:xfrm>
            <a:off x="2441742" y="6111875"/>
            <a:ext cx="13258800" cy="4948338"/>
          </a:xfrm>
          <a:prstGeom prst="rect">
            <a:avLst/>
          </a:prstGeom>
        </p:spPr>
      </p:pic>
    </p:spTree>
    <p:extLst>
      <p:ext uri="{BB962C8B-B14F-4D97-AF65-F5344CB8AC3E}">
        <p14:creationId xmlns:p14="http://schemas.microsoft.com/office/powerpoint/2010/main" val="1852124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Clase y Objetos</a:t>
            </a:r>
          </a:p>
        </p:txBody>
      </p:sp>
      <p:sp>
        <p:nvSpPr>
          <p:cNvPr id="5" name="Marcador de texto 3">
            <a:extLst>
              <a:ext uri="{FF2B5EF4-FFF2-40B4-BE49-F238E27FC236}">
                <a16:creationId xmlns:a16="http://schemas.microsoft.com/office/drawing/2014/main" id="{96B2B5F8-1266-F9D8-8342-1A8CBAA081BD}"/>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sp>
        <p:nvSpPr>
          <p:cNvPr id="6" name="Marcador de texto 3">
            <a:extLst>
              <a:ext uri="{FF2B5EF4-FFF2-40B4-BE49-F238E27FC236}">
                <a16:creationId xmlns:a16="http://schemas.microsoft.com/office/drawing/2014/main" id="{3F8F1B7A-F4E9-E5CE-32E2-14C53D8FB290}"/>
              </a:ext>
            </a:extLst>
          </p:cNvPr>
          <p:cNvSpPr txBox="1">
            <a:spLocks/>
          </p:cNvSpPr>
          <p:nvPr/>
        </p:nvSpPr>
        <p:spPr>
          <a:xfrm>
            <a:off x="789405"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lvl="0" algn="just">
              <a:buClr>
                <a:srgbClr val="0F243E"/>
              </a:buClr>
              <a:buSzPts val="2400"/>
            </a:pPr>
            <a:r>
              <a:rPr lang="es-CL" sz="3600" b="1" dirty="0">
                <a:solidFill>
                  <a:srgbClr val="0F243E"/>
                </a:solidFill>
                <a:latin typeface="Arial" panose="020B0604020202020204" pitchFamily="34" charset="0"/>
                <a:cs typeface="Arial" panose="020B0604020202020204" pitchFamily="34" charset="0"/>
                <a:sym typeface="Franklin Gothic"/>
              </a:rPr>
              <a:t>Revisemos otro ejemplo:</a:t>
            </a:r>
          </a:p>
          <a:p>
            <a:pPr lvl="0" algn="just">
              <a:buClr>
                <a:srgbClr val="0F243E"/>
              </a:buClr>
              <a:buSzPts val="2400"/>
            </a:pPr>
            <a:endParaRPr lang="es-CL" sz="3600" dirty="0">
              <a:solidFill>
                <a:srgbClr val="0F243E"/>
              </a:solidFill>
              <a:latin typeface="Arial" panose="020B0604020202020204" pitchFamily="34" charset="0"/>
              <a:cs typeface="Arial" panose="020B0604020202020204" pitchFamily="34" charset="0"/>
              <a:sym typeface="Franklin Gothic"/>
            </a:endParaRPr>
          </a:p>
          <a:p>
            <a:pPr lvl="0" algn="just">
              <a:spcBef>
                <a:spcPts val="480"/>
              </a:spcBef>
              <a:buClr>
                <a:srgbClr val="0F243E"/>
              </a:buClr>
              <a:buSzPts val="2400"/>
            </a:pPr>
            <a:r>
              <a:rPr lang="es-CL" sz="3600" dirty="0">
                <a:solidFill>
                  <a:srgbClr val="0F243E"/>
                </a:solidFill>
                <a:latin typeface="Arial" panose="020B0604020202020204" pitchFamily="34" charset="0"/>
                <a:cs typeface="Arial" panose="020B0604020202020204" pitchFamily="34" charset="0"/>
                <a:sym typeface="Franklin Gothic"/>
              </a:rPr>
              <a:t>Pensemos en una pizza con diferentes ingredientes y tamaños…</a:t>
            </a:r>
          </a:p>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pic>
        <p:nvPicPr>
          <p:cNvPr id="4" name="Google Shape;431;p11">
            <a:extLst>
              <a:ext uri="{FF2B5EF4-FFF2-40B4-BE49-F238E27FC236}">
                <a16:creationId xmlns:a16="http://schemas.microsoft.com/office/drawing/2014/main" id="{CEA91C5F-81FB-2521-9E71-13EA09F515F6}"/>
              </a:ext>
            </a:extLst>
          </p:cNvPr>
          <p:cNvPicPr preferRelativeResize="0"/>
          <p:nvPr/>
        </p:nvPicPr>
        <p:blipFill rotWithShape="1">
          <a:blip r:embed="rId2">
            <a:alphaModFix/>
          </a:blip>
          <a:srcRect/>
          <a:stretch/>
        </p:blipFill>
        <p:spPr>
          <a:xfrm>
            <a:off x="984250" y="4243795"/>
            <a:ext cx="10363200" cy="6135280"/>
          </a:xfrm>
          <a:prstGeom prst="rect">
            <a:avLst/>
          </a:prstGeom>
          <a:noFill/>
          <a:ln>
            <a:noFill/>
          </a:ln>
        </p:spPr>
      </p:pic>
      <p:sp>
        <p:nvSpPr>
          <p:cNvPr id="9" name="CuadroTexto 8">
            <a:extLst>
              <a:ext uri="{FF2B5EF4-FFF2-40B4-BE49-F238E27FC236}">
                <a16:creationId xmlns:a16="http://schemas.microsoft.com/office/drawing/2014/main" id="{8EB01EF9-5C5E-ACD1-3610-F1BD09857465}"/>
              </a:ext>
            </a:extLst>
          </p:cNvPr>
          <p:cNvSpPr txBox="1"/>
          <p:nvPr/>
        </p:nvSpPr>
        <p:spPr>
          <a:xfrm>
            <a:off x="12185650" y="5497187"/>
            <a:ext cx="5410200" cy="2862322"/>
          </a:xfrm>
          <a:prstGeom prst="rect">
            <a:avLst/>
          </a:prstGeom>
          <a:noFill/>
        </p:spPr>
        <p:txBody>
          <a:bodyPr wrap="square">
            <a:spAutoFit/>
          </a:bodyPr>
          <a:lstStyle/>
          <a:p>
            <a:pPr marL="0" marR="0" lvl="0" indent="0" algn="just" rtl="0">
              <a:spcBef>
                <a:spcPts val="0"/>
              </a:spcBef>
              <a:spcAft>
                <a:spcPts val="0"/>
              </a:spcAft>
              <a:buNone/>
            </a:pPr>
            <a:r>
              <a:rPr lang="es-CL" sz="3600" dirty="0">
                <a:solidFill>
                  <a:schemeClr val="tx1"/>
                </a:solidFill>
                <a:latin typeface="Arial" panose="020B0604020202020204" pitchFamily="34" charset="0"/>
                <a:ea typeface="Century Gothic"/>
                <a:cs typeface="Arial" panose="020B0604020202020204" pitchFamily="34" charset="0"/>
                <a:sym typeface="Century Gothic"/>
              </a:rPr>
              <a:t>¿Cuál sería la clase, sus atributos y métodos?</a:t>
            </a:r>
            <a:endParaRPr lang="es-CL" sz="3600" dirty="0">
              <a:solidFill>
                <a:schemeClr val="tx1"/>
              </a:solidFill>
              <a:latin typeface="Arial" panose="020B0604020202020204" pitchFamily="34" charset="0"/>
              <a:cs typeface="Arial" panose="020B0604020202020204" pitchFamily="34" charset="0"/>
            </a:endParaRPr>
          </a:p>
          <a:p>
            <a:pPr marL="0" marR="0" lvl="0" indent="0" algn="just" rtl="0">
              <a:spcBef>
                <a:spcPts val="0"/>
              </a:spcBef>
              <a:spcAft>
                <a:spcPts val="0"/>
              </a:spcAft>
              <a:buNone/>
            </a:pPr>
            <a:endParaRPr lang="es-CL" sz="3600" dirty="0">
              <a:solidFill>
                <a:schemeClr val="tx1"/>
              </a:solidFill>
              <a:latin typeface="Arial" panose="020B0604020202020204" pitchFamily="34" charset="0"/>
              <a:ea typeface="Century Gothic"/>
              <a:cs typeface="Arial" panose="020B0604020202020204" pitchFamily="34" charset="0"/>
              <a:sym typeface="Century Gothic"/>
            </a:endParaRPr>
          </a:p>
          <a:p>
            <a:pPr marL="0" marR="0" lvl="0" indent="0" algn="just" rtl="0">
              <a:spcBef>
                <a:spcPts val="0"/>
              </a:spcBef>
              <a:spcAft>
                <a:spcPts val="0"/>
              </a:spcAft>
              <a:buNone/>
            </a:pPr>
            <a:r>
              <a:rPr lang="es-CL" sz="3600" dirty="0">
                <a:solidFill>
                  <a:schemeClr val="tx1"/>
                </a:solidFill>
                <a:latin typeface="Arial" panose="020B0604020202020204" pitchFamily="34" charset="0"/>
                <a:ea typeface="Century Gothic"/>
                <a:cs typeface="Arial" panose="020B0604020202020204" pitchFamily="34" charset="0"/>
                <a:sym typeface="Century Gothic"/>
              </a:rPr>
              <a:t>Da 2 ejemplos de objetos.</a:t>
            </a:r>
            <a:endParaRPr lang="es-CL" sz="3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1490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Clase y Objetos</a:t>
            </a:r>
          </a:p>
        </p:txBody>
      </p:sp>
      <p:sp>
        <p:nvSpPr>
          <p:cNvPr id="5" name="Marcador de texto 3">
            <a:extLst>
              <a:ext uri="{FF2B5EF4-FFF2-40B4-BE49-F238E27FC236}">
                <a16:creationId xmlns:a16="http://schemas.microsoft.com/office/drawing/2014/main" id="{96B2B5F8-1266-F9D8-8342-1A8CBAA081BD}"/>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sp>
        <p:nvSpPr>
          <p:cNvPr id="6" name="Marcador de texto 3">
            <a:extLst>
              <a:ext uri="{FF2B5EF4-FFF2-40B4-BE49-F238E27FC236}">
                <a16:creationId xmlns:a16="http://schemas.microsoft.com/office/drawing/2014/main" id="{3F8F1B7A-F4E9-E5CE-32E2-14C53D8FB290}"/>
              </a:ext>
            </a:extLst>
          </p:cNvPr>
          <p:cNvSpPr txBox="1">
            <a:spLocks/>
          </p:cNvSpPr>
          <p:nvPr/>
        </p:nvSpPr>
        <p:spPr>
          <a:xfrm>
            <a:off x="789405"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lvl="0" indent="0" algn="just" rtl="0">
              <a:spcBef>
                <a:spcPts val="0"/>
              </a:spcBef>
              <a:spcAft>
                <a:spcPts val="0"/>
              </a:spcAft>
              <a:buClr>
                <a:srgbClr val="0F243E"/>
              </a:buClr>
              <a:buSzPts val="2400"/>
              <a:buNone/>
            </a:pPr>
            <a:r>
              <a:rPr lang="es-CL" sz="3600" dirty="0">
                <a:solidFill>
                  <a:schemeClr val="tx1"/>
                </a:solidFill>
                <a:latin typeface="Arial" panose="020B0604020202020204" pitchFamily="34" charset="0"/>
                <a:cs typeface="Arial" panose="020B0604020202020204" pitchFamily="34" charset="0"/>
              </a:rPr>
              <a:t>Posible solución:</a:t>
            </a:r>
            <a:endParaRPr lang="es-CL" sz="4400" dirty="0">
              <a:solidFill>
                <a:schemeClr val="tx1"/>
              </a:solidFill>
              <a:latin typeface="Arial" panose="020B0604020202020204" pitchFamily="34" charset="0"/>
              <a:cs typeface="Arial" panose="020B0604020202020204" pitchFamily="34" charset="0"/>
            </a:endParaRPr>
          </a:p>
          <a:p>
            <a:pPr lvl="0" algn="just">
              <a:buClr>
                <a:srgbClr val="0F243E"/>
              </a:buClr>
              <a:buSzPts val="2400"/>
            </a:pPr>
            <a:endParaRPr lang="es-CL" sz="3600" dirty="0">
              <a:solidFill>
                <a:srgbClr val="0F243E"/>
              </a:solidFill>
              <a:latin typeface="Arial" panose="020B0604020202020204" pitchFamily="34" charset="0"/>
              <a:cs typeface="Arial" panose="020B0604020202020204" pitchFamily="34" charset="0"/>
              <a:sym typeface="Franklin Gothic"/>
            </a:endParaRPr>
          </a:p>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pic>
        <p:nvPicPr>
          <p:cNvPr id="3" name="Google Shape;442;p12">
            <a:extLst>
              <a:ext uri="{FF2B5EF4-FFF2-40B4-BE49-F238E27FC236}">
                <a16:creationId xmlns:a16="http://schemas.microsoft.com/office/drawing/2014/main" id="{241A7950-1F56-6A69-4D74-E35C157407B2}"/>
              </a:ext>
            </a:extLst>
          </p:cNvPr>
          <p:cNvPicPr preferRelativeResize="0"/>
          <p:nvPr/>
        </p:nvPicPr>
        <p:blipFill rotWithShape="1">
          <a:blip r:embed="rId2">
            <a:alphaModFix/>
          </a:blip>
          <a:srcRect/>
          <a:stretch/>
        </p:blipFill>
        <p:spPr>
          <a:xfrm>
            <a:off x="2127250" y="2823707"/>
            <a:ext cx="14732000" cy="7185933"/>
          </a:xfrm>
          <a:prstGeom prst="rect">
            <a:avLst/>
          </a:prstGeom>
          <a:noFill/>
          <a:ln>
            <a:noFill/>
          </a:ln>
        </p:spPr>
      </p:pic>
    </p:spTree>
    <p:extLst>
      <p:ext uri="{BB962C8B-B14F-4D97-AF65-F5344CB8AC3E}">
        <p14:creationId xmlns:p14="http://schemas.microsoft.com/office/powerpoint/2010/main" val="1747184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Clase y Objetos</a:t>
            </a:r>
          </a:p>
        </p:txBody>
      </p:sp>
      <p:sp>
        <p:nvSpPr>
          <p:cNvPr id="5" name="Marcador de texto 3">
            <a:extLst>
              <a:ext uri="{FF2B5EF4-FFF2-40B4-BE49-F238E27FC236}">
                <a16:creationId xmlns:a16="http://schemas.microsoft.com/office/drawing/2014/main" id="{96B2B5F8-1266-F9D8-8342-1A8CBAA081BD}"/>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sp>
        <p:nvSpPr>
          <p:cNvPr id="6" name="Marcador de texto 3">
            <a:extLst>
              <a:ext uri="{FF2B5EF4-FFF2-40B4-BE49-F238E27FC236}">
                <a16:creationId xmlns:a16="http://schemas.microsoft.com/office/drawing/2014/main" id="{3F8F1B7A-F4E9-E5CE-32E2-14C53D8FB290}"/>
              </a:ext>
            </a:extLst>
          </p:cNvPr>
          <p:cNvSpPr txBox="1">
            <a:spLocks/>
          </p:cNvSpPr>
          <p:nvPr/>
        </p:nvSpPr>
        <p:spPr>
          <a:xfrm>
            <a:off x="789405"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just" rtl="0">
              <a:lnSpc>
                <a:spcPct val="90000"/>
              </a:lnSpc>
              <a:spcBef>
                <a:spcPts val="0"/>
              </a:spcBef>
              <a:spcAft>
                <a:spcPts val="0"/>
              </a:spcAft>
              <a:buClr>
                <a:srgbClr val="0F243E"/>
              </a:buClr>
              <a:buSzPts val="2400"/>
              <a:buFont typeface="Arial"/>
              <a:buNone/>
            </a:pPr>
            <a:r>
              <a:rPr lang="es-CL" sz="3600" b="1" dirty="0">
                <a:solidFill>
                  <a:schemeClr val="tx1"/>
                </a:solidFill>
                <a:latin typeface="Calibri"/>
                <a:ea typeface="Calibri"/>
                <a:cs typeface="Calibri"/>
                <a:sym typeface="Calibri"/>
              </a:rPr>
              <a:t>Análisis:</a:t>
            </a:r>
          </a:p>
          <a:p>
            <a:pPr marL="0" marR="0" lvl="0" indent="0" algn="just" rtl="0">
              <a:lnSpc>
                <a:spcPct val="90000"/>
              </a:lnSpc>
              <a:spcBef>
                <a:spcPts val="0"/>
              </a:spcBef>
              <a:spcAft>
                <a:spcPts val="0"/>
              </a:spcAft>
              <a:buClr>
                <a:srgbClr val="0F243E"/>
              </a:buClr>
              <a:buSzPts val="2400"/>
              <a:buFont typeface="Arial"/>
              <a:buNone/>
            </a:pPr>
            <a:endParaRPr lang="es-CL" sz="3600" dirty="0">
              <a:solidFill>
                <a:schemeClr val="tx1"/>
              </a:solidFill>
              <a:latin typeface="Calibri"/>
              <a:ea typeface="Calibri"/>
              <a:cs typeface="Calibri"/>
              <a:sym typeface="Calibri"/>
            </a:endParaRPr>
          </a:p>
          <a:p>
            <a:pPr marL="0" marR="0" lvl="0" indent="0" algn="just" rtl="0">
              <a:lnSpc>
                <a:spcPct val="90000"/>
              </a:lnSpc>
              <a:spcBef>
                <a:spcPts val="0"/>
              </a:spcBef>
              <a:spcAft>
                <a:spcPts val="0"/>
              </a:spcAft>
              <a:buClr>
                <a:srgbClr val="0F243E"/>
              </a:buClr>
              <a:buSzPts val="2400"/>
              <a:buFont typeface="Arial"/>
              <a:buNone/>
            </a:pPr>
            <a:r>
              <a:rPr lang="es-CL" sz="3600" dirty="0">
                <a:solidFill>
                  <a:schemeClr val="tx1"/>
                </a:solidFill>
                <a:latin typeface="Calibri"/>
                <a:ea typeface="Calibri"/>
                <a:cs typeface="Calibri"/>
                <a:sym typeface="Calibri"/>
              </a:rPr>
              <a:t>Para que un cliente se pueda comer la pizza, alguien la tiene que armar, para ello, es necesario crear un objeto de una clase para que un programa pueda realizar las tareas definidas por los métodos de esa clase. </a:t>
            </a:r>
          </a:p>
          <a:p>
            <a:pPr marL="0" marR="0" lvl="0" indent="0" algn="just" rtl="0">
              <a:lnSpc>
                <a:spcPct val="90000"/>
              </a:lnSpc>
              <a:spcBef>
                <a:spcPts val="0"/>
              </a:spcBef>
              <a:spcAft>
                <a:spcPts val="0"/>
              </a:spcAft>
              <a:buClr>
                <a:srgbClr val="0F243E"/>
              </a:buClr>
              <a:buSzPts val="2400"/>
              <a:buFont typeface="Arial"/>
              <a:buNone/>
            </a:pPr>
            <a:endParaRPr lang="es-CL" sz="3600" dirty="0">
              <a:solidFill>
                <a:srgbClr val="0F243E"/>
              </a:solidFill>
              <a:latin typeface="Calibri"/>
              <a:ea typeface="Calibri"/>
              <a:cs typeface="Calibri"/>
              <a:sym typeface="Calibri"/>
            </a:endParaRPr>
          </a:p>
          <a:p>
            <a:pPr marL="0" marR="0" lvl="0" indent="0" algn="just" rtl="0">
              <a:lnSpc>
                <a:spcPct val="90000"/>
              </a:lnSpc>
              <a:spcBef>
                <a:spcPts val="0"/>
              </a:spcBef>
              <a:spcAft>
                <a:spcPts val="0"/>
              </a:spcAft>
              <a:buClr>
                <a:srgbClr val="0F243E"/>
              </a:buClr>
              <a:buSzPts val="2400"/>
              <a:buFont typeface="Arial"/>
              <a:buNone/>
            </a:pPr>
            <a:r>
              <a:rPr lang="es-CL" sz="3600" dirty="0">
                <a:solidFill>
                  <a:schemeClr val="tx1"/>
                </a:solidFill>
                <a:latin typeface="Calibri"/>
                <a:ea typeface="Calibri"/>
                <a:cs typeface="Calibri"/>
                <a:sym typeface="Calibri"/>
              </a:rPr>
              <a:t>Al proceso de hacer esto, se le denomina </a:t>
            </a:r>
            <a:r>
              <a:rPr lang="es-CL" sz="3600" b="1" dirty="0">
                <a:solidFill>
                  <a:schemeClr val="tx2">
                    <a:lumMod val="75000"/>
                  </a:schemeClr>
                </a:solidFill>
                <a:latin typeface="Calibri"/>
                <a:ea typeface="Calibri"/>
                <a:cs typeface="Calibri"/>
                <a:sym typeface="Calibri"/>
              </a:rPr>
              <a:t>instanciación</a:t>
            </a:r>
            <a:r>
              <a:rPr lang="es-CL" sz="3600" dirty="0">
                <a:solidFill>
                  <a:schemeClr val="tx1"/>
                </a:solidFill>
                <a:latin typeface="Calibri"/>
                <a:ea typeface="Calibri"/>
                <a:cs typeface="Calibri"/>
                <a:sym typeface="Calibri"/>
              </a:rPr>
              <a:t>. Por lo tanto, un objeto viene siendo una instancia de su clase. </a:t>
            </a:r>
            <a:endParaRPr lang="es-CL" sz="2800" dirty="0">
              <a:solidFill>
                <a:schemeClr val="tx1"/>
              </a:solidFill>
            </a:endParaRPr>
          </a:p>
          <a:p>
            <a:pPr lvl="0" algn="just">
              <a:buClr>
                <a:srgbClr val="0F243E"/>
              </a:buClr>
              <a:buSzPts val="2400"/>
            </a:pPr>
            <a:endParaRPr lang="es-CL" sz="3600" dirty="0">
              <a:solidFill>
                <a:srgbClr val="0F243E"/>
              </a:solidFill>
              <a:latin typeface="Arial" panose="020B0604020202020204" pitchFamily="34" charset="0"/>
              <a:cs typeface="Arial" panose="020B0604020202020204" pitchFamily="34" charset="0"/>
              <a:sym typeface="Franklin Gothic"/>
            </a:endParaRPr>
          </a:p>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pic>
        <p:nvPicPr>
          <p:cNvPr id="4" name="Imagen 3">
            <a:extLst>
              <a:ext uri="{FF2B5EF4-FFF2-40B4-BE49-F238E27FC236}">
                <a16:creationId xmlns:a16="http://schemas.microsoft.com/office/drawing/2014/main" id="{347D0A3A-707A-8C02-49DE-C7782E80D363}"/>
              </a:ext>
            </a:extLst>
          </p:cNvPr>
          <p:cNvPicPr>
            <a:picLocks noChangeAspect="1"/>
          </p:cNvPicPr>
          <p:nvPr/>
        </p:nvPicPr>
        <p:blipFill>
          <a:blip r:embed="rId2"/>
          <a:stretch>
            <a:fillRect/>
          </a:stretch>
        </p:blipFill>
        <p:spPr>
          <a:xfrm>
            <a:off x="4794250" y="6297616"/>
            <a:ext cx="9146385" cy="4614692"/>
          </a:xfrm>
          <a:prstGeom prst="rect">
            <a:avLst/>
          </a:prstGeom>
        </p:spPr>
      </p:pic>
    </p:spTree>
    <p:extLst>
      <p:ext uri="{BB962C8B-B14F-4D97-AF65-F5344CB8AC3E}">
        <p14:creationId xmlns:p14="http://schemas.microsoft.com/office/powerpoint/2010/main" val="42667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Clase y Objetos</a:t>
            </a:r>
          </a:p>
        </p:txBody>
      </p:sp>
      <p:sp>
        <p:nvSpPr>
          <p:cNvPr id="5" name="Marcador de texto 3">
            <a:extLst>
              <a:ext uri="{FF2B5EF4-FFF2-40B4-BE49-F238E27FC236}">
                <a16:creationId xmlns:a16="http://schemas.microsoft.com/office/drawing/2014/main" id="{96B2B5F8-1266-F9D8-8342-1A8CBAA081BD}"/>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sp>
        <p:nvSpPr>
          <p:cNvPr id="6" name="Marcador de texto 3">
            <a:extLst>
              <a:ext uri="{FF2B5EF4-FFF2-40B4-BE49-F238E27FC236}">
                <a16:creationId xmlns:a16="http://schemas.microsoft.com/office/drawing/2014/main" id="{3F8F1B7A-F4E9-E5CE-32E2-14C53D8FB290}"/>
              </a:ext>
            </a:extLst>
          </p:cNvPr>
          <p:cNvSpPr txBox="1">
            <a:spLocks/>
          </p:cNvSpPr>
          <p:nvPr/>
        </p:nvSpPr>
        <p:spPr>
          <a:xfrm>
            <a:off x="789405"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just" rtl="0">
              <a:lnSpc>
                <a:spcPct val="90000"/>
              </a:lnSpc>
              <a:spcBef>
                <a:spcPts val="0"/>
              </a:spcBef>
              <a:spcAft>
                <a:spcPts val="0"/>
              </a:spcAft>
              <a:buClr>
                <a:srgbClr val="0F243E"/>
              </a:buClr>
              <a:buSzPts val="2400"/>
              <a:buFont typeface="Arial"/>
              <a:buNone/>
            </a:pPr>
            <a:endParaRPr lang="es-MX" sz="3600" dirty="0">
              <a:solidFill>
                <a:schemeClr val="tx1"/>
              </a:solidFill>
              <a:latin typeface="Arial" panose="020B0604020202020204" pitchFamily="34" charset="0"/>
              <a:ea typeface="Calibri"/>
              <a:cs typeface="Arial" panose="020B0604020202020204" pitchFamily="34" charset="0"/>
              <a:sym typeface="Calibri"/>
            </a:endParaRPr>
          </a:p>
          <a:p>
            <a:pPr marL="0" marR="0" lvl="0" indent="0" algn="just" rtl="0">
              <a:lnSpc>
                <a:spcPct val="90000"/>
              </a:lnSpc>
              <a:spcBef>
                <a:spcPts val="0"/>
              </a:spcBef>
              <a:spcAft>
                <a:spcPts val="0"/>
              </a:spcAft>
              <a:buClr>
                <a:srgbClr val="0F243E"/>
              </a:buClr>
              <a:buSzPts val="2400"/>
              <a:buFont typeface="Arial"/>
              <a:buNone/>
            </a:pPr>
            <a:r>
              <a:rPr lang="es-MX" sz="3600" dirty="0">
                <a:solidFill>
                  <a:schemeClr val="tx1"/>
                </a:solidFill>
                <a:latin typeface="Arial" panose="020B0604020202020204" pitchFamily="34" charset="0"/>
                <a:ea typeface="Calibri"/>
                <a:cs typeface="Arial" panose="020B0604020202020204" pitchFamily="34" charset="0"/>
                <a:sym typeface="Calibri"/>
              </a:rPr>
              <a:t>En el ejemplo, si un cliente quiere una pizza pepperoni, la clase Pizza es la que define los atributos y métodos que tendrán todos los objetos. </a:t>
            </a:r>
          </a:p>
          <a:p>
            <a:pPr marL="0" marR="0" lvl="0" indent="0" algn="just" rtl="0">
              <a:lnSpc>
                <a:spcPct val="90000"/>
              </a:lnSpc>
              <a:spcBef>
                <a:spcPts val="0"/>
              </a:spcBef>
              <a:spcAft>
                <a:spcPts val="0"/>
              </a:spcAft>
              <a:buClr>
                <a:srgbClr val="0F243E"/>
              </a:buClr>
              <a:buSzPts val="2400"/>
              <a:buFont typeface="Arial"/>
              <a:buNone/>
            </a:pPr>
            <a:endParaRPr lang="es-MX" sz="3600" dirty="0">
              <a:solidFill>
                <a:schemeClr val="tx1"/>
              </a:solidFill>
              <a:latin typeface="Arial" panose="020B0604020202020204" pitchFamily="34" charset="0"/>
              <a:ea typeface="Calibri"/>
              <a:cs typeface="Arial" panose="020B0604020202020204" pitchFamily="34" charset="0"/>
              <a:sym typeface="Calibri"/>
            </a:endParaRPr>
          </a:p>
          <a:p>
            <a:pPr marL="0" marR="0" lvl="0" indent="0" algn="just" rtl="0">
              <a:lnSpc>
                <a:spcPct val="90000"/>
              </a:lnSpc>
              <a:spcBef>
                <a:spcPts val="0"/>
              </a:spcBef>
              <a:spcAft>
                <a:spcPts val="0"/>
              </a:spcAft>
              <a:buClr>
                <a:srgbClr val="0F243E"/>
              </a:buClr>
              <a:buSzPts val="2400"/>
              <a:buFont typeface="Arial"/>
              <a:buNone/>
            </a:pPr>
            <a:r>
              <a:rPr lang="es-MX" sz="3600" dirty="0">
                <a:solidFill>
                  <a:schemeClr val="tx1"/>
                </a:solidFill>
                <a:latin typeface="Arial" panose="020B0604020202020204" pitchFamily="34" charset="0"/>
                <a:ea typeface="Calibri"/>
                <a:cs typeface="Arial" panose="020B0604020202020204" pitchFamily="34" charset="0"/>
                <a:sym typeface="Calibri"/>
              </a:rPr>
              <a:t>El cocinero creará un objeto pizza1, llamada pepperoni, de tamaño grande con masa gruesa, utilizando el método preparar, luego aplicará el método calentar y ¡listo!</a:t>
            </a:r>
            <a:endParaRPr lang="es-MX" sz="2800" dirty="0">
              <a:solidFill>
                <a:schemeClr val="tx1"/>
              </a:solidFill>
              <a:latin typeface="Arial" panose="020B0604020202020204" pitchFamily="34" charset="0"/>
              <a:cs typeface="Arial" panose="020B0604020202020204" pitchFamily="34" charset="0"/>
            </a:endParaRPr>
          </a:p>
          <a:p>
            <a:pPr marL="0" marR="0" lvl="0" indent="0" algn="just" rtl="0">
              <a:lnSpc>
                <a:spcPct val="90000"/>
              </a:lnSpc>
              <a:spcBef>
                <a:spcPts val="0"/>
              </a:spcBef>
              <a:spcAft>
                <a:spcPts val="0"/>
              </a:spcAft>
              <a:buClr>
                <a:srgbClr val="0F243E"/>
              </a:buClr>
              <a:buSzPts val="2400"/>
              <a:buFont typeface="Arial"/>
              <a:buNone/>
            </a:pPr>
            <a:endParaRPr lang="es-CL" sz="2800" dirty="0">
              <a:solidFill>
                <a:schemeClr val="tx1"/>
              </a:solidFill>
            </a:endParaRPr>
          </a:p>
          <a:p>
            <a:pPr lvl="0" algn="just">
              <a:buClr>
                <a:srgbClr val="0F243E"/>
              </a:buClr>
              <a:buSzPts val="2400"/>
            </a:pPr>
            <a:endParaRPr lang="es-CL" sz="3600" dirty="0">
              <a:solidFill>
                <a:srgbClr val="0F243E"/>
              </a:solidFill>
              <a:latin typeface="Arial" panose="020B0604020202020204" pitchFamily="34" charset="0"/>
              <a:cs typeface="Arial" panose="020B0604020202020204" pitchFamily="34" charset="0"/>
              <a:sym typeface="Franklin Gothic"/>
            </a:endParaRPr>
          </a:p>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pic>
        <p:nvPicPr>
          <p:cNvPr id="3" name="Imagen 2">
            <a:extLst>
              <a:ext uri="{FF2B5EF4-FFF2-40B4-BE49-F238E27FC236}">
                <a16:creationId xmlns:a16="http://schemas.microsoft.com/office/drawing/2014/main" id="{AB4227A2-12E1-4991-A3A6-BA89F1030F1B}"/>
              </a:ext>
            </a:extLst>
          </p:cNvPr>
          <p:cNvPicPr>
            <a:picLocks noChangeAspect="1"/>
          </p:cNvPicPr>
          <p:nvPr/>
        </p:nvPicPr>
        <p:blipFill>
          <a:blip r:embed="rId2"/>
          <a:stretch>
            <a:fillRect/>
          </a:stretch>
        </p:blipFill>
        <p:spPr>
          <a:xfrm>
            <a:off x="4794250" y="5980064"/>
            <a:ext cx="9146385" cy="4614692"/>
          </a:xfrm>
          <a:prstGeom prst="rect">
            <a:avLst/>
          </a:prstGeom>
        </p:spPr>
      </p:pic>
    </p:spTree>
    <p:extLst>
      <p:ext uri="{BB962C8B-B14F-4D97-AF65-F5344CB8AC3E}">
        <p14:creationId xmlns:p14="http://schemas.microsoft.com/office/powerpoint/2010/main" val="786722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624723-9968-7E43-AF4C-4EA396BDB1BC}"/>
              </a:ext>
            </a:extLst>
          </p:cNvPr>
          <p:cNvSpPr>
            <a:spLocks noGrp="1"/>
          </p:cNvSpPr>
          <p:nvPr>
            <p:ph type="title"/>
          </p:nvPr>
        </p:nvSpPr>
        <p:spPr>
          <a:xfrm>
            <a:off x="222250" y="7407275"/>
            <a:ext cx="10393528" cy="2031325"/>
          </a:xfrm>
        </p:spPr>
        <p:txBody>
          <a:bodyPr/>
          <a:lstStyle/>
          <a:p>
            <a:r>
              <a:rPr lang="es-CL" sz="6600" dirty="0"/>
              <a:t>PROGRAMACIÓN ORIENTADA A OBJETOS</a:t>
            </a:r>
          </a:p>
        </p:txBody>
      </p:sp>
      <p:sp>
        <p:nvSpPr>
          <p:cNvPr id="3" name="Título 1">
            <a:extLst>
              <a:ext uri="{FF2B5EF4-FFF2-40B4-BE49-F238E27FC236}">
                <a16:creationId xmlns:a16="http://schemas.microsoft.com/office/drawing/2014/main" id="{E4D7CDB3-E365-8648-9D80-6AFDB724300B}"/>
              </a:ext>
            </a:extLst>
          </p:cNvPr>
          <p:cNvSpPr txBox="1">
            <a:spLocks/>
          </p:cNvSpPr>
          <p:nvPr/>
        </p:nvSpPr>
        <p:spPr>
          <a:xfrm>
            <a:off x="9089872" y="6188075"/>
            <a:ext cx="1905000"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9600" dirty="0">
                <a:latin typeface="Arial Black" panose="020B0604020202020204" pitchFamily="34" charset="0"/>
                <a:cs typeface="Arial Black" panose="020B0604020202020204" pitchFamily="34" charset="0"/>
              </a:rPr>
              <a:t>03</a:t>
            </a:r>
          </a:p>
        </p:txBody>
      </p:sp>
    </p:spTree>
    <p:extLst>
      <p:ext uri="{BB962C8B-B14F-4D97-AF65-F5344CB8AC3E}">
        <p14:creationId xmlns:p14="http://schemas.microsoft.com/office/powerpoint/2010/main" val="3735245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Programación Orientada a Objetos</a:t>
            </a:r>
          </a:p>
        </p:txBody>
      </p:sp>
      <p:sp>
        <p:nvSpPr>
          <p:cNvPr id="5" name="Marcador de texto 3">
            <a:extLst>
              <a:ext uri="{FF2B5EF4-FFF2-40B4-BE49-F238E27FC236}">
                <a16:creationId xmlns:a16="http://schemas.microsoft.com/office/drawing/2014/main" id="{96B2B5F8-1266-F9D8-8342-1A8CBAA081BD}"/>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sp>
        <p:nvSpPr>
          <p:cNvPr id="6" name="Marcador de texto 3">
            <a:extLst>
              <a:ext uri="{FF2B5EF4-FFF2-40B4-BE49-F238E27FC236}">
                <a16:creationId xmlns:a16="http://schemas.microsoft.com/office/drawing/2014/main" id="{3F8F1B7A-F4E9-E5CE-32E2-14C53D8FB290}"/>
              </a:ext>
            </a:extLst>
          </p:cNvPr>
          <p:cNvSpPr txBox="1">
            <a:spLocks/>
          </p:cNvSpPr>
          <p:nvPr/>
        </p:nvSpPr>
        <p:spPr>
          <a:xfrm>
            <a:off x="789405"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lvl="0" indent="0" algn="just" rtl="0">
              <a:spcBef>
                <a:spcPts val="0"/>
              </a:spcBef>
              <a:spcAft>
                <a:spcPts val="0"/>
              </a:spcAft>
              <a:buClr>
                <a:schemeClr val="dk1"/>
              </a:buClr>
              <a:buSzPts val="2400"/>
              <a:buNone/>
            </a:pPr>
            <a:r>
              <a:rPr lang="es-MX" sz="3600" dirty="0">
                <a:solidFill>
                  <a:srgbClr val="0F243E"/>
                </a:solidFill>
                <a:latin typeface="Arial" panose="020B0604020202020204" pitchFamily="34" charset="0"/>
                <a:cs typeface="Arial" panose="020B0604020202020204" pitchFamily="34" charset="0"/>
                <a:sym typeface="Arial"/>
              </a:rPr>
              <a:t>Los grupos de desarrollado de software pueden usar una metodología de diseño e implementación orientada a objetos (modular) con el fin de ser mucho más productivos de lo que era posible con las técnicas anteriores, como la “programación estructurada”. </a:t>
            </a:r>
          </a:p>
          <a:p>
            <a:pPr marL="0" lvl="0" indent="0" algn="just" rtl="0">
              <a:spcBef>
                <a:spcPts val="0"/>
              </a:spcBef>
              <a:spcAft>
                <a:spcPts val="0"/>
              </a:spcAft>
              <a:buClr>
                <a:schemeClr val="dk1"/>
              </a:buClr>
              <a:buSzPts val="2400"/>
              <a:buNone/>
            </a:pPr>
            <a:endParaRPr lang="es-MX" sz="3600" dirty="0">
              <a:solidFill>
                <a:srgbClr val="0F243E"/>
              </a:solidFill>
              <a:latin typeface="Arial" panose="020B0604020202020204" pitchFamily="34" charset="0"/>
              <a:cs typeface="Arial" panose="020B0604020202020204" pitchFamily="34" charset="0"/>
              <a:sym typeface="Arial"/>
            </a:endParaRPr>
          </a:p>
          <a:p>
            <a:pPr marL="0" lvl="0" indent="0" algn="just" rtl="0">
              <a:spcBef>
                <a:spcPts val="0"/>
              </a:spcBef>
              <a:spcAft>
                <a:spcPts val="0"/>
              </a:spcAft>
              <a:buClr>
                <a:schemeClr val="dk1"/>
              </a:buClr>
              <a:buSzPts val="2400"/>
              <a:buNone/>
            </a:pPr>
            <a:r>
              <a:rPr lang="es-MX" sz="3600" dirty="0">
                <a:solidFill>
                  <a:srgbClr val="0F243E"/>
                </a:solidFill>
                <a:latin typeface="Arial" panose="020B0604020202020204" pitchFamily="34" charset="0"/>
                <a:cs typeface="Arial" panose="020B0604020202020204" pitchFamily="34" charset="0"/>
                <a:sym typeface="Arial"/>
              </a:rPr>
              <a:t>Por lo general, los programas orientados a objetos son más fáciles de comprender, corregir y modificar.</a:t>
            </a:r>
          </a:p>
          <a:p>
            <a:pPr marL="0" marR="0" lvl="0" indent="0" algn="just" rtl="0">
              <a:lnSpc>
                <a:spcPct val="90000"/>
              </a:lnSpc>
              <a:spcBef>
                <a:spcPts val="0"/>
              </a:spcBef>
              <a:spcAft>
                <a:spcPts val="0"/>
              </a:spcAft>
              <a:buClr>
                <a:srgbClr val="0F243E"/>
              </a:buClr>
              <a:buSzPts val="2400"/>
              <a:buFont typeface="Arial"/>
              <a:buNone/>
            </a:pPr>
            <a:endParaRPr lang="es-CL" sz="2800" dirty="0">
              <a:solidFill>
                <a:schemeClr val="tx1"/>
              </a:solidFill>
            </a:endParaRPr>
          </a:p>
          <a:p>
            <a:pPr lvl="0" algn="just">
              <a:buClr>
                <a:srgbClr val="0F243E"/>
              </a:buClr>
              <a:buSzPts val="2400"/>
            </a:pPr>
            <a:endParaRPr lang="es-CL" sz="3600" dirty="0">
              <a:solidFill>
                <a:srgbClr val="0F243E"/>
              </a:solidFill>
              <a:latin typeface="Arial" panose="020B0604020202020204" pitchFamily="34" charset="0"/>
              <a:cs typeface="Arial" panose="020B0604020202020204" pitchFamily="34" charset="0"/>
              <a:sym typeface="Franklin Gothic"/>
            </a:endParaRPr>
          </a:p>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pic>
        <p:nvPicPr>
          <p:cNvPr id="4" name="Imagen 3">
            <a:extLst>
              <a:ext uri="{FF2B5EF4-FFF2-40B4-BE49-F238E27FC236}">
                <a16:creationId xmlns:a16="http://schemas.microsoft.com/office/drawing/2014/main" id="{7F6C380F-92B0-4CD7-050E-0C281B92C8E3}"/>
              </a:ext>
            </a:extLst>
          </p:cNvPr>
          <p:cNvPicPr>
            <a:picLocks noChangeAspect="1"/>
          </p:cNvPicPr>
          <p:nvPr/>
        </p:nvPicPr>
        <p:blipFill>
          <a:blip r:embed="rId2"/>
          <a:stretch>
            <a:fillRect/>
          </a:stretch>
        </p:blipFill>
        <p:spPr>
          <a:xfrm>
            <a:off x="3879850" y="6074558"/>
            <a:ext cx="11720979" cy="4520198"/>
          </a:xfrm>
          <a:prstGeom prst="rect">
            <a:avLst/>
          </a:prstGeom>
        </p:spPr>
      </p:pic>
    </p:spTree>
    <p:extLst>
      <p:ext uri="{BB962C8B-B14F-4D97-AF65-F5344CB8AC3E}">
        <p14:creationId xmlns:p14="http://schemas.microsoft.com/office/powerpoint/2010/main" val="104478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Programación Orientada a Objetos</a:t>
            </a:r>
          </a:p>
        </p:txBody>
      </p:sp>
      <p:sp>
        <p:nvSpPr>
          <p:cNvPr id="5" name="Marcador de texto 3">
            <a:extLst>
              <a:ext uri="{FF2B5EF4-FFF2-40B4-BE49-F238E27FC236}">
                <a16:creationId xmlns:a16="http://schemas.microsoft.com/office/drawing/2014/main" id="{96B2B5F8-1266-F9D8-8342-1A8CBAA081BD}"/>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sp>
        <p:nvSpPr>
          <p:cNvPr id="6" name="Marcador de texto 3">
            <a:extLst>
              <a:ext uri="{FF2B5EF4-FFF2-40B4-BE49-F238E27FC236}">
                <a16:creationId xmlns:a16="http://schemas.microsoft.com/office/drawing/2014/main" id="{3F8F1B7A-F4E9-E5CE-32E2-14C53D8FB290}"/>
              </a:ext>
            </a:extLst>
          </p:cNvPr>
          <p:cNvSpPr txBox="1">
            <a:spLocks/>
          </p:cNvSpPr>
          <p:nvPr/>
        </p:nvSpPr>
        <p:spPr>
          <a:xfrm>
            <a:off x="789405"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lvl="0" indent="0" algn="just" rtl="0">
              <a:spcBef>
                <a:spcPts val="0"/>
              </a:spcBef>
              <a:spcAft>
                <a:spcPts val="0"/>
              </a:spcAft>
              <a:buClr>
                <a:schemeClr val="dk1"/>
              </a:buClr>
              <a:buSzPts val="2400"/>
              <a:buNone/>
            </a:pPr>
            <a:r>
              <a:rPr lang="es-MX" sz="3600" dirty="0">
                <a:solidFill>
                  <a:srgbClr val="0F243E"/>
                </a:solidFill>
                <a:latin typeface="Arial" panose="020B0604020202020204" pitchFamily="34" charset="0"/>
                <a:cs typeface="Arial" panose="020B0604020202020204" pitchFamily="34" charset="0"/>
              </a:rPr>
              <a:t>Con la Programación Orientada a Objetos, pasamos de tener un código de arriba hacia abajo en el que las funcionalidades están mezcladas y son difíciles de separar o escalar, a un sistema en el que tenemos los elementos (objetos) separados y se comunican entre ellos. </a:t>
            </a:r>
          </a:p>
          <a:p>
            <a:pPr marL="0" lvl="0" indent="0" algn="just" rtl="0">
              <a:spcBef>
                <a:spcPts val="0"/>
              </a:spcBef>
              <a:spcAft>
                <a:spcPts val="0"/>
              </a:spcAft>
              <a:buClr>
                <a:schemeClr val="dk1"/>
              </a:buClr>
              <a:buSzPts val="2400"/>
              <a:buNone/>
            </a:pPr>
            <a:endParaRPr lang="es-MX" sz="3600" dirty="0">
              <a:solidFill>
                <a:srgbClr val="0F243E"/>
              </a:solidFill>
              <a:latin typeface="Arial" panose="020B0604020202020204" pitchFamily="34" charset="0"/>
              <a:cs typeface="Arial" panose="020B0604020202020204" pitchFamily="34" charset="0"/>
            </a:endParaRPr>
          </a:p>
          <a:p>
            <a:pPr marL="0" lvl="0" indent="0" algn="just" rtl="0">
              <a:spcBef>
                <a:spcPts val="0"/>
              </a:spcBef>
              <a:spcAft>
                <a:spcPts val="0"/>
              </a:spcAft>
              <a:buClr>
                <a:schemeClr val="dk1"/>
              </a:buClr>
              <a:buSzPts val="2400"/>
              <a:buNone/>
            </a:pPr>
            <a:r>
              <a:rPr lang="es-MX" sz="3600" dirty="0">
                <a:solidFill>
                  <a:srgbClr val="0F243E"/>
                </a:solidFill>
                <a:latin typeface="Arial" panose="020B0604020202020204" pitchFamily="34" charset="0"/>
                <a:cs typeface="Arial" panose="020B0604020202020204" pitchFamily="34" charset="0"/>
              </a:rPr>
              <a:t>De esta manera es más fácil manejar y mantener un sistema, si necesitáramos una nueva funcionalidad, podríamos sin problemas agregar un nuevo objeto o añadir datos y funcionalidades a los objetos que ya existen.</a:t>
            </a:r>
          </a:p>
          <a:p>
            <a:pPr marL="0" marR="0" lvl="0" indent="0" algn="just" rtl="0">
              <a:lnSpc>
                <a:spcPct val="90000"/>
              </a:lnSpc>
              <a:spcBef>
                <a:spcPts val="0"/>
              </a:spcBef>
              <a:spcAft>
                <a:spcPts val="0"/>
              </a:spcAft>
              <a:buClr>
                <a:srgbClr val="0F243E"/>
              </a:buClr>
              <a:buSzPts val="2400"/>
              <a:buFont typeface="Arial"/>
              <a:buNone/>
            </a:pPr>
            <a:endParaRPr lang="es-CL" sz="2800" dirty="0">
              <a:solidFill>
                <a:schemeClr val="tx1"/>
              </a:solidFill>
            </a:endParaRPr>
          </a:p>
          <a:p>
            <a:pPr lvl="0" algn="just">
              <a:buClr>
                <a:srgbClr val="0F243E"/>
              </a:buClr>
              <a:buSzPts val="2400"/>
            </a:pPr>
            <a:endParaRPr lang="es-CL" sz="3600" dirty="0">
              <a:solidFill>
                <a:srgbClr val="0F243E"/>
              </a:solidFill>
              <a:latin typeface="Arial" panose="020B0604020202020204" pitchFamily="34" charset="0"/>
              <a:cs typeface="Arial" panose="020B0604020202020204" pitchFamily="34" charset="0"/>
              <a:sym typeface="Franklin Gothic"/>
            </a:endParaRPr>
          </a:p>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pic>
        <p:nvPicPr>
          <p:cNvPr id="3" name="Imagen 2">
            <a:extLst>
              <a:ext uri="{FF2B5EF4-FFF2-40B4-BE49-F238E27FC236}">
                <a16:creationId xmlns:a16="http://schemas.microsoft.com/office/drawing/2014/main" id="{2796235A-68CC-7515-4F86-49C882D42A13}"/>
              </a:ext>
            </a:extLst>
          </p:cNvPr>
          <p:cNvPicPr>
            <a:picLocks noChangeAspect="1"/>
          </p:cNvPicPr>
          <p:nvPr/>
        </p:nvPicPr>
        <p:blipFill>
          <a:blip r:embed="rId2"/>
          <a:stretch>
            <a:fillRect/>
          </a:stretch>
        </p:blipFill>
        <p:spPr>
          <a:xfrm>
            <a:off x="4565650" y="6645275"/>
            <a:ext cx="10972800" cy="4487898"/>
          </a:xfrm>
          <a:prstGeom prst="rect">
            <a:avLst/>
          </a:prstGeom>
        </p:spPr>
      </p:pic>
    </p:spTree>
    <p:extLst>
      <p:ext uri="{BB962C8B-B14F-4D97-AF65-F5344CB8AC3E}">
        <p14:creationId xmlns:p14="http://schemas.microsoft.com/office/powerpoint/2010/main" val="1308532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Programación Orientada a Objetos</a:t>
            </a:r>
          </a:p>
        </p:txBody>
      </p:sp>
      <p:sp>
        <p:nvSpPr>
          <p:cNvPr id="5" name="Marcador de texto 3">
            <a:extLst>
              <a:ext uri="{FF2B5EF4-FFF2-40B4-BE49-F238E27FC236}">
                <a16:creationId xmlns:a16="http://schemas.microsoft.com/office/drawing/2014/main" id="{96B2B5F8-1266-F9D8-8342-1A8CBAA081BD}"/>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sp>
        <p:nvSpPr>
          <p:cNvPr id="6" name="Marcador de texto 3">
            <a:extLst>
              <a:ext uri="{FF2B5EF4-FFF2-40B4-BE49-F238E27FC236}">
                <a16:creationId xmlns:a16="http://schemas.microsoft.com/office/drawing/2014/main" id="{3F8F1B7A-F4E9-E5CE-32E2-14C53D8FB290}"/>
              </a:ext>
            </a:extLst>
          </p:cNvPr>
          <p:cNvSpPr txBox="1">
            <a:spLocks/>
          </p:cNvSpPr>
          <p:nvPr/>
        </p:nvSpPr>
        <p:spPr>
          <a:xfrm>
            <a:off x="789405"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lvl="0" algn="just">
              <a:buClr>
                <a:srgbClr val="0F243E"/>
              </a:buClr>
              <a:buSzPts val="2400"/>
            </a:pPr>
            <a:r>
              <a:rPr lang="es-CL" sz="3600" dirty="0">
                <a:solidFill>
                  <a:schemeClr val="tx1"/>
                </a:solidFill>
                <a:latin typeface="Arial" panose="020B0604020202020204" pitchFamily="34" charset="0"/>
                <a:ea typeface="Calibri"/>
                <a:cs typeface="Arial" panose="020B0604020202020204" pitchFamily="34" charset="0"/>
                <a:sym typeface="Calibri"/>
              </a:rPr>
              <a:t>Revisemos algunos conceptos fundamentales de la POO.</a:t>
            </a:r>
            <a:endParaRPr lang="es-CL" sz="3600" dirty="0">
              <a:solidFill>
                <a:schemeClr val="tx1"/>
              </a:solidFill>
              <a:latin typeface="Arial" panose="020B0604020202020204" pitchFamily="34" charset="0"/>
              <a:cs typeface="Arial" panose="020B0604020202020204" pitchFamily="34" charset="0"/>
            </a:endParaRPr>
          </a:p>
          <a:p>
            <a:pPr lvl="0" algn="just">
              <a:buClr>
                <a:schemeClr val="dk1"/>
              </a:buClr>
              <a:buSzPts val="2400"/>
            </a:pPr>
            <a:endParaRPr lang="es-CL" sz="3600" dirty="0">
              <a:solidFill>
                <a:srgbClr val="0F243E"/>
              </a:solidFill>
              <a:latin typeface="Arial" panose="020B0604020202020204" pitchFamily="34" charset="0"/>
              <a:ea typeface="Calibri"/>
              <a:cs typeface="Arial" panose="020B0604020202020204" pitchFamily="34" charset="0"/>
              <a:sym typeface="Calibri"/>
            </a:endParaRPr>
          </a:p>
          <a:p>
            <a:pPr lvl="0" algn="just">
              <a:buClr>
                <a:srgbClr val="0F243E"/>
              </a:buClr>
              <a:buSzPts val="2400"/>
            </a:pPr>
            <a:r>
              <a:rPr lang="es-CL" sz="3600" b="1" i="1" dirty="0">
                <a:solidFill>
                  <a:srgbClr val="002060"/>
                </a:solidFill>
                <a:latin typeface="Arial" panose="020B0604020202020204" pitchFamily="34" charset="0"/>
                <a:ea typeface="Calibri"/>
                <a:cs typeface="Arial" panose="020B0604020202020204" pitchFamily="34" charset="0"/>
                <a:sym typeface="Calibri"/>
              </a:rPr>
              <a:t>Abstracción</a:t>
            </a:r>
          </a:p>
          <a:p>
            <a:pPr lvl="0" algn="just">
              <a:buClr>
                <a:srgbClr val="0F243E"/>
              </a:buClr>
              <a:buSzPts val="2400"/>
            </a:pPr>
            <a:endParaRPr lang="es-CL" sz="3600" dirty="0">
              <a:solidFill>
                <a:srgbClr val="002060"/>
              </a:solidFill>
              <a:latin typeface="Arial" panose="020B0604020202020204" pitchFamily="34" charset="0"/>
              <a:cs typeface="Arial" panose="020B0604020202020204" pitchFamily="34" charset="0"/>
            </a:endParaRPr>
          </a:p>
          <a:p>
            <a:pPr lvl="0" algn="just">
              <a:buClr>
                <a:srgbClr val="0F243E"/>
              </a:buClr>
              <a:buSzPts val="2400"/>
            </a:pPr>
            <a:r>
              <a:rPr lang="es-CL" sz="3600" dirty="0">
                <a:solidFill>
                  <a:schemeClr val="tx1"/>
                </a:solidFill>
                <a:latin typeface="Arial" panose="020B0604020202020204" pitchFamily="34" charset="0"/>
                <a:ea typeface="Calibri"/>
                <a:cs typeface="Arial" panose="020B0604020202020204" pitchFamily="34" charset="0"/>
                <a:sym typeface="Calibri"/>
              </a:rPr>
              <a:t>Es un proceso en el cual se rescatan las características relevantes de una entidad y se omiten las que no son importantes para el contexto del problema. </a:t>
            </a:r>
          </a:p>
          <a:p>
            <a:pPr lvl="0" algn="just">
              <a:buClr>
                <a:srgbClr val="0F243E"/>
              </a:buClr>
              <a:buSzPts val="2400"/>
            </a:pPr>
            <a:r>
              <a:rPr lang="es-CL" sz="3600" dirty="0">
                <a:solidFill>
                  <a:schemeClr val="accent6">
                    <a:lumMod val="75000"/>
                  </a:schemeClr>
                </a:solidFill>
                <a:latin typeface="Arial" panose="020B0604020202020204" pitchFamily="34" charset="0"/>
                <a:ea typeface="Calibri"/>
                <a:cs typeface="Arial" panose="020B0604020202020204" pitchFamily="34" charset="0"/>
                <a:sym typeface="Calibri"/>
              </a:rPr>
              <a:t>¿Cuáles serían los atributos relevantes del alumno en el contexto de un hospital y en un instituto?</a:t>
            </a:r>
            <a:endParaRPr lang="es-CL" sz="3600" dirty="0">
              <a:solidFill>
                <a:schemeClr val="accent6">
                  <a:lumMod val="75000"/>
                </a:schemeClr>
              </a:solidFill>
              <a:latin typeface="Arial" panose="020B0604020202020204" pitchFamily="34" charset="0"/>
              <a:cs typeface="Arial" panose="020B0604020202020204" pitchFamily="34" charset="0"/>
            </a:endParaRPr>
          </a:p>
          <a:p>
            <a:pPr marL="0" marR="0" lvl="0" indent="0" algn="just" rtl="0">
              <a:lnSpc>
                <a:spcPct val="90000"/>
              </a:lnSpc>
              <a:spcBef>
                <a:spcPts val="0"/>
              </a:spcBef>
              <a:spcAft>
                <a:spcPts val="0"/>
              </a:spcAft>
              <a:buClr>
                <a:srgbClr val="0F243E"/>
              </a:buClr>
              <a:buSzPts val="2400"/>
              <a:buFont typeface="Arial"/>
              <a:buNone/>
            </a:pPr>
            <a:endParaRPr lang="es-CL" sz="2800" dirty="0">
              <a:solidFill>
                <a:schemeClr val="tx1"/>
              </a:solidFill>
            </a:endParaRPr>
          </a:p>
          <a:p>
            <a:pPr lvl="0" algn="just">
              <a:buClr>
                <a:srgbClr val="0F243E"/>
              </a:buClr>
              <a:buSzPts val="2400"/>
            </a:pPr>
            <a:endParaRPr lang="es-CL" sz="3600" dirty="0">
              <a:solidFill>
                <a:srgbClr val="0F243E"/>
              </a:solidFill>
              <a:latin typeface="Arial" panose="020B0604020202020204" pitchFamily="34" charset="0"/>
              <a:cs typeface="Arial" panose="020B0604020202020204" pitchFamily="34" charset="0"/>
              <a:sym typeface="Franklin Gothic"/>
            </a:endParaRPr>
          </a:p>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pic>
        <p:nvPicPr>
          <p:cNvPr id="4" name="Imagen 3">
            <a:extLst>
              <a:ext uri="{FF2B5EF4-FFF2-40B4-BE49-F238E27FC236}">
                <a16:creationId xmlns:a16="http://schemas.microsoft.com/office/drawing/2014/main" id="{B205F48A-69CE-DB27-89B3-2D778AEC5800}"/>
              </a:ext>
            </a:extLst>
          </p:cNvPr>
          <p:cNvPicPr>
            <a:picLocks noChangeAspect="1"/>
          </p:cNvPicPr>
          <p:nvPr/>
        </p:nvPicPr>
        <p:blipFill>
          <a:blip r:embed="rId2"/>
          <a:stretch>
            <a:fillRect/>
          </a:stretch>
        </p:blipFill>
        <p:spPr>
          <a:xfrm>
            <a:off x="2457784" y="6950075"/>
            <a:ext cx="14100558" cy="3429000"/>
          </a:xfrm>
          <a:prstGeom prst="rect">
            <a:avLst/>
          </a:prstGeom>
        </p:spPr>
      </p:pic>
    </p:spTree>
    <p:extLst>
      <p:ext uri="{BB962C8B-B14F-4D97-AF65-F5344CB8AC3E}">
        <p14:creationId xmlns:p14="http://schemas.microsoft.com/office/powerpoint/2010/main" val="123418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FFB337F0-2FCC-924F-952C-07C673B763B0}"/>
              </a:ext>
            </a:extLst>
          </p:cNvPr>
          <p:cNvSpPr/>
          <p:nvPr/>
        </p:nvSpPr>
        <p:spPr>
          <a:xfrm>
            <a:off x="9594850" y="1894185"/>
            <a:ext cx="5357557" cy="1015663"/>
          </a:xfrm>
          <a:prstGeom prst="rect">
            <a:avLst/>
          </a:prstGeom>
        </p:spPr>
        <p:txBody>
          <a:bodyPr wrap="none">
            <a:spAutoFit/>
          </a:bodyPr>
          <a:lstStyle/>
          <a:p>
            <a:r>
              <a:rPr lang="es-CL" sz="6000" b="1" dirty="0">
                <a:latin typeface="Arial Black" panose="020B0604020202020204" pitchFamily="34" charset="0"/>
                <a:cs typeface="Arial Black" panose="020B0604020202020204" pitchFamily="34" charset="0"/>
              </a:rPr>
              <a:t>CONTENIDO</a:t>
            </a:r>
          </a:p>
        </p:txBody>
      </p:sp>
      <p:sp>
        <p:nvSpPr>
          <p:cNvPr id="9" name="Título 1">
            <a:extLst>
              <a:ext uri="{FF2B5EF4-FFF2-40B4-BE49-F238E27FC236}">
                <a16:creationId xmlns:a16="http://schemas.microsoft.com/office/drawing/2014/main" id="{8A3E674A-F038-D144-A91A-8FBF8FFE0F11}"/>
              </a:ext>
            </a:extLst>
          </p:cNvPr>
          <p:cNvSpPr txBox="1">
            <a:spLocks/>
          </p:cNvSpPr>
          <p:nvPr/>
        </p:nvSpPr>
        <p:spPr>
          <a:xfrm>
            <a:off x="9594850" y="3536599"/>
            <a:ext cx="1066800"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6000" dirty="0">
                <a:latin typeface="Arial Black" panose="020B0604020202020204" pitchFamily="34" charset="0"/>
                <a:cs typeface="Arial Black" panose="020B0604020202020204" pitchFamily="34" charset="0"/>
              </a:rPr>
              <a:t>01</a:t>
            </a:r>
          </a:p>
        </p:txBody>
      </p:sp>
      <p:sp>
        <p:nvSpPr>
          <p:cNvPr id="12" name="Título 1">
            <a:extLst>
              <a:ext uri="{FF2B5EF4-FFF2-40B4-BE49-F238E27FC236}">
                <a16:creationId xmlns:a16="http://schemas.microsoft.com/office/drawing/2014/main" id="{BB375BB0-38DE-5947-A049-E37CBB392147}"/>
              </a:ext>
            </a:extLst>
          </p:cNvPr>
          <p:cNvSpPr txBox="1">
            <a:spLocks/>
          </p:cNvSpPr>
          <p:nvPr/>
        </p:nvSpPr>
        <p:spPr>
          <a:xfrm>
            <a:off x="9627870" y="6868703"/>
            <a:ext cx="4579097" cy="461665"/>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3000" dirty="0"/>
              <a:t>CLASES Y OBJETOS</a:t>
            </a:r>
          </a:p>
        </p:txBody>
      </p:sp>
      <p:sp>
        <p:nvSpPr>
          <p:cNvPr id="14" name="Título 1">
            <a:extLst>
              <a:ext uri="{FF2B5EF4-FFF2-40B4-BE49-F238E27FC236}">
                <a16:creationId xmlns:a16="http://schemas.microsoft.com/office/drawing/2014/main" id="{D2775DA9-AA36-2B46-A647-A78656981246}"/>
              </a:ext>
            </a:extLst>
          </p:cNvPr>
          <p:cNvSpPr txBox="1">
            <a:spLocks/>
          </p:cNvSpPr>
          <p:nvPr/>
        </p:nvSpPr>
        <p:spPr>
          <a:xfrm>
            <a:off x="9594850" y="5780287"/>
            <a:ext cx="1066800"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6000" dirty="0">
                <a:latin typeface="Arial Black" panose="020B0604020202020204" pitchFamily="34" charset="0"/>
                <a:cs typeface="Arial Black" panose="020B0604020202020204" pitchFamily="34" charset="0"/>
              </a:rPr>
              <a:t>02</a:t>
            </a:r>
          </a:p>
        </p:txBody>
      </p:sp>
      <p:sp>
        <p:nvSpPr>
          <p:cNvPr id="16" name="Título 1">
            <a:extLst>
              <a:ext uri="{FF2B5EF4-FFF2-40B4-BE49-F238E27FC236}">
                <a16:creationId xmlns:a16="http://schemas.microsoft.com/office/drawing/2014/main" id="{5AD2299A-27D1-AA45-A043-C0D64B734853}"/>
              </a:ext>
            </a:extLst>
          </p:cNvPr>
          <p:cNvSpPr txBox="1">
            <a:spLocks/>
          </p:cNvSpPr>
          <p:nvPr/>
        </p:nvSpPr>
        <p:spPr>
          <a:xfrm>
            <a:off x="15092107" y="4626125"/>
            <a:ext cx="4778188"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3000" dirty="0"/>
              <a:t>PROGRAMACIÓN ORIENTADA A OBJETOS</a:t>
            </a:r>
          </a:p>
        </p:txBody>
      </p:sp>
      <p:sp>
        <p:nvSpPr>
          <p:cNvPr id="18" name="Título 1">
            <a:extLst>
              <a:ext uri="{FF2B5EF4-FFF2-40B4-BE49-F238E27FC236}">
                <a16:creationId xmlns:a16="http://schemas.microsoft.com/office/drawing/2014/main" id="{5FEE1E9F-D6A8-614C-BB95-3AFA463327D0}"/>
              </a:ext>
            </a:extLst>
          </p:cNvPr>
          <p:cNvSpPr txBox="1">
            <a:spLocks/>
          </p:cNvSpPr>
          <p:nvPr/>
        </p:nvSpPr>
        <p:spPr>
          <a:xfrm>
            <a:off x="15060357" y="3536599"/>
            <a:ext cx="1066800"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6000" dirty="0">
                <a:latin typeface="Arial Black" panose="020B0604020202020204" pitchFamily="34" charset="0"/>
                <a:cs typeface="Arial Black" panose="020B0604020202020204" pitchFamily="34" charset="0"/>
              </a:rPr>
              <a:t>03</a:t>
            </a:r>
          </a:p>
        </p:txBody>
      </p:sp>
      <p:sp>
        <p:nvSpPr>
          <p:cNvPr id="21" name="Título 1">
            <a:extLst>
              <a:ext uri="{FF2B5EF4-FFF2-40B4-BE49-F238E27FC236}">
                <a16:creationId xmlns:a16="http://schemas.microsoft.com/office/drawing/2014/main" id="{325E44F9-8B81-FD43-8DCF-00283585DD6D}"/>
              </a:ext>
            </a:extLst>
          </p:cNvPr>
          <p:cNvSpPr txBox="1">
            <a:spLocks/>
          </p:cNvSpPr>
          <p:nvPr/>
        </p:nvSpPr>
        <p:spPr>
          <a:xfrm>
            <a:off x="9618980" y="4625015"/>
            <a:ext cx="4579097" cy="461665"/>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3000" dirty="0"/>
              <a:t>OBJETOS</a:t>
            </a:r>
          </a:p>
        </p:txBody>
      </p:sp>
    </p:spTree>
    <p:extLst>
      <p:ext uri="{BB962C8B-B14F-4D97-AF65-F5344CB8AC3E}">
        <p14:creationId xmlns:p14="http://schemas.microsoft.com/office/powerpoint/2010/main" val="397944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Programación Orientada a Objetos</a:t>
            </a:r>
          </a:p>
        </p:txBody>
      </p:sp>
      <p:sp>
        <p:nvSpPr>
          <p:cNvPr id="5" name="Marcador de texto 3">
            <a:extLst>
              <a:ext uri="{FF2B5EF4-FFF2-40B4-BE49-F238E27FC236}">
                <a16:creationId xmlns:a16="http://schemas.microsoft.com/office/drawing/2014/main" id="{96B2B5F8-1266-F9D8-8342-1A8CBAA081BD}"/>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sp>
        <p:nvSpPr>
          <p:cNvPr id="6" name="Marcador de texto 3">
            <a:extLst>
              <a:ext uri="{FF2B5EF4-FFF2-40B4-BE49-F238E27FC236}">
                <a16:creationId xmlns:a16="http://schemas.microsoft.com/office/drawing/2014/main" id="{3F8F1B7A-F4E9-E5CE-32E2-14C53D8FB290}"/>
              </a:ext>
            </a:extLst>
          </p:cNvPr>
          <p:cNvSpPr txBox="1">
            <a:spLocks/>
          </p:cNvSpPr>
          <p:nvPr/>
        </p:nvSpPr>
        <p:spPr>
          <a:xfrm>
            <a:off x="789405" y="1920874"/>
            <a:ext cx="18664662" cy="8991601"/>
          </a:xfrm>
          <a:prstGeom prst="rect">
            <a:avLst/>
          </a:prstGeom>
        </p:spPr>
        <p:txBody>
          <a:bodyPr lIns="91440" tIns="45720" rIns="91440" bIns="45720" anchor="t"/>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just" rtl="0">
              <a:spcBef>
                <a:spcPts val="0"/>
              </a:spcBef>
              <a:spcAft>
                <a:spcPts val="0"/>
              </a:spcAft>
              <a:buClr>
                <a:srgbClr val="0F243E"/>
              </a:buClr>
              <a:buSzPts val="2400"/>
              <a:buFont typeface="Calibri"/>
              <a:buNone/>
            </a:pPr>
            <a:r>
              <a:rPr lang="es-MX" sz="3600" b="1" i="1" dirty="0">
                <a:solidFill>
                  <a:schemeClr val="tx1"/>
                </a:solidFill>
                <a:latin typeface="Arial" panose="020B0604020202020204" pitchFamily="34" charset="0"/>
                <a:ea typeface="Calibri"/>
                <a:cs typeface="Arial" panose="020B0604020202020204" pitchFamily="34" charset="0"/>
                <a:sym typeface="Calibri"/>
              </a:rPr>
              <a:t>Encapsulamiento</a:t>
            </a:r>
          </a:p>
          <a:p>
            <a:pPr marL="0" marR="0" lvl="0" indent="0" algn="just" rtl="0">
              <a:spcBef>
                <a:spcPts val="0"/>
              </a:spcBef>
              <a:spcAft>
                <a:spcPts val="0"/>
              </a:spcAft>
              <a:buClr>
                <a:srgbClr val="0F243E"/>
              </a:buClr>
              <a:buSzPts val="2400"/>
              <a:buFont typeface="Calibri"/>
              <a:buNone/>
            </a:pPr>
            <a:endParaRPr lang="es-MX" sz="3600" dirty="0">
              <a:solidFill>
                <a:schemeClr val="tx1"/>
              </a:solidFill>
              <a:latin typeface="Arial" panose="020B0604020202020204" pitchFamily="34" charset="0"/>
              <a:cs typeface="Arial" panose="020B0604020202020204" pitchFamily="34" charset="0"/>
            </a:endParaRPr>
          </a:p>
          <a:p>
            <a:pPr marL="571500" marR="0" lvl="0" indent="-571500" algn="just" rtl="0">
              <a:spcBef>
                <a:spcPts val="0"/>
              </a:spcBef>
              <a:spcAft>
                <a:spcPts val="0"/>
              </a:spcAft>
              <a:buClr>
                <a:srgbClr val="0F243E"/>
              </a:buClr>
              <a:buSzPts val="2400"/>
              <a:buFont typeface="Arial"/>
              <a:buChar char="•"/>
            </a:pPr>
            <a:r>
              <a:rPr lang="es-MX" sz="3600" dirty="0">
                <a:solidFill>
                  <a:schemeClr val="tx1"/>
                </a:solidFill>
                <a:latin typeface="Arial" panose="020B0604020202020204" pitchFamily="34" charset="0"/>
                <a:ea typeface="Calibri"/>
                <a:cs typeface="Arial" panose="020B0604020202020204" pitchFamily="34" charset="0"/>
                <a:sym typeface="Calibri"/>
              </a:rPr>
              <a:t>Las clases y sus objetos encapsulan (envuelven) sus atributos y métodos. </a:t>
            </a:r>
            <a:endParaRPr lang="es-MX" sz="3600" dirty="0">
              <a:solidFill>
                <a:schemeClr val="tx1"/>
              </a:solidFill>
              <a:latin typeface="Arial" panose="020B0604020202020204" pitchFamily="34" charset="0"/>
              <a:ea typeface="Calibri"/>
              <a:cs typeface="Arial" panose="020B0604020202020204" pitchFamily="34" charset="0"/>
            </a:endParaRPr>
          </a:p>
          <a:p>
            <a:pPr marL="571500" marR="0" lvl="0" indent="-571500" algn="just" rtl="0">
              <a:spcBef>
                <a:spcPts val="0"/>
              </a:spcBef>
              <a:spcAft>
                <a:spcPts val="0"/>
              </a:spcAft>
              <a:buClr>
                <a:srgbClr val="0F243E"/>
              </a:buClr>
              <a:buSzPts val="2400"/>
              <a:buFont typeface="Arial"/>
              <a:buChar char="•"/>
            </a:pPr>
            <a:endParaRPr lang="es-MX" sz="3600" dirty="0">
              <a:solidFill>
                <a:schemeClr val="tx1"/>
              </a:solidFill>
              <a:latin typeface="Arial" panose="020B0604020202020204" pitchFamily="34" charset="0"/>
              <a:ea typeface="Calibri"/>
              <a:cs typeface="Arial" panose="020B0604020202020204" pitchFamily="34" charset="0"/>
            </a:endParaRPr>
          </a:p>
          <a:p>
            <a:pPr marL="571500" marR="0" lvl="0" indent="-571500" algn="just" rtl="0">
              <a:spcBef>
                <a:spcPts val="0"/>
              </a:spcBef>
              <a:spcAft>
                <a:spcPts val="0"/>
              </a:spcAft>
              <a:buClr>
                <a:srgbClr val="0F243E"/>
              </a:buClr>
              <a:buSzPts val="2400"/>
              <a:buFont typeface="Arial"/>
              <a:buChar char="•"/>
            </a:pPr>
            <a:r>
              <a:rPr lang="es-MX" sz="3600" dirty="0">
                <a:solidFill>
                  <a:schemeClr val="tx1"/>
                </a:solidFill>
                <a:latin typeface="Arial" panose="020B0604020202020204" pitchFamily="34" charset="0"/>
                <a:ea typeface="Calibri"/>
                <a:cs typeface="Arial" panose="020B0604020202020204" pitchFamily="34" charset="0"/>
                <a:sym typeface="Calibri"/>
              </a:rPr>
              <a:t>Los objetos se pueden comunicar entre sí, pero por lo general no se les permite saber cómo están implementados otros objetos. </a:t>
            </a:r>
            <a:endParaRPr lang="es-MX" sz="3600" dirty="0">
              <a:solidFill>
                <a:schemeClr val="tx1"/>
              </a:solidFill>
              <a:latin typeface="Arial" panose="020B0604020202020204" pitchFamily="34" charset="0"/>
              <a:ea typeface="Calibri"/>
              <a:cs typeface="Arial" panose="020B0604020202020204" pitchFamily="34" charset="0"/>
            </a:endParaRPr>
          </a:p>
          <a:p>
            <a:pPr marL="571500" marR="0" lvl="0" indent="-571500" algn="just" rtl="0">
              <a:spcBef>
                <a:spcPts val="0"/>
              </a:spcBef>
              <a:spcAft>
                <a:spcPts val="0"/>
              </a:spcAft>
              <a:buClr>
                <a:srgbClr val="0F243E"/>
              </a:buClr>
              <a:buSzPts val="2400"/>
              <a:buFont typeface="Arial"/>
              <a:buChar char="•"/>
            </a:pPr>
            <a:endParaRPr lang="es-MX" sz="3600" dirty="0">
              <a:solidFill>
                <a:schemeClr val="tx1"/>
              </a:solidFill>
              <a:latin typeface="Arial" panose="020B0604020202020204" pitchFamily="34" charset="0"/>
              <a:ea typeface="Calibri"/>
              <a:cs typeface="Arial" panose="020B0604020202020204" pitchFamily="34" charset="0"/>
            </a:endParaRPr>
          </a:p>
          <a:p>
            <a:pPr marL="571500" marR="0" lvl="0" indent="-571500" algn="just" rtl="0">
              <a:spcBef>
                <a:spcPts val="0"/>
              </a:spcBef>
              <a:spcAft>
                <a:spcPts val="0"/>
              </a:spcAft>
              <a:buClr>
                <a:srgbClr val="0F243E"/>
              </a:buClr>
              <a:buSzPts val="2400"/>
              <a:buFont typeface="Arial"/>
              <a:buChar char="•"/>
            </a:pPr>
            <a:r>
              <a:rPr lang="es-MX" sz="3600" dirty="0">
                <a:solidFill>
                  <a:schemeClr val="tx1"/>
                </a:solidFill>
                <a:latin typeface="Arial" panose="020B0604020202020204" pitchFamily="34" charset="0"/>
                <a:ea typeface="Calibri"/>
                <a:cs typeface="Arial" panose="020B0604020202020204" pitchFamily="34" charset="0"/>
                <a:sym typeface="Calibri"/>
              </a:rPr>
              <a:t>Los detalles de implementación están ocultos dentro de los mismos objetos.</a:t>
            </a:r>
            <a:endParaRPr lang="es-MX" sz="3600" dirty="0">
              <a:solidFill>
                <a:schemeClr val="tx1"/>
              </a:solidFill>
              <a:latin typeface="Arial" panose="020B0604020202020204" pitchFamily="34" charset="0"/>
              <a:cs typeface="Arial" panose="020B0604020202020204" pitchFamily="34" charset="0"/>
            </a:endParaRPr>
          </a:p>
          <a:p>
            <a:pPr marL="0" marR="0" lvl="0" indent="0" algn="just" rtl="0">
              <a:lnSpc>
                <a:spcPct val="90000"/>
              </a:lnSpc>
              <a:spcBef>
                <a:spcPts val="0"/>
              </a:spcBef>
              <a:spcAft>
                <a:spcPts val="0"/>
              </a:spcAft>
              <a:buClr>
                <a:srgbClr val="0F243E"/>
              </a:buClr>
              <a:buSzPts val="2400"/>
              <a:buFont typeface="Arial"/>
              <a:buNone/>
            </a:pPr>
            <a:endParaRPr lang="es-CL" sz="2800" dirty="0">
              <a:solidFill>
                <a:schemeClr val="tx1"/>
              </a:solidFill>
            </a:endParaRPr>
          </a:p>
          <a:p>
            <a:pPr lvl="0" algn="just">
              <a:buClr>
                <a:srgbClr val="0F243E"/>
              </a:buClr>
              <a:buSzPts val="2400"/>
            </a:pPr>
            <a:endParaRPr lang="es-CL" sz="3600" dirty="0">
              <a:solidFill>
                <a:srgbClr val="0F243E"/>
              </a:solidFill>
              <a:latin typeface="Arial" panose="020B0604020202020204" pitchFamily="34" charset="0"/>
              <a:cs typeface="Arial" panose="020B0604020202020204" pitchFamily="34" charset="0"/>
              <a:sym typeface="Franklin Gothic"/>
            </a:endParaRPr>
          </a:p>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pic>
        <p:nvPicPr>
          <p:cNvPr id="3" name="Google Shape;517;p18">
            <a:extLst>
              <a:ext uri="{FF2B5EF4-FFF2-40B4-BE49-F238E27FC236}">
                <a16:creationId xmlns:a16="http://schemas.microsoft.com/office/drawing/2014/main" id="{756D0C32-067B-E8A8-CB39-3195AA7E2F1F}"/>
              </a:ext>
            </a:extLst>
          </p:cNvPr>
          <p:cNvPicPr preferRelativeResize="0"/>
          <p:nvPr/>
        </p:nvPicPr>
        <p:blipFill rotWithShape="1">
          <a:blip r:embed="rId2">
            <a:alphaModFix/>
          </a:blip>
          <a:srcRect/>
          <a:stretch/>
        </p:blipFill>
        <p:spPr>
          <a:xfrm>
            <a:off x="7664657" y="6619218"/>
            <a:ext cx="3291269" cy="3991413"/>
          </a:xfrm>
          <a:prstGeom prst="rect">
            <a:avLst/>
          </a:prstGeom>
          <a:gradFill>
            <a:gsLst>
              <a:gs pos="0">
                <a:srgbClr val="F4F8FB"/>
              </a:gs>
              <a:gs pos="74000">
                <a:srgbClr val="AEC5E1"/>
              </a:gs>
              <a:gs pos="83000">
                <a:srgbClr val="AEC5E1"/>
              </a:gs>
              <a:gs pos="100000">
                <a:srgbClr val="C8D8EB"/>
              </a:gs>
            </a:gsLst>
            <a:lin ang="5400000" scaled="0"/>
          </a:gradFill>
          <a:ln>
            <a:noFill/>
          </a:ln>
        </p:spPr>
      </p:pic>
    </p:spTree>
    <p:extLst>
      <p:ext uri="{BB962C8B-B14F-4D97-AF65-F5344CB8AC3E}">
        <p14:creationId xmlns:p14="http://schemas.microsoft.com/office/powerpoint/2010/main" val="1588792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Programación Orientada a Objetos</a:t>
            </a:r>
          </a:p>
        </p:txBody>
      </p:sp>
      <p:sp>
        <p:nvSpPr>
          <p:cNvPr id="5" name="Marcador de texto 3">
            <a:extLst>
              <a:ext uri="{FF2B5EF4-FFF2-40B4-BE49-F238E27FC236}">
                <a16:creationId xmlns:a16="http://schemas.microsoft.com/office/drawing/2014/main" id="{96B2B5F8-1266-F9D8-8342-1A8CBAA081BD}"/>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sp>
        <p:nvSpPr>
          <p:cNvPr id="6" name="Marcador de texto 3">
            <a:extLst>
              <a:ext uri="{FF2B5EF4-FFF2-40B4-BE49-F238E27FC236}">
                <a16:creationId xmlns:a16="http://schemas.microsoft.com/office/drawing/2014/main" id="{3F8F1B7A-F4E9-E5CE-32E2-14C53D8FB290}"/>
              </a:ext>
            </a:extLst>
          </p:cNvPr>
          <p:cNvSpPr txBox="1">
            <a:spLocks/>
          </p:cNvSpPr>
          <p:nvPr/>
        </p:nvSpPr>
        <p:spPr>
          <a:xfrm>
            <a:off x="789405"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just" rtl="0">
              <a:spcBef>
                <a:spcPts val="0"/>
              </a:spcBef>
              <a:spcAft>
                <a:spcPts val="0"/>
              </a:spcAft>
              <a:buClr>
                <a:srgbClr val="0F243E"/>
              </a:buClr>
              <a:buSzPts val="2400"/>
              <a:buFont typeface="Calibri"/>
              <a:buNone/>
            </a:pPr>
            <a:r>
              <a:rPr lang="es-CL" sz="3600" b="1" i="1" dirty="0">
                <a:solidFill>
                  <a:schemeClr val="tx1"/>
                </a:solidFill>
                <a:latin typeface="Arial" panose="020B0604020202020204" pitchFamily="34" charset="0"/>
                <a:ea typeface="Calibri"/>
                <a:cs typeface="Arial" panose="020B0604020202020204" pitchFamily="34" charset="0"/>
                <a:sym typeface="Calibri"/>
              </a:rPr>
              <a:t>Polimorfismo</a:t>
            </a:r>
          </a:p>
          <a:p>
            <a:pPr marL="0" marR="0" lvl="0" indent="0" algn="just" rtl="0">
              <a:spcBef>
                <a:spcPts val="0"/>
              </a:spcBef>
              <a:spcAft>
                <a:spcPts val="0"/>
              </a:spcAft>
              <a:buClr>
                <a:srgbClr val="0F243E"/>
              </a:buClr>
              <a:buSzPts val="2400"/>
              <a:buFont typeface="Calibri"/>
              <a:buNone/>
            </a:pPr>
            <a:endParaRPr lang="es-CL" sz="3600" dirty="0">
              <a:solidFill>
                <a:schemeClr val="tx1"/>
              </a:solidFill>
              <a:latin typeface="Arial" panose="020B0604020202020204" pitchFamily="34" charset="0"/>
              <a:cs typeface="Arial" panose="020B0604020202020204" pitchFamily="34" charset="0"/>
            </a:endParaRPr>
          </a:p>
          <a:p>
            <a:pPr marL="0" marR="0" lvl="0" indent="0" algn="just" rtl="0">
              <a:spcBef>
                <a:spcPts val="0"/>
              </a:spcBef>
              <a:spcAft>
                <a:spcPts val="0"/>
              </a:spcAft>
              <a:buNone/>
            </a:pPr>
            <a:r>
              <a:rPr lang="es-CL" sz="3600" dirty="0">
                <a:solidFill>
                  <a:schemeClr val="tx1"/>
                </a:solidFill>
                <a:latin typeface="Arial" panose="020B0604020202020204" pitchFamily="34" charset="0"/>
                <a:ea typeface="Calibri"/>
                <a:cs typeface="Arial" panose="020B0604020202020204" pitchFamily="34" charset="0"/>
                <a:sym typeface="Calibri"/>
              </a:rPr>
              <a:t>El concepto de polimorfismo (muchas formas) implica que si en un código se invoca de un determinado método de un objeto, podrán obtenerse distintos resultados según la clase del objeto.</a:t>
            </a:r>
          </a:p>
          <a:p>
            <a:pPr marL="0" marR="0" lvl="0" indent="0" algn="just" rtl="0">
              <a:spcBef>
                <a:spcPts val="0"/>
              </a:spcBef>
              <a:spcAft>
                <a:spcPts val="0"/>
              </a:spcAft>
              <a:buNone/>
            </a:pPr>
            <a:endParaRPr lang="es-CL" sz="3600" dirty="0">
              <a:solidFill>
                <a:schemeClr val="tx1"/>
              </a:solidFill>
              <a:latin typeface="Arial" panose="020B0604020202020204" pitchFamily="34" charset="0"/>
              <a:ea typeface="Calibri"/>
              <a:cs typeface="Arial" panose="020B0604020202020204" pitchFamily="34" charset="0"/>
              <a:sym typeface="Calibri"/>
            </a:endParaRPr>
          </a:p>
          <a:p>
            <a:pPr marL="0" marR="0" lvl="0" indent="0" algn="just" rtl="0">
              <a:spcBef>
                <a:spcPts val="0"/>
              </a:spcBef>
              <a:spcAft>
                <a:spcPts val="0"/>
              </a:spcAft>
              <a:buNone/>
            </a:pPr>
            <a:r>
              <a:rPr lang="es-CL" sz="3600" dirty="0">
                <a:solidFill>
                  <a:schemeClr val="tx1"/>
                </a:solidFill>
                <a:latin typeface="Arial" panose="020B0604020202020204" pitchFamily="34" charset="0"/>
                <a:ea typeface="Calibri"/>
                <a:cs typeface="Arial" panose="020B0604020202020204" pitchFamily="34" charset="0"/>
                <a:sym typeface="Calibri"/>
              </a:rPr>
              <a:t>Esto se debe a que distintos objetos pueden tener un método con un mismo nombre, pero que realice distintas operaciones. </a:t>
            </a:r>
          </a:p>
          <a:p>
            <a:pPr marL="0" marR="0" lvl="0" indent="0" algn="just" rtl="0">
              <a:spcBef>
                <a:spcPts val="0"/>
              </a:spcBef>
              <a:spcAft>
                <a:spcPts val="0"/>
              </a:spcAft>
              <a:buNone/>
            </a:pPr>
            <a:endParaRPr lang="es-CL" sz="3600" dirty="0">
              <a:solidFill>
                <a:schemeClr val="tx1"/>
              </a:solidFill>
              <a:latin typeface="Arial" panose="020B0604020202020204" pitchFamily="34" charset="0"/>
              <a:ea typeface="Calibri"/>
              <a:cs typeface="Arial" panose="020B0604020202020204" pitchFamily="34" charset="0"/>
              <a:sym typeface="Calibri"/>
            </a:endParaRPr>
          </a:p>
          <a:p>
            <a:pPr marL="0" marR="0" lvl="0" indent="0" algn="just" rtl="0">
              <a:spcBef>
                <a:spcPts val="0"/>
              </a:spcBef>
              <a:spcAft>
                <a:spcPts val="0"/>
              </a:spcAft>
              <a:buNone/>
            </a:pPr>
            <a:r>
              <a:rPr lang="es-CL" sz="3600" dirty="0">
                <a:solidFill>
                  <a:schemeClr val="tx1"/>
                </a:solidFill>
                <a:latin typeface="Arial" panose="020B0604020202020204" pitchFamily="34" charset="0"/>
                <a:ea typeface="Calibri"/>
                <a:cs typeface="Arial" panose="020B0604020202020204" pitchFamily="34" charset="0"/>
                <a:sym typeface="Calibri"/>
              </a:rPr>
              <a:t>El polimorfismo es una característica de todos los lenguajes que usan herencia. Ejemplo: método comunicar()</a:t>
            </a:r>
            <a:endParaRPr lang="es-CL" sz="3600" dirty="0">
              <a:solidFill>
                <a:schemeClr val="tx1"/>
              </a:solidFill>
              <a:latin typeface="Arial" panose="020B0604020202020204" pitchFamily="34" charset="0"/>
              <a:cs typeface="Arial" panose="020B0604020202020204" pitchFamily="34" charset="0"/>
            </a:endParaRPr>
          </a:p>
          <a:p>
            <a:pPr marL="0" marR="0" lvl="0" indent="0" algn="just" rtl="0">
              <a:lnSpc>
                <a:spcPct val="90000"/>
              </a:lnSpc>
              <a:spcBef>
                <a:spcPts val="0"/>
              </a:spcBef>
              <a:spcAft>
                <a:spcPts val="0"/>
              </a:spcAft>
              <a:buClr>
                <a:srgbClr val="0F243E"/>
              </a:buClr>
              <a:buSzPts val="2400"/>
              <a:buFont typeface="Arial"/>
              <a:buNone/>
            </a:pPr>
            <a:endParaRPr lang="es-CL" sz="2800" dirty="0">
              <a:solidFill>
                <a:schemeClr val="tx1"/>
              </a:solidFill>
            </a:endParaRPr>
          </a:p>
          <a:p>
            <a:pPr lvl="0" algn="just">
              <a:buClr>
                <a:srgbClr val="0F243E"/>
              </a:buClr>
              <a:buSzPts val="2400"/>
            </a:pPr>
            <a:endParaRPr lang="es-CL" sz="3600" dirty="0">
              <a:solidFill>
                <a:srgbClr val="0F243E"/>
              </a:solidFill>
              <a:latin typeface="Arial" panose="020B0604020202020204" pitchFamily="34" charset="0"/>
              <a:cs typeface="Arial" panose="020B0604020202020204" pitchFamily="34" charset="0"/>
              <a:sym typeface="Franklin Gothic"/>
            </a:endParaRPr>
          </a:p>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pic>
        <p:nvPicPr>
          <p:cNvPr id="7" name="Imagen 6">
            <a:extLst>
              <a:ext uri="{FF2B5EF4-FFF2-40B4-BE49-F238E27FC236}">
                <a16:creationId xmlns:a16="http://schemas.microsoft.com/office/drawing/2014/main" id="{EC66AC71-4F96-6DAD-B416-4A5DEB6C3A35}"/>
              </a:ext>
            </a:extLst>
          </p:cNvPr>
          <p:cNvPicPr>
            <a:picLocks noChangeAspect="1"/>
          </p:cNvPicPr>
          <p:nvPr/>
        </p:nvPicPr>
        <p:blipFill>
          <a:blip r:embed="rId2"/>
          <a:stretch>
            <a:fillRect/>
          </a:stretch>
        </p:blipFill>
        <p:spPr>
          <a:xfrm>
            <a:off x="2127250" y="8321675"/>
            <a:ext cx="6063894" cy="2806675"/>
          </a:xfrm>
          <a:prstGeom prst="rect">
            <a:avLst/>
          </a:prstGeom>
        </p:spPr>
      </p:pic>
      <p:pic>
        <p:nvPicPr>
          <p:cNvPr id="8" name="Imagen 7">
            <a:extLst>
              <a:ext uri="{FF2B5EF4-FFF2-40B4-BE49-F238E27FC236}">
                <a16:creationId xmlns:a16="http://schemas.microsoft.com/office/drawing/2014/main" id="{E20E872E-06CD-AA09-C06C-075F0CC3077D}"/>
              </a:ext>
            </a:extLst>
          </p:cNvPr>
          <p:cNvPicPr>
            <a:picLocks noChangeAspect="1"/>
          </p:cNvPicPr>
          <p:nvPr/>
        </p:nvPicPr>
        <p:blipFill>
          <a:blip r:embed="rId3"/>
          <a:stretch>
            <a:fillRect/>
          </a:stretch>
        </p:blipFill>
        <p:spPr>
          <a:xfrm>
            <a:off x="8985250" y="7905418"/>
            <a:ext cx="6746887" cy="3222932"/>
          </a:xfrm>
          <a:prstGeom prst="rect">
            <a:avLst/>
          </a:prstGeom>
        </p:spPr>
      </p:pic>
    </p:spTree>
    <p:extLst>
      <p:ext uri="{BB962C8B-B14F-4D97-AF65-F5344CB8AC3E}">
        <p14:creationId xmlns:p14="http://schemas.microsoft.com/office/powerpoint/2010/main" val="1054026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¿Qué hemos aprendido?</a:t>
            </a:r>
          </a:p>
        </p:txBody>
      </p:sp>
      <p:sp>
        <p:nvSpPr>
          <p:cNvPr id="5" name="Marcador de texto 3">
            <a:extLst>
              <a:ext uri="{FF2B5EF4-FFF2-40B4-BE49-F238E27FC236}">
                <a16:creationId xmlns:a16="http://schemas.microsoft.com/office/drawing/2014/main" id="{96B2B5F8-1266-F9D8-8342-1A8CBAA081BD}"/>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sp>
        <p:nvSpPr>
          <p:cNvPr id="6" name="Marcador de texto 3">
            <a:extLst>
              <a:ext uri="{FF2B5EF4-FFF2-40B4-BE49-F238E27FC236}">
                <a16:creationId xmlns:a16="http://schemas.microsoft.com/office/drawing/2014/main" id="{3F8F1B7A-F4E9-E5CE-32E2-14C53D8FB290}"/>
              </a:ext>
            </a:extLst>
          </p:cNvPr>
          <p:cNvSpPr txBox="1">
            <a:spLocks/>
          </p:cNvSpPr>
          <p:nvPr/>
        </p:nvSpPr>
        <p:spPr>
          <a:xfrm>
            <a:off x="789405"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lvl="0" indent="-342900" algn="just">
              <a:buClr>
                <a:srgbClr val="0F243E"/>
              </a:buClr>
              <a:buSzPts val="2400"/>
              <a:buFont typeface="Noto Sans Symbols"/>
              <a:buChar char="✔"/>
            </a:pPr>
            <a:endParaRPr lang="es-ES_tradnl" sz="4000" dirty="0">
              <a:solidFill>
                <a:schemeClr val="tx1"/>
              </a:solidFill>
              <a:latin typeface="Arial" panose="020B0604020202020204" pitchFamily="34" charset="0"/>
              <a:ea typeface="Calibri"/>
              <a:cs typeface="Arial" panose="020B0604020202020204" pitchFamily="34" charset="0"/>
              <a:sym typeface="Calibri"/>
            </a:endParaRPr>
          </a:p>
          <a:p>
            <a:pPr marL="342900" lvl="0" indent="-342900" algn="just">
              <a:buClr>
                <a:srgbClr val="0F243E"/>
              </a:buClr>
              <a:buSzPts val="2400"/>
              <a:buFont typeface="Noto Sans Symbols"/>
              <a:buChar char="✔"/>
            </a:pPr>
            <a:endParaRPr lang="es-ES_tradnl" sz="4000" dirty="0">
              <a:solidFill>
                <a:schemeClr val="tx1"/>
              </a:solidFill>
              <a:latin typeface="Arial" panose="020B0604020202020204" pitchFamily="34" charset="0"/>
              <a:ea typeface="Calibri"/>
              <a:cs typeface="Arial" panose="020B0604020202020204" pitchFamily="34" charset="0"/>
              <a:sym typeface="Calibri"/>
            </a:endParaRPr>
          </a:p>
          <a:p>
            <a:pPr marL="342900" lvl="0" indent="-342900" algn="just">
              <a:buClr>
                <a:srgbClr val="0F243E"/>
              </a:buClr>
              <a:buSzPts val="2400"/>
              <a:buFont typeface="Noto Sans Symbols"/>
              <a:buChar char="✔"/>
            </a:pPr>
            <a:r>
              <a:rPr lang="es-ES_tradnl" sz="4000" dirty="0">
                <a:solidFill>
                  <a:schemeClr val="tx1"/>
                </a:solidFill>
                <a:latin typeface="Arial" panose="020B0604020202020204" pitchFamily="34" charset="0"/>
                <a:ea typeface="Calibri"/>
                <a:cs typeface="Arial" panose="020B0604020202020204" pitchFamily="34" charset="0"/>
                <a:sym typeface="Calibri"/>
              </a:rPr>
              <a:t>Identificar clases y objetos</a:t>
            </a:r>
            <a:endParaRPr lang="es-ES_tradnl" sz="4000" dirty="0">
              <a:solidFill>
                <a:schemeClr val="tx1"/>
              </a:solidFill>
              <a:latin typeface="Arial" panose="020B0604020202020204" pitchFamily="34" charset="0"/>
              <a:cs typeface="Arial" panose="020B0604020202020204" pitchFamily="34" charset="0"/>
            </a:endParaRPr>
          </a:p>
          <a:p>
            <a:pPr marL="342900" lvl="0" indent="-342900" algn="just">
              <a:buClr>
                <a:srgbClr val="0F243E"/>
              </a:buClr>
              <a:buSzPts val="2400"/>
              <a:buFont typeface="Noto Sans Symbols"/>
              <a:buChar char="✔"/>
            </a:pPr>
            <a:r>
              <a:rPr lang="es-ES_tradnl" sz="4000" dirty="0">
                <a:solidFill>
                  <a:schemeClr val="tx1"/>
                </a:solidFill>
                <a:latin typeface="Arial" panose="020B0604020202020204" pitchFamily="34" charset="0"/>
                <a:ea typeface="Calibri"/>
                <a:cs typeface="Arial" panose="020B0604020202020204" pitchFamily="34" charset="0"/>
                <a:sym typeface="Calibri"/>
              </a:rPr>
              <a:t>Reconocer atributos y métodos</a:t>
            </a:r>
            <a:endParaRPr lang="es-ES_tradnl" sz="4000" dirty="0">
              <a:solidFill>
                <a:schemeClr val="tx1"/>
              </a:solidFill>
              <a:latin typeface="Arial" panose="020B0604020202020204" pitchFamily="34" charset="0"/>
              <a:cs typeface="Arial" panose="020B0604020202020204" pitchFamily="34" charset="0"/>
            </a:endParaRPr>
          </a:p>
          <a:p>
            <a:pPr marL="342900" lvl="0" indent="-342900" algn="just">
              <a:buClr>
                <a:srgbClr val="0F243E"/>
              </a:buClr>
              <a:buSzPts val="2400"/>
              <a:buFont typeface="Noto Sans Symbols"/>
              <a:buChar char="✔"/>
            </a:pPr>
            <a:r>
              <a:rPr lang="es-ES_tradnl" sz="4000" dirty="0">
                <a:solidFill>
                  <a:schemeClr val="tx1"/>
                </a:solidFill>
                <a:latin typeface="Arial" panose="020B0604020202020204" pitchFamily="34" charset="0"/>
                <a:ea typeface="Calibri"/>
                <a:cs typeface="Arial" panose="020B0604020202020204" pitchFamily="34" charset="0"/>
                <a:sym typeface="Calibri"/>
              </a:rPr>
              <a:t>Reconocer los conceptos fundamentales de la Programación Orientada a Objetos</a:t>
            </a:r>
            <a:endParaRPr lang="es-ES_tradnl" sz="4000" dirty="0">
              <a:solidFill>
                <a:schemeClr val="tx1"/>
              </a:solidFill>
              <a:latin typeface="Arial" panose="020B0604020202020204" pitchFamily="34" charset="0"/>
              <a:cs typeface="Arial" panose="020B0604020202020204" pitchFamily="34" charset="0"/>
            </a:endParaRPr>
          </a:p>
          <a:p>
            <a:pPr marL="0" marR="0" lvl="0" indent="0" algn="just" rtl="0">
              <a:lnSpc>
                <a:spcPct val="90000"/>
              </a:lnSpc>
              <a:spcBef>
                <a:spcPts val="0"/>
              </a:spcBef>
              <a:spcAft>
                <a:spcPts val="0"/>
              </a:spcAft>
              <a:buClr>
                <a:srgbClr val="0F243E"/>
              </a:buClr>
              <a:buSzPts val="2400"/>
              <a:buFont typeface="Arial"/>
              <a:buNone/>
            </a:pPr>
            <a:endParaRPr lang="es-CL" sz="2800" dirty="0">
              <a:solidFill>
                <a:schemeClr val="tx1"/>
              </a:solidFill>
            </a:endParaRPr>
          </a:p>
          <a:p>
            <a:pPr lvl="0" algn="just">
              <a:buClr>
                <a:srgbClr val="0F243E"/>
              </a:buClr>
              <a:buSzPts val="2400"/>
            </a:pPr>
            <a:endParaRPr lang="es-CL" sz="3600" dirty="0">
              <a:solidFill>
                <a:srgbClr val="0F243E"/>
              </a:solidFill>
              <a:latin typeface="Arial" panose="020B0604020202020204" pitchFamily="34" charset="0"/>
              <a:cs typeface="Arial" panose="020B0604020202020204" pitchFamily="34" charset="0"/>
              <a:sym typeface="Franklin Gothic"/>
            </a:endParaRPr>
          </a:p>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0948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7D15BE-E3B2-F743-9878-F149B7D92C0C}"/>
              </a:ext>
            </a:extLst>
          </p:cNvPr>
          <p:cNvSpPr>
            <a:spLocks noGrp="1"/>
          </p:cNvSpPr>
          <p:nvPr>
            <p:ph type="title"/>
          </p:nvPr>
        </p:nvSpPr>
        <p:spPr>
          <a:xfrm>
            <a:off x="7461250" y="8016875"/>
            <a:ext cx="9020022" cy="3046988"/>
          </a:xfrm>
        </p:spPr>
        <p:txBody>
          <a:bodyPr/>
          <a:lstStyle/>
          <a:p>
            <a:r>
              <a:rPr lang="es-CL" sz="6600" dirty="0"/>
              <a:t>¿Qué te resultó difícil entender?</a:t>
            </a:r>
            <a:br>
              <a:rPr lang="es-CL" sz="6600" dirty="0">
                <a:solidFill>
                  <a:schemeClr val="tx1"/>
                </a:solidFill>
              </a:rPr>
            </a:br>
            <a:endParaRPr lang="es-CL" sz="6600" dirty="0"/>
          </a:p>
        </p:txBody>
      </p:sp>
    </p:spTree>
    <p:extLst>
      <p:ext uri="{BB962C8B-B14F-4D97-AF65-F5344CB8AC3E}">
        <p14:creationId xmlns:p14="http://schemas.microsoft.com/office/powerpoint/2010/main" val="152024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87A9F761-F66D-564C-A85F-5D24B1E7B998}"/>
              </a:ext>
            </a:extLst>
          </p:cNvPr>
          <p:cNvSpPr>
            <a:spLocks noGrp="1"/>
          </p:cNvSpPr>
          <p:nvPr>
            <p:ph type="title"/>
          </p:nvPr>
        </p:nvSpPr>
        <p:spPr>
          <a:xfrm>
            <a:off x="4413250" y="7559675"/>
            <a:ext cx="10134600" cy="2031325"/>
          </a:xfrm>
        </p:spPr>
        <p:txBody>
          <a:bodyPr/>
          <a:lstStyle/>
          <a:p>
            <a:pPr algn="r"/>
            <a:r>
              <a:rPr lang="es-CL" sz="6600" dirty="0"/>
              <a:t>IDENTIFICAR CLASES Y OBJETOS</a:t>
            </a:r>
          </a:p>
        </p:txBody>
      </p:sp>
      <p:sp>
        <p:nvSpPr>
          <p:cNvPr id="4" name="Título 1">
            <a:extLst>
              <a:ext uri="{FF2B5EF4-FFF2-40B4-BE49-F238E27FC236}">
                <a16:creationId xmlns:a16="http://schemas.microsoft.com/office/drawing/2014/main" id="{DC622BE7-4A49-A749-B2F2-EA3AD97A1AEF}"/>
              </a:ext>
            </a:extLst>
          </p:cNvPr>
          <p:cNvSpPr txBox="1">
            <a:spLocks/>
          </p:cNvSpPr>
          <p:nvPr/>
        </p:nvSpPr>
        <p:spPr>
          <a:xfrm>
            <a:off x="12677531" y="6082347"/>
            <a:ext cx="1905000"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r"/>
            <a:r>
              <a:rPr lang="es-CL" sz="9600" dirty="0">
                <a:latin typeface="Arial Black" panose="020B0604020202020204" pitchFamily="34" charset="0"/>
                <a:cs typeface="Arial Black" panose="020B0604020202020204" pitchFamily="34" charset="0"/>
              </a:rPr>
              <a:t>01</a:t>
            </a:r>
          </a:p>
        </p:txBody>
      </p:sp>
    </p:spTree>
    <p:extLst>
      <p:ext uri="{BB962C8B-B14F-4D97-AF65-F5344CB8AC3E}">
        <p14:creationId xmlns:p14="http://schemas.microsoft.com/office/powerpoint/2010/main" val="3117571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Objetos</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s-CL" sz="3600" b="1" dirty="0">
                <a:solidFill>
                  <a:schemeClr val="tx1"/>
                </a:solidFill>
                <a:latin typeface="Arial"/>
                <a:ea typeface="+mj-ea"/>
                <a:cs typeface="Arial"/>
                <a:sym typeface="Calibri"/>
              </a:rPr>
              <a:t>¿Qué es un objeto?</a:t>
            </a:r>
          </a:p>
          <a:p>
            <a:pPr algn="just"/>
            <a:endParaRPr lang="es-CL" sz="3600" b="1" dirty="0">
              <a:solidFill>
                <a:schemeClr val="tx1"/>
              </a:solidFill>
              <a:latin typeface="Arial"/>
              <a:ea typeface="+mj-ea"/>
              <a:cs typeface="Arial"/>
              <a:sym typeface="Calibri"/>
            </a:endParaRPr>
          </a:p>
          <a:p>
            <a:pPr algn="just"/>
            <a:r>
              <a:rPr lang="es-CL" sz="3600" dirty="0">
                <a:solidFill>
                  <a:schemeClr val="tx1"/>
                </a:solidFill>
                <a:latin typeface="Arial"/>
                <a:ea typeface="+mj-ea"/>
                <a:cs typeface="Arial"/>
                <a:sym typeface="Calibri"/>
              </a:rPr>
              <a:t>Corresponden a entidades que se pueden asociar a casi cualquier sustantivo. </a:t>
            </a:r>
          </a:p>
          <a:p>
            <a:pPr algn="just"/>
            <a:endParaRPr lang="es-CL" sz="3600" dirty="0">
              <a:solidFill>
                <a:schemeClr val="tx1"/>
              </a:solidFill>
              <a:latin typeface="Arial"/>
              <a:ea typeface="+mj-ea"/>
              <a:cs typeface="Arial"/>
            </a:endParaRPr>
          </a:p>
          <a:p>
            <a:pPr algn="just"/>
            <a:r>
              <a:rPr lang="es-CL" sz="3600" dirty="0">
                <a:solidFill>
                  <a:schemeClr val="tx1"/>
                </a:solidFill>
                <a:latin typeface="Arial"/>
                <a:ea typeface="+mj-ea"/>
                <a:cs typeface="Arial"/>
                <a:sym typeface="Calibri"/>
              </a:rPr>
              <a:t>Ejemplos: </a:t>
            </a:r>
          </a:p>
          <a:p>
            <a:pPr lvl="8" algn="just"/>
            <a:r>
              <a:rPr lang="es-CL" sz="3600" b="1" dirty="0">
                <a:solidFill>
                  <a:schemeClr val="tx1"/>
                </a:solidFill>
                <a:latin typeface="Arial"/>
                <a:ea typeface="+mj-ea"/>
                <a:cs typeface="Arial"/>
                <a:sym typeface="Calibri"/>
              </a:rPr>
              <a:t>	El </a:t>
            </a:r>
            <a:r>
              <a:rPr lang="es-CL" sz="3600" b="1" dirty="0">
                <a:solidFill>
                  <a:schemeClr val="accent1">
                    <a:lumMod val="75000"/>
                  </a:schemeClr>
                </a:solidFill>
                <a:latin typeface="Arial"/>
                <a:ea typeface="+mj-ea"/>
                <a:cs typeface="Arial"/>
                <a:sym typeface="Calibri"/>
              </a:rPr>
              <a:t>auto</a:t>
            </a:r>
            <a:r>
              <a:rPr lang="es-CL" sz="3600" b="1" dirty="0">
                <a:solidFill>
                  <a:schemeClr val="tx1"/>
                </a:solidFill>
                <a:latin typeface="Arial"/>
                <a:ea typeface="+mj-ea"/>
                <a:cs typeface="Arial"/>
                <a:sym typeface="Calibri"/>
              </a:rPr>
              <a:t> es rápido</a:t>
            </a:r>
            <a:endParaRPr lang="es-CL" sz="3600" b="1" dirty="0">
              <a:solidFill>
                <a:schemeClr val="tx1"/>
              </a:solidFill>
              <a:latin typeface="Arial"/>
              <a:ea typeface="+mj-ea"/>
              <a:cs typeface="Arial"/>
            </a:endParaRPr>
          </a:p>
          <a:p>
            <a:pPr lvl="8" algn="just"/>
            <a:r>
              <a:rPr lang="es-CL" sz="3600" b="1" dirty="0">
                <a:solidFill>
                  <a:schemeClr val="tx1"/>
                </a:solidFill>
                <a:latin typeface="Arial"/>
                <a:ea typeface="+mj-ea"/>
                <a:cs typeface="Arial"/>
                <a:sym typeface="Calibri"/>
              </a:rPr>
              <a:t>	La </a:t>
            </a:r>
            <a:r>
              <a:rPr lang="es-CL" sz="3600" b="1" dirty="0">
                <a:solidFill>
                  <a:schemeClr val="accent1">
                    <a:lumMod val="75000"/>
                  </a:schemeClr>
                </a:solidFill>
                <a:latin typeface="Arial"/>
                <a:ea typeface="+mj-ea"/>
                <a:cs typeface="Arial"/>
                <a:sym typeface="Calibri"/>
              </a:rPr>
              <a:t>casa</a:t>
            </a:r>
            <a:r>
              <a:rPr lang="es-CL" sz="3600" b="1" dirty="0">
                <a:solidFill>
                  <a:schemeClr val="tx1"/>
                </a:solidFill>
                <a:latin typeface="Arial"/>
                <a:ea typeface="+mj-ea"/>
                <a:cs typeface="Arial"/>
                <a:sym typeface="Calibri"/>
              </a:rPr>
              <a:t> es bonita</a:t>
            </a:r>
            <a:endParaRPr lang="es-CL" sz="3600" b="1" dirty="0">
              <a:solidFill>
                <a:schemeClr val="tx1"/>
              </a:solidFill>
              <a:latin typeface="Arial"/>
              <a:ea typeface="+mj-ea"/>
              <a:cs typeface="Arial"/>
            </a:endParaRPr>
          </a:p>
          <a:p>
            <a:pPr lvl="8" algn="just"/>
            <a:r>
              <a:rPr lang="es-CL" sz="3600" b="1" dirty="0">
                <a:solidFill>
                  <a:schemeClr val="tx1"/>
                </a:solidFill>
                <a:latin typeface="Arial"/>
                <a:ea typeface="+mj-ea"/>
                <a:cs typeface="Arial"/>
                <a:sym typeface="Calibri"/>
              </a:rPr>
              <a:t>	La </a:t>
            </a:r>
            <a:r>
              <a:rPr lang="es-CL" sz="3600" b="1" dirty="0">
                <a:solidFill>
                  <a:schemeClr val="accent1">
                    <a:lumMod val="75000"/>
                  </a:schemeClr>
                </a:solidFill>
                <a:latin typeface="Arial"/>
                <a:ea typeface="+mj-ea"/>
                <a:cs typeface="Arial"/>
                <a:sym typeface="Calibri"/>
              </a:rPr>
              <a:t>tarjeta</a:t>
            </a:r>
            <a:r>
              <a:rPr lang="es-CL" sz="3600" b="1" dirty="0">
                <a:solidFill>
                  <a:schemeClr val="tx1"/>
                </a:solidFill>
                <a:latin typeface="Arial"/>
                <a:ea typeface="+mj-ea"/>
                <a:cs typeface="Arial"/>
                <a:sym typeface="Calibri"/>
              </a:rPr>
              <a:t> está bloqueada</a:t>
            </a:r>
            <a:endParaRPr lang="es-CL" sz="3600" b="1" dirty="0">
              <a:solidFill>
                <a:schemeClr val="tx1"/>
              </a:solidFill>
              <a:latin typeface="Arial"/>
              <a:ea typeface="+mj-ea"/>
              <a:cs typeface="Arial"/>
            </a:endParaRPr>
          </a:p>
          <a:p>
            <a:pPr lvl="8" algn="just"/>
            <a:r>
              <a:rPr lang="es-CL" sz="3600" b="1" dirty="0">
                <a:solidFill>
                  <a:schemeClr val="tx1"/>
                </a:solidFill>
                <a:latin typeface="Arial"/>
                <a:ea typeface="+mj-ea"/>
                <a:cs typeface="Arial"/>
                <a:sym typeface="Calibri"/>
              </a:rPr>
              <a:t>	El </a:t>
            </a:r>
            <a:r>
              <a:rPr lang="es-CL" sz="3600" b="1" dirty="0">
                <a:solidFill>
                  <a:schemeClr val="accent1">
                    <a:lumMod val="75000"/>
                  </a:schemeClr>
                </a:solidFill>
                <a:latin typeface="Arial"/>
                <a:ea typeface="+mj-ea"/>
                <a:cs typeface="Arial"/>
                <a:sym typeface="Calibri"/>
              </a:rPr>
              <a:t>celular</a:t>
            </a:r>
            <a:r>
              <a:rPr lang="es-CL" sz="3600" b="1" dirty="0">
                <a:solidFill>
                  <a:schemeClr val="tx1"/>
                </a:solidFill>
                <a:latin typeface="Arial"/>
                <a:ea typeface="+mj-ea"/>
                <a:cs typeface="Arial"/>
                <a:sym typeface="Calibri"/>
              </a:rPr>
              <a:t> no tiene carga</a:t>
            </a:r>
            <a:endParaRPr lang="es-CL" sz="3600" b="1" dirty="0">
              <a:solidFill>
                <a:schemeClr val="tx1"/>
              </a:solidFill>
              <a:latin typeface="Arial"/>
              <a:ea typeface="+mj-ea"/>
              <a:cs typeface="Arial"/>
            </a:endParaRPr>
          </a:p>
          <a:p>
            <a:pPr algn="just"/>
            <a:endParaRPr lang="es-CL" sz="3600" b="1" dirty="0">
              <a:solidFill>
                <a:schemeClr val="tx1"/>
              </a:solidFill>
              <a:latin typeface="Arial"/>
              <a:ea typeface="+mj-ea"/>
              <a:cs typeface="Arial"/>
              <a:sym typeface="Calibri"/>
            </a:endParaRPr>
          </a:p>
          <a:p>
            <a:pPr algn="just"/>
            <a:endParaRPr lang="es-CL" sz="3600" b="1" dirty="0">
              <a:solidFill>
                <a:schemeClr val="tx1"/>
              </a:solidFill>
              <a:latin typeface="Arial"/>
              <a:ea typeface="+mj-ea"/>
              <a:cs typeface="Arial"/>
              <a:sym typeface="Calibri"/>
            </a:endParaRPr>
          </a:p>
          <a:p>
            <a:pPr algn="just"/>
            <a:r>
              <a:rPr lang="es-CL" sz="3600" dirty="0">
                <a:solidFill>
                  <a:schemeClr val="tx1"/>
                </a:solidFill>
                <a:latin typeface="Arial"/>
                <a:ea typeface="+mj-ea"/>
                <a:cs typeface="Arial"/>
                <a:sym typeface="Calibri"/>
              </a:rPr>
              <a:t>Identifiquemos los objetos</a:t>
            </a:r>
            <a:endParaRPr lang="es-CL" sz="3600" dirty="0">
              <a:solidFill>
                <a:schemeClr val="tx1"/>
              </a:solidFill>
              <a:latin typeface="Arial"/>
              <a:ea typeface="+mj-ea"/>
              <a:cs typeface="Arial"/>
            </a:endParaRPr>
          </a:p>
          <a:p>
            <a:pPr algn="just"/>
            <a:r>
              <a:rPr lang="es-CL" sz="3600" dirty="0">
                <a:solidFill>
                  <a:schemeClr val="tx1"/>
                </a:solidFill>
                <a:latin typeface="Arial"/>
                <a:ea typeface="+mj-ea"/>
                <a:cs typeface="Arial"/>
                <a:sym typeface="Calibri"/>
              </a:rPr>
              <a:t>		  </a:t>
            </a:r>
          </a:p>
          <a:p>
            <a:pPr algn="just"/>
            <a:r>
              <a:rPr lang="es-CL" sz="3600" dirty="0">
                <a:solidFill>
                  <a:schemeClr val="tx1"/>
                </a:solidFill>
                <a:latin typeface="Arial"/>
                <a:ea typeface="+mj-ea"/>
                <a:cs typeface="Arial"/>
                <a:sym typeface="Calibri"/>
              </a:rPr>
              <a:t>                               auto, casa, tarjeta y celular</a:t>
            </a:r>
          </a:p>
          <a:p>
            <a:pPr lvl="4"/>
            <a:endParaRPr lang="es-ES_tradnl" sz="1200" dirty="0">
              <a:latin typeface="Calibri" panose="020F0502020204030204" pitchFamily="34" charset="0"/>
              <a:cs typeface="Calibri" panose="020F0502020204030204" pitchFamily="34" charset="0"/>
            </a:endParaRPr>
          </a:p>
        </p:txBody>
      </p:sp>
      <p:pic>
        <p:nvPicPr>
          <p:cNvPr id="10" name="Google Shape;342;p4" descr="Inicio">
            <a:extLst>
              <a:ext uri="{FF2B5EF4-FFF2-40B4-BE49-F238E27FC236}">
                <a16:creationId xmlns:a16="http://schemas.microsoft.com/office/drawing/2014/main" id="{6E6E4308-08B7-97DE-0F7B-B8EB2A708A70}"/>
              </a:ext>
            </a:extLst>
          </p:cNvPr>
          <p:cNvPicPr preferRelativeResize="0"/>
          <p:nvPr/>
        </p:nvPicPr>
        <p:blipFill rotWithShape="1">
          <a:blip r:embed="rId2">
            <a:alphaModFix/>
          </a:blip>
          <a:srcRect/>
          <a:stretch/>
        </p:blipFill>
        <p:spPr>
          <a:xfrm>
            <a:off x="3879850" y="4968875"/>
            <a:ext cx="855247" cy="958592"/>
          </a:xfrm>
          <a:prstGeom prst="rect">
            <a:avLst/>
          </a:prstGeom>
          <a:noFill/>
          <a:ln>
            <a:noFill/>
          </a:ln>
        </p:spPr>
      </p:pic>
      <p:pic>
        <p:nvPicPr>
          <p:cNvPr id="11" name="Google Shape;343;p4" descr="Smartphone">
            <a:extLst>
              <a:ext uri="{FF2B5EF4-FFF2-40B4-BE49-F238E27FC236}">
                <a16:creationId xmlns:a16="http://schemas.microsoft.com/office/drawing/2014/main" id="{2467D1EB-1447-875D-53DB-E98CFD4C0169}"/>
              </a:ext>
            </a:extLst>
          </p:cNvPr>
          <p:cNvPicPr preferRelativeResize="0"/>
          <p:nvPr/>
        </p:nvPicPr>
        <p:blipFill rotWithShape="1">
          <a:blip r:embed="rId3">
            <a:alphaModFix/>
          </a:blip>
          <a:srcRect/>
          <a:stretch/>
        </p:blipFill>
        <p:spPr>
          <a:xfrm>
            <a:off x="3879849" y="6050022"/>
            <a:ext cx="855247" cy="958591"/>
          </a:xfrm>
          <a:prstGeom prst="rect">
            <a:avLst/>
          </a:prstGeom>
          <a:noFill/>
          <a:ln>
            <a:noFill/>
          </a:ln>
        </p:spPr>
      </p:pic>
      <p:pic>
        <p:nvPicPr>
          <p:cNvPr id="12" name="Google Shape;341;p4" descr="Coche">
            <a:extLst>
              <a:ext uri="{FF2B5EF4-FFF2-40B4-BE49-F238E27FC236}">
                <a16:creationId xmlns:a16="http://schemas.microsoft.com/office/drawing/2014/main" id="{E2D77022-8919-2831-7A15-B5626283629F}"/>
              </a:ext>
            </a:extLst>
          </p:cNvPr>
          <p:cNvPicPr preferRelativeResize="0"/>
          <p:nvPr/>
        </p:nvPicPr>
        <p:blipFill rotWithShape="1">
          <a:blip r:embed="rId4">
            <a:alphaModFix/>
          </a:blip>
          <a:srcRect/>
          <a:stretch/>
        </p:blipFill>
        <p:spPr>
          <a:xfrm>
            <a:off x="9321041" y="4430523"/>
            <a:ext cx="1072378" cy="1224152"/>
          </a:xfrm>
          <a:prstGeom prst="rect">
            <a:avLst/>
          </a:prstGeom>
          <a:noFill/>
          <a:ln>
            <a:noFill/>
          </a:ln>
        </p:spPr>
      </p:pic>
      <p:pic>
        <p:nvPicPr>
          <p:cNvPr id="13" name="Google Shape;344;p4" descr="Tarjeta de crédito">
            <a:extLst>
              <a:ext uri="{FF2B5EF4-FFF2-40B4-BE49-F238E27FC236}">
                <a16:creationId xmlns:a16="http://schemas.microsoft.com/office/drawing/2014/main" id="{5B50E709-7CBC-5965-2C2D-63C9361189F4}"/>
              </a:ext>
            </a:extLst>
          </p:cNvPr>
          <p:cNvPicPr preferRelativeResize="0"/>
          <p:nvPr/>
        </p:nvPicPr>
        <p:blipFill rotWithShape="1">
          <a:blip r:embed="rId5">
            <a:alphaModFix/>
          </a:blip>
          <a:srcRect/>
          <a:stretch/>
        </p:blipFill>
        <p:spPr>
          <a:xfrm>
            <a:off x="10737850" y="5654675"/>
            <a:ext cx="1072378" cy="958591"/>
          </a:xfrm>
          <a:prstGeom prst="rect">
            <a:avLst/>
          </a:prstGeom>
          <a:noFill/>
          <a:ln>
            <a:noFill/>
          </a:ln>
        </p:spPr>
      </p:pic>
    </p:spTree>
    <p:extLst>
      <p:ext uri="{BB962C8B-B14F-4D97-AF65-F5344CB8AC3E}">
        <p14:creationId xmlns:p14="http://schemas.microsoft.com/office/powerpoint/2010/main" val="214962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Objetos</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lvl="0" indent="-342900" algn="just">
              <a:spcBef>
                <a:spcPts val="0"/>
              </a:spcBef>
              <a:buClr>
                <a:schemeClr val="dk1"/>
              </a:buClr>
              <a:buSzPts val="2400"/>
              <a:buNone/>
            </a:pPr>
            <a:r>
              <a:rPr lang="es-CL" sz="4400" dirty="0">
                <a:solidFill>
                  <a:schemeClr val="dk1"/>
                </a:solidFill>
                <a:latin typeface="Calibri"/>
                <a:cs typeface="Calibri"/>
              </a:rPr>
              <a:t>Los objetos poseen:</a:t>
            </a:r>
          </a:p>
          <a:p>
            <a:pPr marL="342900" lvl="0" indent="-342900" algn="just">
              <a:spcBef>
                <a:spcPts val="0"/>
              </a:spcBef>
              <a:buClr>
                <a:schemeClr val="dk1"/>
              </a:buClr>
              <a:buSzPts val="2400"/>
              <a:buNone/>
            </a:pPr>
            <a:endParaRPr lang="es-CL" sz="4400" dirty="0">
              <a:solidFill>
                <a:schemeClr val="dk1"/>
              </a:solidFill>
              <a:latin typeface="Calibri"/>
              <a:cs typeface="Calibri"/>
            </a:endParaRPr>
          </a:p>
          <a:p>
            <a:pPr marL="342900" lvl="0" indent="-342900" algn="just">
              <a:spcBef>
                <a:spcPts val="480"/>
              </a:spcBef>
              <a:buClr>
                <a:srgbClr val="00B050"/>
              </a:buClr>
              <a:buSzPts val="2400"/>
              <a:buFont typeface="Arial"/>
              <a:buChar char="•"/>
            </a:pPr>
            <a:r>
              <a:rPr lang="es-CL" sz="3600" b="1" dirty="0">
                <a:solidFill>
                  <a:schemeClr val="accent1">
                    <a:lumMod val="75000"/>
                  </a:schemeClr>
                </a:solidFill>
                <a:latin typeface="Arial"/>
                <a:ea typeface="+mj-ea"/>
                <a:cs typeface="Arial"/>
              </a:rPr>
              <a:t>Atributos</a:t>
            </a:r>
            <a:r>
              <a:rPr lang="es-CL" sz="4400" dirty="0">
                <a:solidFill>
                  <a:srgbClr val="00B050"/>
                </a:solidFill>
                <a:latin typeface="Calibri"/>
                <a:cs typeface="Calibri"/>
              </a:rPr>
              <a:t>: </a:t>
            </a:r>
            <a:r>
              <a:rPr lang="es-CL" sz="3600" dirty="0">
                <a:solidFill>
                  <a:schemeClr val="tx1"/>
                </a:solidFill>
                <a:latin typeface="Arial"/>
                <a:ea typeface="+mj-ea"/>
                <a:cs typeface="Arial"/>
              </a:rPr>
              <a:t>Características relevantes del objeto.</a:t>
            </a:r>
          </a:p>
          <a:p>
            <a:pPr marL="0" lvl="0" indent="0" algn="just">
              <a:spcBef>
                <a:spcPts val="480"/>
              </a:spcBef>
              <a:buClr>
                <a:srgbClr val="00B050"/>
              </a:buClr>
              <a:buSzPts val="2400"/>
              <a:buNone/>
            </a:pPr>
            <a:r>
              <a:rPr lang="es-CL" sz="3600" dirty="0">
                <a:solidFill>
                  <a:schemeClr val="tx1"/>
                </a:solidFill>
                <a:latin typeface="Arial"/>
                <a:ea typeface="+mj-ea"/>
                <a:cs typeface="Arial"/>
              </a:rPr>
              <a:t>	Ejemplo: nombre, color y tamaño, con sus respectivos   valores.</a:t>
            </a:r>
          </a:p>
          <a:p>
            <a:pPr marL="0" lvl="0" indent="0" algn="just">
              <a:spcBef>
                <a:spcPts val="480"/>
              </a:spcBef>
              <a:buClr>
                <a:schemeClr val="dk1"/>
              </a:buClr>
              <a:buSzPts val="2400"/>
              <a:buNone/>
            </a:pPr>
            <a:endParaRPr lang="es-CL" sz="4400" dirty="0">
              <a:solidFill>
                <a:schemeClr val="dk1"/>
              </a:solidFill>
              <a:latin typeface="Calibri"/>
              <a:cs typeface="Calibri"/>
            </a:endParaRPr>
          </a:p>
          <a:p>
            <a:pPr marL="342900" lvl="0" indent="-342900" algn="just">
              <a:spcBef>
                <a:spcPts val="480"/>
              </a:spcBef>
              <a:buClr>
                <a:srgbClr val="00B050"/>
              </a:buClr>
              <a:buSzPts val="2400"/>
              <a:buFont typeface="Arial"/>
              <a:buChar char="•"/>
            </a:pPr>
            <a:r>
              <a:rPr lang="es-CL" sz="3600" b="1" dirty="0">
                <a:solidFill>
                  <a:schemeClr val="accent1">
                    <a:lumMod val="75000"/>
                  </a:schemeClr>
                </a:solidFill>
                <a:latin typeface="Arial"/>
                <a:ea typeface="+mj-ea"/>
                <a:cs typeface="Arial"/>
              </a:rPr>
              <a:t>Comportamientos</a:t>
            </a:r>
            <a:r>
              <a:rPr lang="es-CL" sz="4400" dirty="0">
                <a:solidFill>
                  <a:srgbClr val="00B050"/>
                </a:solidFill>
                <a:latin typeface="Calibri"/>
                <a:cs typeface="Calibri"/>
              </a:rPr>
              <a:t>:</a:t>
            </a:r>
            <a:r>
              <a:rPr lang="es-CL" sz="4400" dirty="0">
                <a:solidFill>
                  <a:schemeClr val="dk1"/>
                </a:solidFill>
                <a:latin typeface="Calibri"/>
                <a:cs typeface="Calibri"/>
              </a:rPr>
              <a:t> </a:t>
            </a:r>
            <a:r>
              <a:rPr lang="es-CL" sz="3600" dirty="0">
                <a:solidFill>
                  <a:schemeClr val="tx1"/>
                </a:solidFill>
                <a:latin typeface="Arial"/>
                <a:ea typeface="+mj-ea"/>
                <a:cs typeface="Arial"/>
              </a:rPr>
              <a:t>Acciones del objeto</a:t>
            </a:r>
          </a:p>
          <a:p>
            <a:pPr marL="0" lvl="0" indent="0" algn="just">
              <a:spcBef>
                <a:spcPts val="480"/>
              </a:spcBef>
              <a:buClr>
                <a:srgbClr val="00B050"/>
              </a:buClr>
              <a:buSzPts val="2400"/>
              <a:buNone/>
            </a:pPr>
            <a:r>
              <a:rPr lang="es-CL" sz="3600" dirty="0">
                <a:solidFill>
                  <a:schemeClr val="tx1"/>
                </a:solidFill>
                <a:latin typeface="Arial"/>
                <a:ea typeface="+mj-ea"/>
                <a:cs typeface="Arial"/>
              </a:rPr>
              <a:t>	Ejemplo: calcular, mover y comunicar. </a:t>
            </a:r>
          </a:p>
          <a:p>
            <a:pPr marL="0" lvl="0" indent="0" algn="just">
              <a:spcBef>
                <a:spcPts val="480"/>
              </a:spcBef>
              <a:buClr>
                <a:schemeClr val="dk1"/>
              </a:buClr>
              <a:buSzPts val="2400"/>
              <a:buNone/>
            </a:pPr>
            <a:endParaRPr lang="es-CL" sz="4400" dirty="0">
              <a:solidFill>
                <a:schemeClr val="dk1"/>
              </a:solidFill>
              <a:latin typeface="Calibri"/>
              <a:cs typeface="Calibri"/>
            </a:endParaRPr>
          </a:p>
          <a:p>
            <a:pPr marL="0" lvl="0" indent="0" algn="just">
              <a:spcBef>
                <a:spcPts val="480"/>
              </a:spcBef>
              <a:buClr>
                <a:schemeClr val="dk1"/>
              </a:buClr>
              <a:buSzPts val="2400"/>
              <a:buNone/>
            </a:pPr>
            <a:r>
              <a:rPr lang="es-CL" sz="3600" dirty="0">
                <a:solidFill>
                  <a:schemeClr val="tx1"/>
                </a:solidFill>
                <a:latin typeface="Arial"/>
                <a:ea typeface="+mj-ea"/>
                <a:cs typeface="Arial"/>
              </a:rPr>
              <a:t>Para entender mejor el concepto, utilizaremos una analogía para el objeto “celular”.</a:t>
            </a:r>
          </a:p>
          <a:p>
            <a:pPr marL="0" lvl="0" indent="0" algn="just">
              <a:spcBef>
                <a:spcPts val="480"/>
              </a:spcBef>
              <a:buClr>
                <a:schemeClr val="dk1"/>
              </a:buClr>
              <a:buSzPts val="2400"/>
              <a:buNone/>
            </a:pPr>
            <a:endParaRPr lang="es-CL" sz="3600" dirty="0">
              <a:solidFill>
                <a:schemeClr val="tx1"/>
              </a:solidFill>
              <a:latin typeface="Arial"/>
              <a:ea typeface="+mj-ea"/>
              <a:cs typeface="Arial"/>
            </a:endParaRPr>
          </a:p>
          <a:p>
            <a:pPr marL="0" lvl="0" indent="0" algn="just">
              <a:spcBef>
                <a:spcPts val="480"/>
              </a:spcBef>
              <a:buClr>
                <a:schemeClr val="dk1"/>
              </a:buClr>
              <a:buSzPts val="2400"/>
              <a:buNone/>
            </a:pPr>
            <a:r>
              <a:rPr lang="es-CL" sz="4400" i="1" dirty="0">
                <a:solidFill>
                  <a:schemeClr val="accent5">
                    <a:lumMod val="75000"/>
                  </a:schemeClr>
                </a:solidFill>
                <a:latin typeface="Calibri"/>
                <a:cs typeface="Calibri"/>
              </a:rPr>
              <a:t>“Si queremos hacer una llamada telefónica a un amigo, ¿qué necesitaremos?”</a:t>
            </a:r>
          </a:p>
          <a:p>
            <a:pPr lvl="4"/>
            <a:endParaRPr lang="es-ES_tradnl" sz="1200" dirty="0">
              <a:latin typeface="Calibri" panose="020F0502020204030204" pitchFamily="34" charset="0"/>
              <a:cs typeface="Calibri" panose="020F0502020204030204" pitchFamily="34" charset="0"/>
            </a:endParaRPr>
          </a:p>
        </p:txBody>
      </p:sp>
      <p:pic>
        <p:nvPicPr>
          <p:cNvPr id="3" name="Google Shape;354;p5" descr="Hombre">
            <a:extLst>
              <a:ext uri="{FF2B5EF4-FFF2-40B4-BE49-F238E27FC236}">
                <a16:creationId xmlns:a16="http://schemas.microsoft.com/office/drawing/2014/main" id="{1B377B7A-D33D-256D-6752-2FB4E7447DF6}"/>
              </a:ext>
            </a:extLst>
          </p:cNvPr>
          <p:cNvPicPr preferRelativeResize="0"/>
          <p:nvPr/>
        </p:nvPicPr>
        <p:blipFill rotWithShape="1">
          <a:blip r:embed="rId2">
            <a:alphaModFix/>
          </a:blip>
          <a:srcRect/>
          <a:stretch/>
        </p:blipFill>
        <p:spPr>
          <a:xfrm>
            <a:off x="14700250" y="3597275"/>
            <a:ext cx="1157271" cy="1075705"/>
          </a:xfrm>
          <a:prstGeom prst="rect">
            <a:avLst/>
          </a:prstGeom>
          <a:noFill/>
          <a:ln>
            <a:noFill/>
          </a:ln>
        </p:spPr>
      </p:pic>
      <p:pic>
        <p:nvPicPr>
          <p:cNvPr id="4" name="Google Shape;355;p5" descr="Ciclismo">
            <a:extLst>
              <a:ext uri="{FF2B5EF4-FFF2-40B4-BE49-F238E27FC236}">
                <a16:creationId xmlns:a16="http://schemas.microsoft.com/office/drawing/2014/main" id="{88F97AA7-E741-6F27-C798-A01D25A4DB24}"/>
              </a:ext>
            </a:extLst>
          </p:cNvPr>
          <p:cNvPicPr preferRelativeResize="0"/>
          <p:nvPr/>
        </p:nvPicPr>
        <p:blipFill rotWithShape="1">
          <a:blip r:embed="rId3">
            <a:alphaModFix/>
          </a:blip>
          <a:srcRect/>
          <a:stretch/>
        </p:blipFill>
        <p:spPr>
          <a:xfrm>
            <a:off x="10087981" y="5349875"/>
            <a:ext cx="1409366" cy="1372041"/>
          </a:xfrm>
          <a:prstGeom prst="rect">
            <a:avLst/>
          </a:prstGeom>
          <a:noFill/>
          <a:ln>
            <a:noFill/>
          </a:ln>
        </p:spPr>
      </p:pic>
    </p:spTree>
    <p:extLst>
      <p:ext uri="{BB962C8B-B14F-4D97-AF65-F5344CB8AC3E}">
        <p14:creationId xmlns:p14="http://schemas.microsoft.com/office/powerpoint/2010/main" val="2243986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Objetos</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Clr>
                <a:schemeClr val="dk1"/>
              </a:buClr>
              <a:buSzPts val="2400"/>
            </a:pPr>
            <a:r>
              <a:rPr lang="es-CL" sz="3600" dirty="0">
                <a:solidFill>
                  <a:schemeClr val="dk1"/>
                </a:solidFill>
                <a:latin typeface="Arial" panose="020B0604020202020204" pitchFamily="34" charset="0"/>
                <a:cs typeface="Arial" panose="020B0604020202020204" pitchFamily="34" charset="0"/>
              </a:rPr>
              <a:t>Primero, debemos tener un celular con minutos disponibles para llamar.</a:t>
            </a:r>
          </a:p>
          <a:p>
            <a:pPr marL="342900" indent="-342900" algn="just">
              <a:buClr>
                <a:schemeClr val="dk1"/>
              </a:buClr>
              <a:buSzPts val="2400"/>
            </a:pPr>
            <a:endParaRPr lang="es-CL" sz="3600" dirty="0">
              <a:solidFill>
                <a:schemeClr val="dk1"/>
              </a:solidFill>
              <a:latin typeface="Arial" panose="020B0604020202020204" pitchFamily="34" charset="0"/>
              <a:cs typeface="Arial" panose="020B0604020202020204" pitchFamily="34" charset="0"/>
            </a:endParaRPr>
          </a:p>
          <a:p>
            <a:pPr marL="342900" indent="-342900" algn="just">
              <a:buClr>
                <a:schemeClr val="dk1"/>
              </a:buClr>
              <a:buSzPts val="2400"/>
            </a:pPr>
            <a:r>
              <a:rPr lang="es-CL" sz="3600" dirty="0">
                <a:solidFill>
                  <a:schemeClr val="dk1"/>
                </a:solidFill>
                <a:latin typeface="Arial" panose="020B0604020202020204" pitchFamily="34" charset="0"/>
                <a:cs typeface="Arial" panose="020B0604020202020204" pitchFamily="34" charset="0"/>
              </a:rPr>
              <a:t>Las características (o </a:t>
            </a:r>
            <a:r>
              <a:rPr lang="es-CL" sz="3600" b="1" dirty="0">
                <a:solidFill>
                  <a:schemeClr val="accent1">
                    <a:lumMod val="75000"/>
                  </a:schemeClr>
                </a:solidFill>
                <a:latin typeface="Arial" panose="020B0604020202020204" pitchFamily="34" charset="0"/>
                <a:cs typeface="Arial" panose="020B0604020202020204" pitchFamily="34" charset="0"/>
              </a:rPr>
              <a:t>atributos</a:t>
            </a:r>
            <a:r>
              <a:rPr lang="es-CL" sz="3600" dirty="0">
                <a:solidFill>
                  <a:schemeClr val="dk1"/>
                </a:solidFill>
                <a:latin typeface="Arial" panose="020B0604020202020204" pitchFamily="34" charset="0"/>
                <a:cs typeface="Arial" panose="020B0604020202020204" pitchFamily="34" charset="0"/>
              </a:rPr>
              <a:t>) relevantes son: </a:t>
            </a:r>
          </a:p>
          <a:p>
            <a:pPr marL="342900" indent="-342900" algn="just">
              <a:buClr>
                <a:schemeClr val="dk1"/>
              </a:buClr>
              <a:buSzPts val="2400"/>
            </a:pPr>
            <a:r>
              <a:rPr lang="es-CL" sz="3600" dirty="0">
                <a:solidFill>
                  <a:schemeClr val="dk1"/>
                </a:solidFill>
                <a:latin typeface="Arial" panose="020B0604020202020204" pitchFamily="34" charset="0"/>
                <a:cs typeface="Arial" panose="020B0604020202020204" pitchFamily="34" charset="0"/>
              </a:rPr>
              <a:t>pantalla, almacenamiento, batería, entre otras.</a:t>
            </a:r>
          </a:p>
          <a:p>
            <a:pPr marL="342900" indent="-342900" algn="just">
              <a:buClr>
                <a:schemeClr val="dk1"/>
              </a:buClr>
              <a:buSzPts val="2400"/>
            </a:pPr>
            <a:endParaRPr lang="es-CL" sz="3600" dirty="0">
              <a:solidFill>
                <a:schemeClr val="dk1"/>
              </a:solidFill>
              <a:latin typeface="Arial" panose="020B0604020202020204" pitchFamily="34" charset="0"/>
              <a:cs typeface="Arial" panose="020B0604020202020204" pitchFamily="34" charset="0"/>
            </a:endParaRPr>
          </a:p>
          <a:p>
            <a:pPr marL="342900" indent="-342900" algn="just">
              <a:buClr>
                <a:schemeClr val="dk1"/>
              </a:buClr>
              <a:buSzPts val="2400"/>
            </a:pPr>
            <a:r>
              <a:rPr lang="es-CL" sz="3600" dirty="0">
                <a:solidFill>
                  <a:schemeClr val="dk1"/>
                </a:solidFill>
                <a:latin typeface="Arial" panose="020B0604020202020204" pitchFamily="34" charset="0"/>
                <a:cs typeface="Arial" panose="020B0604020202020204" pitchFamily="34" charset="0"/>
              </a:rPr>
              <a:t>Y las acciones (o comportamientos) que se pueden realizar son:  </a:t>
            </a:r>
          </a:p>
          <a:p>
            <a:pPr marL="342900" indent="-342900" algn="just">
              <a:buClr>
                <a:schemeClr val="dk1"/>
              </a:buClr>
              <a:buSzPts val="2400"/>
            </a:pPr>
            <a:r>
              <a:rPr lang="es-CL" sz="3600" dirty="0">
                <a:solidFill>
                  <a:schemeClr val="dk1"/>
                </a:solidFill>
                <a:latin typeface="Arial" panose="020B0604020202020204" pitchFamily="34" charset="0"/>
                <a:cs typeface="Arial" panose="020B0604020202020204" pitchFamily="34" charset="0"/>
              </a:rPr>
              <a:t>llamar, cargar, chatear, navegar, entre otras.</a:t>
            </a:r>
          </a:p>
          <a:p>
            <a:pPr marL="342900" indent="-342900" algn="just">
              <a:buClr>
                <a:schemeClr val="dk1"/>
              </a:buClr>
              <a:buSzPts val="2400"/>
            </a:pPr>
            <a:endParaRPr lang="es-CL" sz="3600" dirty="0">
              <a:solidFill>
                <a:schemeClr val="dk1"/>
              </a:solidFill>
              <a:latin typeface="Arial" panose="020B0604020202020204" pitchFamily="34" charset="0"/>
              <a:cs typeface="Arial" panose="020B0604020202020204" pitchFamily="34" charset="0"/>
            </a:endParaRPr>
          </a:p>
          <a:p>
            <a:pPr marL="342900" indent="-342900" algn="just">
              <a:buClr>
                <a:schemeClr val="dk1"/>
              </a:buClr>
              <a:buSzPts val="2400"/>
            </a:pPr>
            <a:r>
              <a:rPr lang="es-CL" sz="3600" dirty="0">
                <a:solidFill>
                  <a:schemeClr val="dk1"/>
                </a:solidFill>
                <a:latin typeface="Arial" panose="020B0604020202020204" pitchFamily="34" charset="0"/>
                <a:cs typeface="Arial" panose="020B0604020202020204" pitchFamily="34" charset="0"/>
              </a:rPr>
              <a:t>Para realizar la acción de llamar se requiere un </a:t>
            </a:r>
            <a:r>
              <a:rPr lang="es-CL" sz="3600" b="1" dirty="0">
                <a:solidFill>
                  <a:schemeClr val="accent1">
                    <a:lumMod val="75000"/>
                  </a:schemeClr>
                </a:solidFill>
                <a:latin typeface="Arial" panose="020B0604020202020204" pitchFamily="34" charset="0"/>
                <a:cs typeface="Arial" panose="020B0604020202020204" pitchFamily="34" charset="0"/>
              </a:rPr>
              <a:t>método</a:t>
            </a:r>
            <a:r>
              <a:rPr lang="es-CL" sz="3600" dirty="0">
                <a:solidFill>
                  <a:schemeClr val="dk1"/>
                </a:solidFill>
                <a:latin typeface="Arial" panose="020B0604020202020204" pitchFamily="34" charset="0"/>
                <a:cs typeface="Arial" panose="020B0604020202020204" pitchFamily="34" charset="0"/>
              </a:rPr>
              <a:t> (acción o comportamiento). </a:t>
            </a:r>
          </a:p>
          <a:p>
            <a:pPr marL="342900" indent="-342900" algn="just">
              <a:buClr>
                <a:schemeClr val="dk1"/>
              </a:buClr>
              <a:buSzPts val="2400"/>
            </a:pPr>
            <a:endParaRPr lang="es-CL" sz="3600" dirty="0">
              <a:solidFill>
                <a:schemeClr val="dk1"/>
              </a:solidFill>
              <a:latin typeface="Arial" panose="020B0604020202020204" pitchFamily="34" charset="0"/>
              <a:cs typeface="Arial" panose="020B0604020202020204" pitchFamily="34" charset="0"/>
            </a:endParaRPr>
          </a:p>
          <a:p>
            <a:pPr marL="342900" indent="-342900" algn="just">
              <a:buClr>
                <a:schemeClr val="dk1"/>
              </a:buClr>
              <a:buSzPts val="2400"/>
            </a:pPr>
            <a:r>
              <a:rPr lang="es-CL" sz="3600" b="1" dirty="0">
                <a:solidFill>
                  <a:schemeClr val="dk1"/>
                </a:solidFill>
                <a:latin typeface="Arial" panose="020B0604020202020204" pitchFamily="34" charset="0"/>
                <a:cs typeface="Arial" panose="020B0604020202020204" pitchFamily="34" charset="0"/>
              </a:rPr>
              <a:t>Este método considera:</a:t>
            </a:r>
          </a:p>
          <a:p>
            <a:pPr marL="342900" indent="-342900" algn="just">
              <a:buClr>
                <a:schemeClr val="dk1"/>
              </a:buClr>
              <a:buSzPts val="2400"/>
            </a:pPr>
            <a:endParaRPr lang="es-CL" sz="3600" b="1" dirty="0">
              <a:solidFill>
                <a:schemeClr val="dk1"/>
              </a:solidFill>
              <a:latin typeface="Arial" panose="020B0604020202020204" pitchFamily="34" charset="0"/>
              <a:cs typeface="Arial" panose="020B0604020202020204" pitchFamily="34" charset="0"/>
            </a:endParaRPr>
          </a:p>
          <a:p>
            <a:pPr marL="742950" indent="-742950" algn="just">
              <a:buClr>
                <a:schemeClr val="dk1"/>
              </a:buClr>
              <a:buSzPts val="2400"/>
              <a:buFont typeface="+mj-lt"/>
              <a:buAutoNum type="arabicPeriod"/>
            </a:pPr>
            <a:r>
              <a:rPr lang="es-CL" sz="3600" dirty="0">
                <a:solidFill>
                  <a:schemeClr val="dk1"/>
                </a:solidFill>
                <a:latin typeface="Arial" panose="020B0604020202020204" pitchFamily="34" charset="0"/>
                <a:cs typeface="Arial" panose="020B0604020202020204" pitchFamily="34" charset="0"/>
              </a:rPr>
              <a:t>Las instrucciones del programa que se encargan de realizar la tarea. </a:t>
            </a:r>
          </a:p>
          <a:p>
            <a:pPr marL="742950" indent="-742950" algn="just">
              <a:buClr>
                <a:schemeClr val="dk1"/>
              </a:buClr>
              <a:buSzPts val="2400"/>
              <a:buFont typeface="+mj-lt"/>
              <a:buAutoNum type="arabicPeriod"/>
            </a:pPr>
            <a:r>
              <a:rPr lang="es-CL" sz="3600" dirty="0">
                <a:solidFill>
                  <a:schemeClr val="dk1"/>
                </a:solidFill>
                <a:latin typeface="Arial" panose="020B0604020202020204" pitchFamily="34" charset="0"/>
                <a:cs typeface="Arial" panose="020B0604020202020204" pitchFamily="34" charset="0"/>
              </a:rPr>
              <a:t>Oculta al usuario estas instrucciones, el sólo selecciona llamar y el celular lo realiza</a:t>
            </a:r>
            <a:r>
              <a:rPr lang="es-CL" sz="4400" dirty="0">
                <a:solidFill>
                  <a:schemeClr val="dk1"/>
                </a:solidFill>
                <a:latin typeface="Calibri"/>
                <a:cs typeface="Calibri"/>
              </a:rPr>
              <a:t>.</a:t>
            </a:r>
          </a:p>
          <a:p>
            <a:pPr lvl="4"/>
            <a:endParaRPr lang="es-ES_tradnl" sz="1200" dirty="0">
              <a:latin typeface="Calibri" panose="020F0502020204030204" pitchFamily="34" charset="0"/>
              <a:cs typeface="Calibri" panose="020F0502020204030204" pitchFamily="34" charset="0"/>
            </a:endParaRPr>
          </a:p>
        </p:txBody>
      </p:sp>
      <p:pic>
        <p:nvPicPr>
          <p:cNvPr id="3" name="Google Shape;365;p6">
            <a:extLst>
              <a:ext uri="{FF2B5EF4-FFF2-40B4-BE49-F238E27FC236}">
                <a16:creationId xmlns:a16="http://schemas.microsoft.com/office/drawing/2014/main" id="{9D4AA4A5-B1D7-FF9C-E4F9-1B159B58A3A9}"/>
              </a:ext>
            </a:extLst>
          </p:cNvPr>
          <p:cNvPicPr preferRelativeResize="0"/>
          <p:nvPr/>
        </p:nvPicPr>
        <p:blipFill rotWithShape="1">
          <a:blip r:embed="rId2">
            <a:alphaModFix/>
          </a:blip>
          <a:srcRect/>
          <a:stretch/>
        </p:blipFill>
        <p:spPr>
          <a:xfrm>
            <a:off x="15157450" y="2371614"/>
            <a:ext cx="3962400" cy="3886200"/>
          </a:xfrm>
          <a:prstGeom prst="rect">
            <a:avLst/>
          </a:prstGeom>
          <a:noFill/>
          <a:ln>
            <a:noFill/>
          </a:ln>
        </p:spPr>
      </p:pic>
    </p:spTree>
    <p:extLst>
      <p:ext uri="{BB962C8B-B14F-4D97-AF65-F5344CB8AC3E}">
        <p14:creationId xmlns:p14="http://schemas.microsoft.com/office/powerpoint/2010/main" val="1612668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025BEF-C6CB-D142-BFA0-F95C5E30AC13}"/>
              </a:ext>
            </a:extLst>
          </p:cNvPr>
          <p:cNvSpPr>
            <a:spLocks noGrp="1"/>
          </p:cNvSpPr>
          <p:nvPr>
            <p:ph type="title"/>
          </p:nvPr>
        </p:nvSpPr>
        <p:spPr>
          <a:xfrm>
            <a:off x="8147050" y="7712075"/>
            <a:ext cx="8305800" cy="738664"/>
          </a:xfrm>
        </p:spPr>
        <p:txBody>
          <a:bodyPr/>
          <a:lstStyle/>
          <a:p>
            <a:pPr algn="r"/>
            <a:r>
              <a:rPr lang="es-CL" sz="4800" dirty="0"/>
              <a:t>TÍTULO</a:t>
            </a:r>
          </a:p>
        </p:txBody>
      </p:sp>
      <p:sp>
        <p:nvSpPr>
          <p:cNvPr id="3" name="Título 1">
            <a:extLst>
              <a:ext uri="{FF2B5EF4-FFF2-40B4-BE49-F238E27FC236}">
                <a16:creationId xmlns:a16="http://schemas.microsoft.com/office/drawing/2014/main" id="{94FE4634-98DF-A44A-92BF-86BBAE37A404}"/>
              </a:ext>
            </a:extLst>
          </p:cNvPr>
          <p:cNvSpPr txBox="1">
            <a:spLocks/>
          </p:cNvSpPr>
          <p:nvPr/>
        </p:nvSpPr>
        <p:spPr>
          <a:xfrm>
            <a:off x="8159750" y="6250622"/>
            <a:ext cx="1905000"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9600" dirty="0">
                <a:solidFill>
                  <a:srgbClr val="257CE1"/>
                </a:solidFill>
                <a:latin typeface="Arial Black" panose="020B0604020202020204" pitchFamily="34" charset="0"/>
                <a:cs typeface="Arial Black" panose="020B0604020202020204" pitchFamily="34" charset="0"/>
              </a:rPr>
              <a:t>02</a:t>
            </a:r>
          </a:p>
        </p:txBody>
      </p:sp>
      <p:sp>
        <p:nvSpPr>
          <p:cNvPr id="4" name="Título 1">
            <a:extLst>
              <a:ext uri="{FF2B5EF4-FFF2-40B4-BE49-F238E27FC236}">
                <a16:creationId xmlns:a16="http://schemas.microsoft.com/office/drawing/2014/main" id="{8B7ACE31-74A9-95B3-1599-372FB822D0E6}"/>
              </a:ext>
            </a:extLst>
          </p:cNvPr>
          <p:cNvSpPr txBox="1">
            <a:spLocks/>
          </p:cNvSpPr>
          <p:nvPr/>
        </p:nvSpPr>
        <p:spPr>
          <a:xfrm>
            <a:off x="1517650" y="7712075"/>
            <a:ext cx="8305800" cy="738664"/>
          </a:xfrm>
          <a:prstGeom prst="rect">
            <a:avLst/>
          </a:prstGeom>
        </p:spPr>
        <p:txBody>
          <a:bodyPr wrap="square" lIns="0" tIns="0" rIns="0" bIns="0">
            <a:spAutoFit/>
          </a:bodyPr>
          <a:lstStyle>
            <a:lvl1pPr algn="l">
              <a:defRPr sz="5000" b="1" i="0">
                <a:solidFill>
                  <a:srgbClr val="257CE1"/>
                </a:solidFill>
                <a:latin typeface="Arial"/>
                <a:ea typeface="+mj-ea"/>
                <a:cs typeface="Arial"/>
              </a:defRPr>
            </a:lvl1pPr>
          </a:lstStyle>
          <a:p>
            <a:pPr algn="r"/>
            <a:r>
              <a:rPr lang="es-CL" sz="4800" dirty="0"/>
              <a:t>CLASES Y OBJETOS</a:t>
            </a:r>
          </a:p>
        </p:txBody>
      </p:sp>
    </p:spTree>
    <p:extLst>
      <p:ext uri="{BB962C8B-B14F-4D97-AF65-F5344CB8AC3E}">
        <p14:creationId xmlns:p14="http://schemas.microsoft.com/office/powerpoint/2010/main" val="2257653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Clases y Objetos</a:t>
            </a:r>
          </a:p>
        </p:txBody>
      </p:sp>
      <p:sp>
        <p:nvSpPr>
          <p:cNvPr id="5" name="Marcador de texto 3">
            <a:extLst>
              <a:ext uri="{FF2B5EF4-FFF2-40B4-BE49-F238E27FC236}">
                <a16:creationId xmlns:a16="http://schemas.microsoft.com/office/drawing/2014/main" id="{96B2B5F8-1266-F9D8-8342-1A8CBAA081BD}"/>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12700" lvl="0" indent="-12700" algn="just" rtl="0">
              <a:spcBef>
                <a:spcPts val="0"/>
              </a:spcBef>
              <a:spcAft>
                <a:spcPts val="0"/>
              </a:spcAft>
              <a:buClr>
                <a:schemeClr val="dk1"/>
              </a:buClr>
              <a:buSzPts val="2400"/>
              <a:buFont typeface="Calibri"/>
              <a:buNone/>
            </a:pPr>
            <a:r>
              <a:rPr lang="es-MX" sz="3600" dirty="0">
                <a:solidFill>
                  <a:srgbClr val="0F243E"/>
                </a:solidFill>
                <a:latin typeface="Arial" panose="020B0604020202020204" pitchFamily="34" charset="0"/>
                <a:cs typeface="Arial" panose="020B0604020202020204" pitchFamily="34" charset="0"/>
              </a:rPr>
              <a:t>Cada objeto es único.</a:t>
            </a:r>
          </a:p>
          <a:p>
            <a:pPr marL="0" lvl="0" indent="0" algn="just" rtl="0">
              <a:spcBef>
                <a:spcPts val="480"/>
              </a:spcBef>
              <a:spcAft>
                <a:spcPts val="0"/>
              </a:spcAft>
              <a:buClr>
                <a:schemeClr val="dk1"/>
              </a:buClr>
              <a:buSzPts val="2400"/>
              <a:buNone/>
            </a:pPr>
            <a:endParaRPr lang="es-MX" sz="4400" dirty="0">
              <a:solidFill>
                <a:srgbClr val="0F243E"/>
              </a:solidFill>
            </a:endParaRPr>
          </a:p>
          <a:p>
            <a:pPr marL="342900" lvl="0" indent="-190500" algn="just" rtl="0">
              <a:spcBef>
                <a:spcPts val="480"/>
              </a:spcBef>
              <a:spcAft>
                <a:spcPts val="0"/>
              </a:spcAft>
              <a:buClr>
                <a:schemeClr val="dk1"/>
              </a:buClr>
              <a:buSzPts val="2400"/>
              <a:buFont typeface="Arial"/>
              <a:buNone/>
            </a:pPr>
            <a:endParaRPr lang="es-MX" sz="4400" dirty="0">
              <a:solidFill>
                <a:srgbClr val="0F243E"/>
              </a:solidFill>
            </a:endParaRPr>
          </a:p>
          <a:p>
            <a:pPr marL="0" lvl="0" indent="0" algn="just" rtl="0">
              <a:spcBef>
                <a:spcPts val="480"/>
              </a:spcBef>
              <a:spcAft>
                <a:spcPts val="0"/>
              </a:spcAft>
              <a:buClr>
                <a:schemeClr val="dk1"/>
              </a:buClr>
              <a:buSzPts val="2400"/>
              <a:buNone/>
            </a:pPr>
            <a:endParaRPr lang="es-MX" sz="4400" dirty="0">
              <a:solidFill>
                <a:srgbClr val="0F243E"/>
              </a:solidFill>
            </a:endParaRPr>
          </a:p>
          <a:p>
            <a:pPr marL="0" lvl="0" indent="0" algn="just" rtl="0">
              <a:spcBef>
                <a:spcPts val="480"/>
              </a:spcBef>
              <a:spcAft>
                <a:spcPts val="0"/>
              </a:spcAft>
              <a:buClr>
                <a:srgbClr val="0F243E"/>
              </a:buClr>
              <a:buSzPts val="2400"/>
              <a:buNone/>
            </a:pPr>
            <a:r>
              <a:rPr lang="es-MX" sz="4400" dirty="0">
                <a:solidFill>
                  <a:srgbClr val="0F243E"/>
                </a:solidFill>
              </a:rPr>
              <a:t>                     </a:t>
            </a:r>
          </a:p>
          <a:p>
            <a:pPr marL="0" lvl="0" indent="0" algn="just" rtl="0">
              <a:spcBef>
                <a:spcPts val="480"/>
              </a:spcBef>
              <a:spcAft>
                <a:spcPts val="0"/>
              </a:spcAft>
              <a:buClr>
                <a:srgbClr val="0F243E"/>
              </a:buClr>
              <a:buSzPts val="2400"/>
              <a:buNone/>
            </a:pPr>
            <a:r>
              <a:rPr lang="es-MX" sz="5400" dirty="0">
                <a:solidFill>
                  <a:srgbClr val="0F243E"/>
                </a:solidFill>
              </a:rPr>
              <a:t>                       </a:t>
            </a:r>
            <a:r>
              <a:rPr lang="es-MX" sz="4400" dirty="0">
                <a:solidFill>
                  <a:srgbClr val="0F243E"/>
                </a:solidFill>
              </a:rPr>
              <a:t> celular1        celular2        celular3        celular4</a:t>
            </a:r>
            <a:endParaRPr lang="es-MX" sz="5400" dirty="0"/>
          </a:p>
          <a:p>
            <a:pPr marL="0" lvl="0" indent="0" algn="just" rtl="0">
              <a:spcBef>
                <a:spcPts val="480"/>
              </a:spcBef>
              <a:spcAft>
                <a:spcPts val="0"/>
              </a:spcAft>
              <a:buClr>
                <a:schemeClr val="dk1"/>
              </a:buClr>
              <a:buSzPts val="2400"/>
              <a:buNone/>
            </a:pPr>
            <a:endParaRPr lang="es-MX" sz="4400" dirty="0">
              <a:solidFill>
                <a:srgbClr val="0F243E"/>
              </a:solidFill>
            </a:endParaRPr>
          </a:p>
          <a:p>
            <a:pPr marL="0" lvl="0" indent="0" algn="just" rtl="0">
              <a:spcBef>
                <a:spcPts val="480"/>
              </a:spcBef>
              <a:spcAft>
                <a:spcPts val="0"/>
              </a:spcAft>
              <a:buClr>
                <a:srgbClr val="0F243E"/>
              </a:buClr>
              <a:buSzPts val="2400"/>
              <a:buNone/>
            </a:pPr>
            <a:r>
              <a:rPr lang="es-MX" sz="4400" dirty="0">
                <a:solidFill>
                  <a:srgbClr val="0F243E"/>
                </a:solidFill>
              </a:rPr>
              <a:t>				</a:t>
            </a:r>
            <a:r>
              <a:rPr lang="es-MX" sz="5400" dirty="0">
                <a:solidFill>
                  <a:srgbClr val="0F243E"/>
                </a:solidFill>
              </a:rPr>
              <a:t>  </a:t>
            </a:r>
          </a:p>
          <a:p>
            <a:pPr marL="0" lvl="0" indent="0" algn="ctr" rtl="0">
              <a:spcBef>
                <a:spcPts val="480"/>
              </a:spcBef>
              <a:spcAft>
                <a:spcPts val="0"/>
              </a:spcAft>
              <a:buClr>
                <a:srgbClr val="0F243E"/>
              </a:buClr>
              <a:buSzPts val="2400"/>
              <a:buNone/>
            </a:pPr>
            <a:endParaRPr lang="es-MX" sz="4400" b="1" dirty="0">
              <a:solidFill>
                <a:srgbClr val="0070C0"/>
              </a:solidFill>
            </a:endParaRPr>
          </a:p>
          <a:p>
            <a:pPr marL="0" lvl="0" indent="0" algn="ctr" rtl="0">
              <a:spcBef>
                <a:spcPts val="480"/>
              </a:spcBef>
              <a:spcAft>
                <a:spcPts val="0"/>
              </a:spcAft>
              <a:buClr>
                <a:srgbClr val="0F243E"/>
              </a:buClr>
              <a:buSzPts val="2400"/>
              <a:buNone/>
            </a:pPr>
            <a:r>
              <a:rPr lang="es-MX" sz="4400" b="1" dirty="0">
                <a:solidFill>
                  <a:srgbClr val="0070C0"/>
                </a:solidFill>
              </a:rPr>
              <a:t>Celular</a:t>
            </a:r>
            <a:endParaRPr lang="es-MX" sz="5400" b="1" dirty="0">
              <a:solidFill>
                <a:srgbClr val="0070C0"/>
              </a:solidFill>
            </a:endParaRPr>
          </a:p>
          <a:p>
            <a:pPr marL="0" lvl="0" indent="0" algn="just" rtl="0">
              <a:spcBef>
                <a:spcPts val="480"/>
              </a:spcBef>
              <a:spcAft>
                <a:spcPts val="0"/>
              </a:spcAft>
              <a:buClr>
                <a:srgbClr val="0F243E"/>
              </a:buClr>
              <a:buSzPts val="2400"/>
              <a:buNone/>
            </a:pPr>
            <a:r>
              <a:rPr lang="es-MX" sz="4400" dirty="0">
                <a:solidFill>
                  <a:schemeClr val="accent5">
                    <a:lumMod val="75000"/>
                  </a:schemeClr>
                </a:solidFill>
              </a:rPr>
              <a:t>Todo estos objetos se pueden representar por una plantilla (molde) a la cual llamaremos </a:t>
            </a:r>
            <a:r>
              <a:rPr lang="es-MX" sz="4400" b="1" dirty="0">
                <a:solidFill>
                  <a:schemeClr val="accent5">
                    <a:lumMod val="75000"/>
                  </a:schemeClr>
                </a:solidFill>
              </a:rPr>
              <a:t>Clase</a:t>
            </a:r>
            <a:r>
              <a:rPr lang="es-MX" sz="4400" dirty="0">
                <a:solidFill>
                  <a:schemeClr val="accent5">
                    <a:lumMod val="75000"/>
                  </a:schemeClr>
                </a:solidFill>
              </a:rPr>
              <a:t>.</a:t>
            </a:r>
            <a:endParaRPr lang="es-MX" sz="5400" dirty="0">
              <a:solidFill>
                <a:schemeClr val="accent5">
                  <a:lumMod val="75000"/>
                </a:schemeClr>
              </a:solidFill>
            </a:endParaRPr>
          </a:p>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pic>
        <p:nvPicPr>
          <p:cNvPr id="12" name="Google Shape;375;p7">
            <a:extLst>
              <a:ext uri="{FF2B5EF4-FFF2-40B4-BE49-F238E27FC236}">
                <a16:creationId xmlns:a16="http://schemas.microsoft.com/office/drawing/2014/main" id="{7EA31985-023B-1A4F-1FD8-5CC10A150A51}"/>
              </a:ext>
            </a:extLst>
          </p:cNvPr>
          <p:cNvPicPr preferRelativeResize="0"/>
          <p:nvPr/>
        </p:nvPicPr>
        <p:blipFill rotWithShape="1">
          <a:blip r:embed="rId2">
            <a:alphaModFix/>
          </a:blip>
          <a:srcRect/>
          <a:stretch/>
        </p:blipFill>
        <p:spPr>
          <a:xfrm>
            <a:off x="4032250" y="2672375"/>
            <a:ext cx="2290600" cy="2960075"/>
          </a:xfrm>
          <a:prstGeom prst="rect">
            <a:avLst/>
          </a:prstGeom>
          <a:noFill/>
          <a:ln>
            <a:noFill/>
          </a:ln>
        </p:spPr>
      </p:pic>
      <p:pic>
        <p:nvPicPr>
          <p:cNvPr id="13" name="Google Shape;376;p7">
            <a:extLst>
              <a:ext uri="{FF2B5EF4-FFF2-40B4-BE49-F238E27FC236}">
                <a16:creationId xmlns:a16="http://schemas.microsoft.com/office/drawing/2014/main" id="{A9DEE077-0120-255C-7EEA-1CDF10C6E32E}"/>
              </a:ext>
            </a:extLst>
          </p:cNvPr>
          <p:cNvPicPr preferRelativeResize="0"/>
          <p:nvPr/>
        </p:nvPicPr>
        <p:blipFill rotWithShape="1">
          <a:blip r:embed="rId3">
            <a:alphaModFix/>
          </a:blip>
          <a:srcRect/>
          <a:stretch/>
        </p:blipFill>
        <p:spPr>
          <a:xfrm>
            <a:off x="6770850" y="2650151"/>
            <a:ext cx="2290600" cy="2982299"/>
          </a:xfrm>
          <a:prstGeom prst="rect">
            <a:avLst/>
          </a:prstGeom>
          <a:noFill/>
          <a:ln>
            <a:noFill/>
          </a:ln>
        </p:spPr>
      </p:pic>
      <p:pic>
        <p:nvPicPr>
          <p:cNvPr id="14" name="Google Shape;377;p7">
            <a:extLst>
              <a:ext uri="{FF2B5EF4-FFF2-40B4-BE49-F238E27FC236}">
                <a16:creationId xmlns:a16="http://schemas.microsoft.com/office/drawing/2014/main" id="{86AD52F8-97BA-1133-A54A-919DA14FDA9D}"/>
              </a:ext>
            </a:extLst>
          </p:cNvPr>
          <p:cNvPicPr preferRelativeResize="0"/>
          <p:nvPr/>
        </p:nvPicPr>
        <p:blipFill rotWithShape="1">
          <a:blip r:embed="rId4">
            <a:alphaModFix/>
          </a:blip>
          <a:srcRect/>
          <a:stretch/>
        </p:blipFill>
        <p:spPr>
          <a:xfrm>
            <a:off x="9666450" y="2672375"/>
            <a:ext cx="2290600" cy="2982299"/>
          </a:xfrm>
          <a:prstGeom prst="rect">
            <a:avLst/>
          </a:prstGeom>
          <a:noFill/>
          <a:ln>
            <a:noFill/>
          </a:ln>
        </p:spPr>
      </p:pic>
      <p:pic>
        <p:nvPicPr>
          <p:cNvPr id="15" name="Google Shape;378;p7">
            <a:extLst>
              <a:ext uri="{FF2B5EF4-FFF2-40B4-BE49-F238E27FC236}">
                <a16:creationId xmlns:a16="http://schemas.microsoft.com/office/drawing/2014/main" id="{69103042-7051-3C72-53B1-F7ACD8983493}"/>
              </a:ext>
            </a:extLst>
          </p:cNvPr>
          <p:cNvPicPr preferRelativeResize="0"/>
          <p:nvPr/>
        </p:nvPicPr>
        <p:blipFill rotWithShape="1">
          <a:blip r:embed="rId5">
            <a:alphaModFix/>
          </a:blip>
          <a:srcRect/>
          <a:stretch/>
        </p:blipFill>
        <p:spPr>
          <a:xfrm>
            <a:off x="12485850" y="2650151"/>
            <a:ext cx="2290600" cy="3004523"/>
          </a:xfrm>
          <a:prstGeom prst="rect">
            <a:avLst/>
          </a:prstGeom>
          <a:noFill/>
          <a:ln>
            <a:noFill/>
          </a:ln>
        </p:spPr>
      </p:pic>
      <p:cxnSp>
        <p:nvCxnSpPr>
          <p:cNvPr id="16" name="Google Shape;380;p7">
            <a:extLst>
              <a:ext uri="{FF2B5EF4-FFF2-40B4-BE49-F238E27FC236}">
                <a16:creationId xmlns:a16="http://schemas.microsoft.com/office/drawing/2014/main" id="{8FFB0CCD-BFB7-D49A-EBE4-D93CDD7575AA}"/>
              </a:ext>
            </a:extLst>
          </p:cNvPr>
          <p:cNvCxnSpPr>
            <a:cxnSpLocks/>
          </p:cNvCxnSpPr>
          <p:nvPr/>
        </p:nvCxnSpPr>
        <p:spPr>
          <a:xfrm>
            <a:off x="5545610" y="6415066"/>
            <a:ext cx="3515840" cy="1678009"/>
          </a:xfrm>
          <a:prstGeom prst="straightConnector1">
            <a:avLst/>
          </a:prstGeom>
          <a:noFill/>
          <a:ln w="76200" cap="flat" cmpd="sng">
            <a:solidFill>
              <a:srgbClr val="FF0000"/>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18" name="Google Shape;380;p7">
            <a:extLst>
              <a:ext uri="{FF2B5EF4-FFF2-40B4-BE49-F238E27FC236}">
                <a16:creationId xmlns:a16="http://schemas.microsoft.com/office/drawing/2014/main" id="{565C4AB2-FE71-3F5A-2D63-CF189F1A9CD9}"/>
              </a:ext>
            </a:extLst>
          </p:cNvPr>
          <p:cNvCxnSpPr>
            <a:cxnSpLocks/>
          </p:cNvCxnSpPr>
          <p:nvPr/>
        </p:nvCxnSpPr>
        <p:spPr>
          <a:xfrm>
            <a:off x="8375650" y="6361727"/>
            <a:ext cx="914400" cy="969348"/>
          </a:xfrm>
          <a:prstGeom prst="straightConnector1">
            <a:avLst/>
          </a:prstGeom>
          <a:noFill/>
          <a:ln w="76200" cap="flat" cmpd="sng">
            <a:solidFill>
              <a:srgbClr val="FF0000"/>
            </a:solidFill>
            <a:prstDash val="solid"/>
            <a:round/>
            <a:headEnd type="none" w="sm" len="sm"/>
            <a:tailEnd type="triangle" w="med" len="med"/>
          </a:ln>
          <a:effectLst>
            <a:outerShdw blurRad="40000" dist="20000" dir="5400000" rotWithShape="0">
              <a:srgbClr val="000000">
                <a:alpha val="37647"/>
              </a:srgbClr>
            </a:outerShdw>
          </a:effectLst>
        </p:spPr>
      </p:cxnSp>
      <p:pic>
        <p:nvPicPr>
          <p:cNvPr id="23" name="Imagen 22">
            <a:extLst>
              <a:ext uri="{FF2B5EF4-FFF2-40B4-BE49-F238E27FC236}">
                <a16:creationId xmlns:a16="http://schemas.microsoft.com/office/drawing/2014/main" id="{9E4DCADA-40E9-5308-7466-AE7E0E815C5A}"/>
              </a:ext>
            </a:extLst>
          </p:cNvPr>
          <p:cNvPicPr>
            <a:picLocks noChangeAspect="1"/>
          </p:cNvPicPr>
          <p:nvPr/>
        </p:nvPicPr>
        <p:blipFill>
          <a:blip r:embed="rId6"/>
          <a:stretch>
            <a:fillRect/>
          </a:stretch>
        </p:blipFill>
        <p:spPr>
          <a:xfrm>
            <a:off x="9474082" y="6512639"/>
            <a:ext cx="1155936" cy="2384117"/>
          </a:xfrm>
          <a:prstGeom prst="rect">
            <a:avLst/>
          </a:prstGeom>
        </p:spPr>
      </p:pic>
      <p:cxnSp>
        <p:nvCxnSpPr>
          <p:cNvPr id="26" name="Google Shape;380;p7">
            <a:extLst>
              <a:ext uri="{FF2B5EF4-FFF2-40B4-BE49-F238E27FC236}">
                <a16:creationId xmlns:a16="http://schemas.microsoft.com/office/drawing/2014/main" id="{99E524E4-757C-4B36-3A7B-25A9417171B1}"/>
              </a:ext>
            </a:extLst>
          </p:cNvPr>
          <p:cNvCxnSpPr>
            <a:cxnSpLocks/>
          </p:cNvCxnSpPr>
          <p:nvPr/>
        </p:nvCxnSpPr>
        <p:spPr>
          <a:xfrm flipH="1">
            <a:off x="10889674" y="6361727"/>
            <a:ext cx="468154" cy="1084795"/>
          </a:xfrm>
          <a:prstGeom prst="straightConnector1">
            <a:avLst/>
          </a:prstGeom>
          <a:noFill/>
          <a:ln w="76200" cap="flat" cmpd="sng">
            <a:solidFill>
              <a:srgbClr val="FF0000"/>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27" name="Google Shape;380;p7">
            <a:extLst>
              <a:ext uri="{FF2B5EF4-FFF2-40B4-BE49-F238E27FC236}">
                <a16:creationId xmlns:a16="http://schemas.microsoft.com/office/drawing/2014/main" id="{8F800F8E-2415-F3BA-7A3F-57F87BC9F0AE}"/>
              </a:ext>
            </a:extLst>
          </p:cNvPr>
          <p:cNvCxnSpPr>
            <a:cxnSpLocks/>
          </p:cNvCxnSpPr>
          <p:nvPr/>
        </p:nvCxnSpPr>
        <p:spPr>
          <a:xfrm flipH="1">
            <a:off x="11042650" y="6361727"/>
            <a:ext cx="2808760" cy="1883748"/>
          </a:xfrm>
          <a:prstGeom prst="straightConnector1">
            <a:avLst/>
          </a:prstGeom>
          <a:noFill/>
          <a:ln w="76200" cap="flat" cmpd="sng">
            <a:solidFill>
              <a:srgbClr val="FF0000"/>
            </a:solidFill>
            <a:prstDash val="solid"/>
            <a:round/>
            <a:headEnd type="none" w="sm" len="sm"/>
            <a:tailEnd type="triangle" w="med" len="med"/>
          </a:ln>
          <a:effectLst>
            <a:outerShdw blurRad="40000" dist="20000" dir="5400000" rotWithShape="0">
              <a:srgbClr val="000000">
                <a:alpha val="37647"/>
              </a:srgbClr>
            </a:outerShdw>
          </a:effectLst>
        </p:spPr>
      </p:cxnSp>
    </p:spTree>
    <p:extLst>
      <p:ext uri="{BB962C8B-B14F-4D97-AF65-F5344CB8AC3E}">
        <p14:creationId xmlns:p14="http://schemas.microsoft.com/office/powerpoint/2010/main" val="1054927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Clases y Objetos</a:t>
            </a:r>
          </a:p>
        </p:txBody>
      </p:sp>
      <p:sp>
        <p:nvSpPr>
          <p:cNvPr id="5" name="Marcador de texto 3">
            <a:extLst>
              <a:ext uri="{FF2B5EF4-FFF2-40B4-BE49-F238E27FC236}">
                <a16:creationId xmlns:a16="http://schemas.microsoft.com/office/drawing/2014/main" id="{96B2B5F8-1266-F9D8-8342-1A8CBAA081BD}"/>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lvl="0" indent="0" algn="just">
              <a:spcBef>
                <a:spcPts val="0"/>
              </a:spcBef>
              <a:buClr>
                <a:srgbClr val="0F243E"/>
              </a:buClr>
              <a:buSzPts val="2400"/>
              <a:buNone/>
            </a:pPr>
            <a:r>
              <a:rPr lang="es-CL" sz="5400" dirty="0">
                <a:solidFill>
                  <a:schemeClr val="tx1"/>
                </a:solidFill>
                <a:latin typeface="Arial" panose="020B0604020202020204" pitchFamily="34" charset="0"/>
                <a:cs typeface="Arial" panose="020B0604020202020204" pitchFamily="34" charset="0"/>
              </a:rPr>
              <a:t>En nuestra analogía:</a:t>
            </a:r>
          </a:p>
          <a:p>
            <a:pPr marL="342900" lvl="0" indent="-342900" algn="just">
              <a:spcBef>
                <a:spcPts val="0"/>
              </a:spcBef>
              <a:buClr>
                <a:srgbClr val="0F243E"/>
              </a:buClr>
              <a:buSzPts val="2400"/>
              <a:buFont typeface="Arial" panose="020B0604020202020204" pitchFamily="34" charset="0"/>
              <a:buChar char="•"/>
            </a:pPr>
            <a:r>
              <a:rPr lang="es-CL" sz="5400" dirty="0">
                <a:solidFill>
                  <a:schemeClr val="tx1"/>
                </a:solidFill>
                <a:latin typeface="Arial" panose="020B0604020202020204" pitchFamily="34" charset="0"/>
                <a:cs typeface="Arial" panose="020B0604020202020204" pitchFamily="34" charset="0"/>
              </a:rPr>
              <a:t>La </a:t>
            </a:r>
            <a:r>
              <a:rPr lang="es-CL" sz="5400" b="1" dirty="0">
                <a:solidFill>
                  <a:schemeClr val="tx1"/>
                </a:solidFill>
                <a:latin typeface="Arial" panose="020B0604020202020204" pitchFamily="34" charset="0"/>
                <a:cs typeface="Arial" panose="020B0604020202020204" pitchFamily="34" charset="0"/>
              </a:rPr>
              <a:t>clase</a:t>
            </a:r>
            <a:r>
              <a:rPr lang="es-CL" sz="5400" dirty="0">
                <a:solidFill>
                  <a:schemeClr val="tx1"/>
                </a:solidFill>
                <a:latin typeface="Arial" panose="020B0604020202020204" pitchFamily="34" charset="0"/>
                <a:cs typeface="Arial" panose="020B0604020202020204" pitchFamily="34" charset="0"/>
              </a:rPr>
              <a:t> sería </a:t>
            </a:r>
            <a:r>
              <a:rPr lang="es-CL" sz="5400" b="1" dirty="0">
                <a:solidFill>
                  <a:srgbClr val="0070C0"/>
                </a:solidFill>
                <a:latin typeface="Arial" panose="020B0604020202020204" pitchFamily="34" charset="0"/>
                <a:cs typeface="Arial" panose="020B0604020202020204" pitchFamily="34" charset="0"/>
              </a:rPr>
              <a:t>Celular</a:t>
            </a:r>
          </a:p>
          <a:p>
            <a:pPr marL="342900" lvl="0" indent="-342900" algn="just">
              <a:spcBef>
                <a:spcPts val="0"/>
              </a:spcBef>
              <a:buClr>
                <a:srgbClr val="0F243E"/>
              </a:buClr>
              <a:buSzPts val="2400"/>
              <a:buFont typeface="Arial" panose="020B0604020202020204" pitchFamily="34" charset="0"/>
              <a:buChar char="•"/>
            </a:pPr>
            <a:r>
              <a:rPr lang="es-CL" sz="5400" dirty="0">
                <a:solidFill>
                  <a:schemeClr val="tx1"/>
                </a:solidFill>
                <a:latin typeface="Arial" panose="020B0604020202020204" pitchFamily="34" charset="0"/>
                <a:cs typeface="Arial" panose="020B0604020202020204" pitchFamily="34" charset="0"/>
              </a:rPr>
              <a:t>Los </a:t>
            </a:r>
            <a:r>
              <a:rPr lang="es-CL" sz="5400" b="1" dirty="0">
                <a:solidFill>
                  <a:schemeClr val="tx1"/>
                </a:solidFill>
                <a:latin typeface="Arial" panose="020B0604020202020204" pitchFamily="34" charset="0"/>
                <a:cs typeface="Arial" panose="020B0604020202020204" pitchFamily="34" charset="0"/>
              </a:rPr>
              <a:t>objetos</a:t>
            </a:r>
            <a:r>
              <a:rPr lang="es-CL" sz="5400" dirty="0">
                <a:solidFill>
                  <a:schemeClr val="tx1"/>
                </a:solidFill>
                <a:latin typeface="Arial" panose="020B0604020202020204" pitchFamily="34" charset="0"/>
                <a:cs typeface="Arial" panose="020B0604020202020204" pitchFamily="34" charset="0"/>
              </a:rPr>
              <a:t> serían </a:t>
            </a:r>
            <a:r>
              <a:rPr lang="es-CL" sz="5400" b="1" dirty="0">
                <a:solidFill>
                  <a:srgbClr val="0070C0"/>
                </a:solidFill>
                <a:latin typeface="Arial" panose="020B0604020202020204" pitchFamily="34" charset="0"/>
                <a:cs typeface="Arial" panose="020B0604020202020204" pitchFamily="34" charset="0"/>
              </a:rPr>
              <a:t>celular1</a:t>
            </a:r>
            <a:r>
              <a:rPr lang="es-CL" sz="5400" b="1" dirty="0">
                <a:solidFill>
                  <a:srgbClr val="0F243E"/>
                </a:solidFill>
                <a:latin typeface="Arial" panose="020B0604020202020204" pitchFamily="34" charset="0"/>
                <a:cs typeface="Arial" panose="020B0604020202020204" pitchFamily="34" charset="0"/>
              </a:rPr>
              <a:t>, </a:t>
            </a:r>
            <a:r>
              <a:rPr lang="es-CL" sz="5400" b="1" dirty="0">
                <a:solidFill>
                  <a:srgbClr val="0070C0"/>
                </a:solidFill>
                <a:latin typeface="Arial" panose="020B0604020202020204" pitchFamily="34" charset="0"/>
                <a:cs typeface="Arial" panose="020B0604020202020204" pitchFamily="34" charset="0"/>
              </a:rPr>
              <a:t>celular2</a:t>
            </a:r>
            <a:r>
              <a:rPr lang="es-CL" sz="5400" b="1" dirty="0">
                <a:solidFill>
                  <a:srgbClr val="0F243E"/>
                </a:solidFill>
                <a:latin typeface="Arial" panose="020B0604020202020204" pitchFamily="34" charset="0"/>
                <a:cs typeface="Arial" panose="020B0604020202020204" pitchFamily="34" charset="0"/>
              </a:rPr>
              <a:t>, </a:t>
            </a:r>
            <a:r>
              <a:rPr lang="es-CL" sz="5400" b="1" dirty="0">
                <a:solidFill>
                  <a:srgbClr val="0070C0"/>
                </a:solidFill>
                <a:latin typeface="Arial" panose="020B0604020202020204" pitchFamily="34" charset="0"/>
                <a:cs typeface="Arial" panose="020B0604020202020204" pitchFamily="34" charset="0"/>
              </a:rPr>
              <a:t>celular3</a:t>
            </a:r>
            <a:r>
              <a:rPr lang="es-CL" sz="5400" dirty="0">
                <a:solidFill>
                  <a:srgbClr val="0F243E"/>
                </a:solidFill>
                <a:latin typeface="Arial" panose="020B0604020202020204" pitchFamily="34" charset="0"/>
                <a:cs typeface="Arial" panose="020B0604020202020204" pitchFamily="34" charset="0"/>
              </a:rPr>
              <a:t> y </a:t>
            </a:r>
            <a:r>
              <a:rPr lang="es-CL" sz="5400" b="1" dirty="0">
                <a:solidFill>
                  <a:srgbClr val="0070C0"/>
                </a:solidFill>
                <a:latin typeface="Arial" panose="020B0604020202020204" pitchFamily="34" charset="0"/>
                <a:cs typeface="Arial" panose="020B0604020202020204" pitchFamily="34" charset="0"/>
              </a:rPr>
              <a:t>celular4</a:t>
            </a:r>
            <a:r>
              <a:rPr lang="es-CL" sz="5400" dirty="0">
                <a:solidFill>
                  <a:srgbClr val="0F243E"/>
                </a:solidFill>
                <a:latin typeface="Arial" panose="020B0604020202020204" pitchFamily="34" charset="0"/>
                <a:cs typeface="Arial" panose="020B0604020202020204" pitchFamily="34" charset="0"/>
              </a:rPr>
              <a:t>.</a:t>
            </a:r>
            <a:endParaRPr lang="es-CL" sz="5400" dirty="0">
              <a:latin typeface="Arial" panose="020B0604020202020204" pitchFamily="34" charset="0"/>
              <a:cs typeface="Arial" panose="020B0604020202020204" pitchFamily="34" charset="0"/>
            </a:endParaRPr>
          </a:p>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pic>
        <p:nvPicPr>
          <p:cNvPr id="3" name="Google Shape;393;p8">
            <a:extLst>
              <a:ext uri="{FF2B5EF4-FFF2-40B4-BE49-F238E27FC236}">
                <a16:creationId xmlns:a16="http://schemas.microsoft.com/office/drawing/2014/main" id="{A8940F83-CA8A-444B-E07B-470C9160A6D9}"/>
              </a:ext>
            </a:extLst>
          </p:cNvPr>
          <p:cNvPicPr preferRelativeResize="0"/>
          <p:nvPr/>
        </p:nvPicPr>
        <p:blipFill rotWithShape="1">
          <a:blip r:embed="rId2">
            <a:alphaModFix/>
          </a:blip>
          <a:srcRect/>
          <a:stretch/>
        </p:blipFill>
        <p:spPr>
          <a:xfrm>
            <a:off x="2440940" y="5998327"/>
            <a:ext cx="14249400" cy="4304548"/>
          </a:xfrm>
          <a:prstGeom prst="rect">
            <a:avLst/>
          </a:prstGeom>
          <a:noFill/>
          <a:ln>
            <a:noFill/>
          </a:ln>
        </p:spPr>
      </p:pic>
      <p:sp>
        <p:nvSpPr>
          <p:cNvPr id="4" name="Google Shape;394;p8">
            <a:extLst>
              <a:ext uri="{FF2B5EF4-FFF2-40B4-BE49-F238E27FC236}">
                <a16:creationId xmlns:a16="http://schemas.microsoft.com/office/drawing/2014/main" id="{8C9C0CCE-49D9-6E88-BEC2-0781D021CD5A}"/>
              </a:ext>
            </a:extLst>
          </p:cNvPr>
          <p:cNvSpPr txBox="1"/>
          <p:nvPr/>
        </p:nvSpPr>
        <p:spPr>
          <a:xfrm>
            <a:off x="3664116" y="5290039"/>
            <a:ext cx="9144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2000" b="1" dirty="0">
                <a:solidFill>
                  <a:schemeClr val="dk1"/>
                </a:solidFill>
                <a:latin typeface="Century Gothic"/>
                <a:ea typeface="Century Gothic"/>
                <a:cs typeface="Century Gothic"/>
                <a:sym typeface="Century Gothic"/>
              </a:rPr>
              <a:t>Clase</a:t>
            </a:r>
            <a:endParaRPr lang="es-CL" sz="2000" dirty="0"/>
          </a:p>
        </p:txBody>
      </p:sp>
      <p:sp>
        <p:nvSpPr>
          <p:cNvPr id="6" name="Google Shape;396;p8">
            <a:extLst>
              <a:ext uri="{FF2B5EF4-FFF2-40B4-BE49-F238E27FC236}">
                <a16:creationId xmlns:a16="http://schemas.microsoft.com/office/drawing/2014/main" id="{CCD9A23D-7549-B019-07BF-6DCAA2B203C9}"/>
              </a:ext>
            </a:extLst>
          </p:cNvPr>
          <p:cNvSpPr/>
          <p:nvPr/>
        </p:nvSpPr>
        <p:spPr>
          <a:xfrm rot="5400000">
            <a:off x="4000981" y="5407924"/>
            <a:ext cx="240671" cy="940134"/>
          </a:xfrm>
          <a:prstGeom prst="leftBrace">
            <a:avLst>
              <a:gd name="adj1" fmla="val 8333"/>
              <a:gd name="adj2" fmla="val 50000"/>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395;p8">
            <a:extLst>
              <a:ext uri="{FF2B5EF4-FFF2-40B4-BE49-F238E27FC236}">
                <a16:creationId xmlns:a16="http://schemas.microsoft.com/office/drawing/2014/main" id="{A642C119-2AC3-27F2-92B4-6B77773BDFFF}"/>
              </a:ext>
            </a:extLst>
          </p:cNvPr>
          <p:cNvSpPr txBox="1"/>
          <p:nvPr/>
        </p:nvSpPr>
        <p:spPr>
          <a:xfrm>
            <a:off x="10557019" y="5255663"/>
            <a:ext cx="13716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2000" b="1" dirty="0">
                <a:solidFill>
                  <a:schemeClr val="dk1"/>
                </a:solidFill>
                <a:latin typeface="Century Gothic"/>
                <a:ea typeface="Century Gothic"/>
                <a:cs typeface="Century Gothic"/>
                <a:sym typeface="Century Gothic"/>
              </a:rPr>
              <a:t>Objetos</a:t>
            </a:r>
            <a:endParaRPr lang="es-CL" sz="2000" dirty="0"/>
          </a:p>
        </p:txBody>
      </p:sp>
      <p:sp>
        <p:nvSpPr>
          <p:cNvPr id="8" name="Google Shape;397;p8">
            <a:extLst>
              <a:ext uri="{FF2B5EF4-FFF2-40B4-BE49-F238E27FC236}">
                <a16:creationId xmlns:a16="http://schemas.microsoft.com/office/drawing/2014/main" id="{837F5F24-DF26-5253-6495-0ECEAC685E1D}"/>
              </a:ext>
            </a:extLst>
          </p:cNvPr>
          <p:cNvSpPr/>
          <p:nvPr/>
        </p:nvSpPr>
        <p:spPr>
          <a:xfrm rot="5400000">
            <a:off x="11065633" y="3487372"/>
            <a:ext cx="354373" cy="4667540"/>
          </a:xfrm>
          <a:prstGeom prst="leftBrace">
            <a:avLst>
              <a:gd name="adj1" fmla="val 8333"/>
              <a:gd name="adj2" fmla="val 50000"/>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47594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4E9A3AE23414AD41A4F4D6368514CED2" ma:contentTypeVersion="13" ma:contentTypeDescription="Crear nuevo documento." ma:contentTypeScope="" ma:versionID="e5b9210409080ab1878d310b63a91de2">
  <xsd:schema xmlns:xsd="http://www.w3.org/2001/XMLSchema" xmlns:xs="http://www.w3.org/2001/XMLSchema" xmlns:p="http://schemas.microsoft.com/office/2006/metadata/properties" xmlns:ns2="dbb86751-ad4c-49ff-a33d-b7314027950b" xmlns:ns3="4215e297-5d6e-42b1-b795-55976a17412c" targetNamespace="http://schemas.microsoft.com/office/2006/metadata/properties" ma:root="true" ma:fieldsID="13f1ec48c0d2d83b68390b1e0be9568b" ns2:_="" ns3:_="">
    <xsd:import namespace="dbb86751-ad4c-49ff-a33d-b7314027950b"/>
    <xsd:import namespace="4215e297-5d6e-42b1-b795-55976a17412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b86751-ad4c-49ff-a33d-b731402795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15e297-5d6e-42b1-b795-55976a17412c"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TaxCatchAll" ma:index="20" nillable="true" ma:displayName="Taxonomy Catch All Column" ma:hidden="true" ma:list="{f8d5977e-d2ec-4115-827c-1393f5edec4a}" ma:internalName="TaxCatchAll" ma:showField="CatchAllData" ma:web="4215e297-5d6e-42b1-b795-55976a17412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dbb86751-ad4c-49ff-a33d-b7314027950b">
      <Terms xmlns="http://schemas.microsoft.com/office/infopath/2007/PartnerControls"/>
    </lcf76f155ced4ddcb4097134ff3c332f>
    <TaxCatchAll xmlns="4215e297-5d6e-42b1-b795-55976a17412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BBF0A18-574F-4CFD-981D-5882D69445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b86751-ad4c-49ff-a33d-b7314027950b"/>
    <ds:schemaRef ds:uri="4215e297-5d6e-42b1-b795-55976a1741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D821600-D61B-433B-B6F8-A294D9BC75DD}">
  <ds:schemaRefs>
    <ds:schemaRef ds:uri="http://schemas.microsoft.com/office/2006/metadata/properties"/>
    <ds:schemaRef ds:uri="http://schemas.microsoft.com/office/infopath/2007/PartnerControls"/>
    <ds:schemaRef ds:uri="dbb86751-ad4c-49ff-a33d-b7314027950b"/>
    <ds:schemaRef ds:uri="4215e297-5d6e-42b1-b795-55976a17412c"/>
  </ds:schemaRefs>
</ds:datastoreItem>
</file>

<file path=customXml/itemProps3.xml><?xml version="1.0" encoding="utf-8"?>
<ds:datastoreItem xmlns:ds="http://schemas.openxmlformats.org/officeDocument/2006/customXml" ds:itemID="{64C43652-73DC-4C77-8E79-F06010C18C3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3784</TotalTime>
  <Words>1020</Words>
  <Application>Microsoft Office PowerPoint</Application>
  <PresentationFormat>Personalizado</PresentationFormat>
  <Paragraphs>162</Paragraphs>
  <Slides>23</Slides>
  <Notes>0</Notes>
  <HiddenSlides>0</HiddenSlides>
  <MMClips>0</MMClips>
  <ScaleCrop>false</ScaleCrop>
  <HeadingPairs>
    <vt:vector size="4" baseType="variant">
      <vt:variant>
        <vt:lpstr>Tema</vt:lpstr>
      </vt:variant>
      <vt:variant>
        <vt:i4>1</vt:i4>
      </vt:variant>
      <vt:variant>
        <vt:lpstr>Títulos de diapositiva</vt:lpstr>
      </vt:variant>
      <vt:variant>
        <vt:i4>23</vt:i4>
      </vt:variant>
    </vt:vector>
  </HeadingPairs>
  <TitlesOfParts>
    <vt:vector size="24" baseType="lpstr">
      <vt:lpstr>Office Theme</vt:lpstr>
      <vt:lpstr>EXPERIENCIA DE APRENDIZAJE 1 PARADIGMA Y PROGRAMACIÓN   Paradigmas Orientado a Objetos</vt:lpstr>
      <vt:lpstr>Presentación de PowerPoint</vt:lpstr>
      <vt:lpstr>IDENTIFICAR CLASES Y OBJETOS</vt:lpstr>
      <vt:lpstr>Objetos</vt:lpstr>
      <vt:lpstr>Objetos</vt:lpstr>
      <vt:lpstr>Objetos</vt:lpstr>
      <vt:lpstr>TÍTULO</vt:lpstr>
      <vt:lpstr>Clases y Objetos</vt:lpstr>
      <vt:lpstr>Clases y Objetos</vt:lpstr>
      <vt:lpstr>Clase</vt:lpstr>
      <vt:lpstr>Clase</vt:lpstr>
      <vt:lpstr>Clase y Objetos</vt:lpstr>
      <vt:lpstr>Clase y Objetos</vt:lpstr>
      <vt:lpstr>Clase y Objetos</vt:lpstr>
      <vt:lpstr>Clase y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¿Qué hemos aprendido?</vt:lpstr>
      <vt:lpstr>¿Qué te resultó difícil entender?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dc:title>
  <dc:creator>Daniela Taito R.</dc:creator>
  <cp:lastModifiedBy>ignacio villarroel</cp:lastModifiedBy>
  <cp:revision>242</cp:revision>
  <dcterms:created xsi:type="dcterms:W3CDTF">2022-07-20T19:15:37Z</dcterms:created>
  <dcterms:modified xsi:type="dcterms:W3CDTF">2024-01-22T18:16:09Z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2022-07-20T00:00:00Z</vt:filetime>
  </property>
  <property fmtid="{D5CDD505-2E9C-101B-9397-08002B2CF9AE}" pid="3" name="Creator">
    <vt:lpwstr>Adobe Illustrator 26.3 (Macintosh)</vt:lpwstr>
  </property>
  <property fmtid="{D5CDD505-2E9C-101B-9397-08002B2CF9AE}" pid="4" name="CreatorVersion">
    <vt:lpwstr>21.0.0</vt:lpwstr>
  </property>
  <property fmtid="{D5CDD505-2E9C-101B-9397-08002B2CF9AE}" pid="5" name="LastSaved">
    <vt:filetime>2022-07-20T00:00:00Z</vt:filetime>
  </property>
  <property fmtid="{D5CDD505-2E9C-101B-9397-08002B2CF9AE}" pid="6" name="Producer">
    <vt:lpwstr>Adobe PDF library 15.00</vt:lpwstr>
  </property>
  <property fmtid="{D5CDD505-2E9C-101B-9397-08002B2CF9AE}" pid="7" name="ContentTypeId">
    <vt:lpwstr>0x0101004E9A3AE23414AD41A4F4D6368514CED2</vt:lpwstr>
  </property>
</Properties>
</file>